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7" r:id="rId2"/>
    <p:sldId id="362" r:id="rId3"/>
    <p:sldId id="291" r:id="rId4"/>
    <p:sldId id="310" r:id="rId5"/>
    <p:sldId id="292" r:id="rId6"/>
    <p:sldId id="363" r:id="rId7"/>
    <p:sldId id="358" r:id="rId8"/>
    <p:sldId id="257" r:id="rId9"/>
    <p:sldId id="361" r:id="rId10"/>
    <p:sldId id="258" r:id="rId11"/>
    <p:sldId id="356" r:id="rId12"/>
    <p:sldId id="281" r:id="rId13"/>
    <p:sldId id="259" r:id="rId14"/>
    <p:sldId id="365" r:id="rId15"/>
    <p:sldId id="3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/>
    <p:restoredTop sz="92780"/>
  </p:normalViewPr>
  <p:slideViewPr>
    <p:cSldViewPr snapToGrid="0" snapToObjects="1">
      <p:cViewPr varScale="1">
        <p:scale>
          <a:sx n="102" d="100"/>
          <a:sy n="102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3459-EB99-9542-ABE1-78FEF3635C00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519E1-A434-654C-B0E4-BA82B9E99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5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F1A3-33D2-467E-AED7-68C23D20C126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920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94FC-2788-EB40-A66F-B449845E6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323DA-04E9-2A47-AFE2-0D9DA2AEA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C5494-4489-054C-A862-F9B5B742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D49D-1129-BA4D-B237-371DB9A5EDB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CE4B-87C2-7645-A258-523E9BC3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162FC-A1E4-344C-B243-64F06D3E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B80F-3631-4C4F-86AC-372FE54E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4538-F54D-2645-A025-1FE1C61A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5C2C7-E086-E549-91AA-C47996F0F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E05C8-905F-8F47-B2FC-F4DE9479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D49D-1129-BA4D-B237-371DB9A5EDB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D8A1-4C0A-8E42-8ABD-EB6C1330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668E0-1705-BF4D-B213-FC199CE5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B80F-3631-4C4F-86AC-372FE54E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2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ED011-B109-274D-B583-AC7FD2D31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A5A89-78CD-D14D-8A17-502A46EF7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1CBD4-1F17-6247-9B2D-90A36F38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D49D-1129-BA4D-B237-371DB9A5EDB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8AA74-C2B5-6A47-8EC0-8A2E3F95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B3D2B-CF89-7D43-8716-6A991B7A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B80F-3631-4C4F-86AC-372FE54E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9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180000"/>
            <a:ext cx="12192000" cy="504056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84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535E-B0DA-CC44-9CC1-CA93F5C3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B15ED-1CC3-7143-B32F-8EE2BE18F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D96F-7BAD-1B47-B760-47BC4C0D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D49D-1129-BA4D-B237-371DB9A5EDB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34A33-145C-704C-A488-2D60BB4C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00B94-1B3B-0443-B92E-49414EC9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B80F-3631-4C4F-86AC-372FE54E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5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0B9C-AB6B-B346-A731-C83B4CC1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9252B-FAF9-0543-B56E-8D579B9E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41A04-9608-8447-943C-BCC18A11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D49D-1129-BA4D-B237-371DB9A5EDB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E0E1E-1B39-C343-ABE9-F3B59E09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81E7D-247B-A645-AC4F-421B35CF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B80F-3631-4C4F-86AC-372FE54E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1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A3B7-C91B-4B43-9028-866512C7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5B09-FDC8-F54D-AE02-5773AB51D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E8AEB-094D-EC46-A569-D3E5EAF5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2C98C-8DE3-AF4E-AB7C-C1DD82F7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D49D-1129-BA4D-B237-371DB9A5EDB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C7508-5005-6C42-A8B7-165937D0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B5E2F-DD51-934C-A852-F6EFEC10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B80F-3631-4C4F-86AC-372FE54E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7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C31E-B6CE-3F4F-A311-C00B3922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EFC24-83F7-E949-A3F4-06FA5D38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3DDB0-CE9A-7847-9582-8B9EC5DE5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853CB-284C-5340-80B0-CCF1F156D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88745-2B6C-1A49-8B18-3931F44BE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AA466-F0DF-3A4B-B41E-A73D27B7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D49D-1129-BA4D-B237-371DB9A5EDB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CFB8D-364E-8D4F-B995-B9D2DCB3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B08FB-F8DA-EA40-A848-C8C9DBDE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B80F-3631-4C4F-86AC-372FE54E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7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2135-826B-A843-A35A-1F830EE4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529C4-4B0D-CE48-9D5B-A083540A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D49D-1129-BA4D-B237-371DB9A5EDB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7557E-C9A7-3A45-8AE4-E2176AE8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3EE1E-9C69-7E41-A872-BBC2FDE1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B80F-3631-4C4F-86AC-372FE54E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7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799FD-F705-514A-98A2-AC146496F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D49D-1129-BA4D-B237-371DB9A5EDB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4A21C-0EB0-C147-B968-5214887F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5952C-DE13-4643-BAA1-7B72A3ED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B80F-3631-4C4F-86AC-372FE54E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9B3B-5A77-D84F-BA0A-7A74352C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70222-9796-B142-9C7B-864DA7202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4B40C-7B23-B14B-94B8-7DA683CE8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D4298-1E3C-8943-A9B6-0932AC5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D49D-1129-BA4D-B237-371DB9A5EDB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815D9-44D5-1246-8A4B-78C48E73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CBC1D-3C32-FD42-8F8E-EB5FA205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B80F-3631-4C4F-86AC-372FE54E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76F6-9259-BB4B-8C3F-4F3D4246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C6F7C-141C-2F4A-88ED-194616CF3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4E8D2-6F06-3E4C-95D1-C1D25412A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93B1D-780B-7642-BE3A-99813FAE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D49D-1129-BA4D-B237-371DB9A5EDB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B9AE1-F1FD-2340-925A-11BCB194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E78F7-D4D5-4649-93D0-4CDE427B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B80F-3631-4C4F-86AC-372FE54E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E04A4-8536-8E46-9669-148278B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E066-6180-FA4D-B4BC-C75782AB0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A3977-1486-8947-AC68-BF859E2C0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D49D-1129-BA4D-B237-371DB9A5EDB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37054-FE68-304F-90E6-133D575FE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55A0-B9D3-CB48-A423-5FFAB080C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5B80F-3631-4C4F-86AC-372FE54E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3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Crecimiento sostenido en el ámbito público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34601" y="908720"/>
            <a:ext cx="6909435" cy="4303931"/>
            <a:chOff x="822916" y="1196752"/>
            <a:chExt cx="6909435" cy="4303931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098494" y="1196752"/>
              <a:ext cx="241604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 u="sng" dirty="0">
                  <a:latin typeface="Arial" charset="0"/>
                </a:rPr>
                <a:t>Empleados Públicos</a:t>
              </a:r>
            </a:p>
            <a:p>
              <a:pPr algn="ctr"/>
              <a:r>
                <a:rPr lang="es-ES_tradnl" sz="1800" u="sng" dirty="0">
                  <a:latin typeface="Arial" charset="0"/>
                </a:rPr>
                <a:t>y servicio de la deuda</a:t>
              </a:r>
              <a:endParaRPr lang="es-ES_tradnl" sz="1800" dirty="0">
                <a:latin typeface="Arial" charset="0"/>
              </a:endParaRPr>
            </a:p>
            <a:p>
              <a:pPr algn="ctr"/>
              <a:r>
                <a:rPr lang="es-ES_tradnl" sz="1800" dirty="0">
                  <a:latin typeface="Arial" charset="0"/>
                </a:rPr>
                <a:t>(Un/V)</a:t>
              </a:r>
              <a:endParaRPr lang="es-ES" sz="1800" dirty="0">
                <a:latin typeface="Arial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855421" y="3569455"/>
              <a:ext cx="149271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 dirty="0">
                  <a:latin typeface="Arial" charset="0"/>
                </a:rPr>
                <a:t>(Rotación de</a:t>
              </a:r>
            </a:p>
            <a:p>
              <a:pPr algn="ctr"/>
              <a:r>
                <a:rPr lang="es-ES_tradnl" sz="1800" dirty="0">
                  <a:latin typeface="Arial" charset="0"/>
                </a:rPr>
                <a:t>Activos)</a:t>
              </a:r>
              <a:endParaRPr lang="es-ES" sz="1800" dirty="0">
                <a:latin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398989" y="4854352"/>
              <a:ext cx="199285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 dirty="0">
                  <a:latin typeface="Arial" charset="0"/>
                </a:rPr>
                <a:t>Toma de deuda</a:t>
              </a:r>
            </a:p>
            <a:p>
              <a:pPr algn="ctr"/>
              <a:r>
                <a:rPr lang="es-ES_tradnl" sz="1800" dirty="0">
                  <a:latin typeface="Arial" charset="0"/>
                </a:rPr>
                <a:t>(Apalancamiento)</a:t>
              </a:r>
              <a:endParaRPr lang="es-ES" sz="1800" dirty="0">
                <a:latin typeface="Arial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240099" y="3485737"/>
              <a:ext cx="140294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 dirty="0">
                  <a:latin typeface="Arial" charset="0"/>
                </a:rPr>
                <a:t>(Política de</a:t>
              </a:r>
            </a:p>
            <a:p>
              <a:pPr algn="ctr"/>
              <a:r>
                <a:rPr lang="es-ES_tradnl" sz="1800" dirty="0">
                  <a:latin typeface="Arial" charset="0"/>
                </a:rPr>
                <a:t>Dividendos)</a:t>
              </a:r>
              <a:endParaRPr lang="es-ES" sz="1800" dirty="0">
                <a:latin typeface="Arial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021460" y="1840198"/>
              <a:ext cx="1249060" cy="9233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s-ES_tradnl" sz="900" dirty="0">
                <a:latin typeface="Arial" charset="0"/>
              </a:endParaRPr>
            </a:p>
            <a:p>
              <a:r>
                <a:rPr lang="es-ES_tradnl" sz="1800" dirty="0">
                  <a:latin typeface="Arial" charset="0"/>
                </a:rPr>
                <a:t>Impuestos</a:t>
              </a:r>
            </a:p>
            <a:p>
              <a:r>
                <a:rPr lang="es-ES_tradnl" sz="1800" dirty="0">
                  <a:latin typeface="Arial" charset="0"/>
                </a:rPr>
                <a:t> (Ventas)</a:t>
              </a:r>
            </a:p>
            <a:p>
              <a:endParaRPr lang="es-ES" sz="900" dirty="0">
                <a:latin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479097" y="1958752"/>
              <a:ext cx="1236236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>
                  <a:latin typeface="Arial" charset="0"/>
                </a:rPr>
                <a:t>UTILIDAD</a:t>
              </a:r>
            </a:p>
            <a:p>
              <a:pPr algn="ctr"/>
              <a:r>
                <a:rPr lang="es-ES_tradnl" sz="1800">
                  <a:latin typeface="Arial" charset="0"/>
                </a:rPr>
                <a:t>NETA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050283" y="4320952"/>
              <a:ext cx="1197764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>
                  <a:latin typeface="Arial" charset="0"/>
                </a:rPr>
                <a:t>NUEVOS</a:t>
              </a:r>
            </a:p>
            <a:p>
              <a:pPr algn="ctr"/>
              <a:r>
                <a:rPr lang="es-ES_tradnl" sz="1800">
                  <a:latin typeface="Arial" charset="0"/>
                </a:rPr>
                <a:t>ACTIVOS</a:t>
              </a:r>
              <a:endParaRPr lang="es-ES" sz="900">
                <a:latin typeface="Arial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478539" y="4320952"/>
              <a:ext cx="1351652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>
                  <a:latin typeface="Arial" charset="0"/>
                </a:rPr>
                <a:t>UTILIDAD</a:t>
              </a:r>
            </a:p>
            <a:p>
              <a:pPr algn="ctr"/>
              <a:r>
                <a:rPr lang="es-ES_tradnl" sz="1800">
                  <a:latin typeface="Arial" charset="0"/>
                </a:rPr>
                <a:t>RETENIDA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black">
            <a:xfrm>
              <a:off x="1198190" y="2415952"/>
              <a:ext cx="838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black">
            <a:xfrm>
              <a:off x="3255590" y="2339752"/>
              <a:ext cx="22336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black">
            <a:xfrm flipH="1">
              <a:off x="6151190" y="2720752"/>
              <a:ext cx="1588" cy="1517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black">
            <a:xfrm flipH="1">
              <a:off x="2645990" y="2720752"/>
              <a:ext cx="1588" cy="1614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black">
            <a:xfrm>
              <a:off x="3331790" y="4701952"/>
              <a:ext cx="2097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822916" y="3198199"/>
              <a:ext cx="167225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s-ES_tradnl" sz="1800" dirty="0">
                  <a:latin typeface="Arial" charset="0"/>
                </a:rPr>
                <a:t>Infraestructura</a:t>
              </a:r>
              <a:endParaRPr lang="es-ES" sz="1800" dirty="0">
                <a:latin typeface="Arial" charset="0"/>
              </a:endParaRPr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6240099" y="3103342"/>
              <a:ext cx="1492252" cy="744538"/>
              <a:chOff x="3944" y="2605"/>
              <a:chExt cx="940" cy="469"/>
            </a:xfrm>
          </p:grpSpPr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3944" y="2605"/>
                <a:ext cx="94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s-ES_tradnl" sz="1800" u="sng" dirty="0">
                    <a:latin typeface="Arial" charset="0"/>
                  </a:rPr>
                  <a:t>Gasto Social</a:t>
                </a:r>
                <a:endParaRPr lang="es-ES" sz="1800" dirty="0">
                  <a:latin typeface="Arial" charset="0"/>
                </a:endParaRPr>
              </a:p>
            </p:txBody>
          </p:sp>
          <p:sp>
            <p:nvSpPr>
              <p:cNvPr id="21" name="AutoShape 21"/>
              <p:cNvSpPr>
                <a:spLocks/>
              </p:cNvSpPr>
              <p:nvPr/>
            </p:nvSpPr>
            <p:spPr bwMode="auto">
              <a:xfrm>
                <a:off x="3984" y="2652"/>
                <a:ext cx="61" cy="422"/>
              </a:xfrm>
              <a:prstGeom prst="leftBracket">
                <a:avLst>
                  <a:gd name="adj" fmla="val 57650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s-AR"/>
              </a:p>
            </p:txBody>
          </p:sp>
          <p:sp>
            <p:nvSpPr>
              <p:cNvPr id="22" name="AutoShape 22"/>
              <p:cNvSpPr>
                <a:spLocks/>
              </p:cNvSpPr>
              <p:nvPr/>
            </p:nvSpPr>
            <p:spPr bwMode="auto">
              <a:xfrm flipH="1">
                <a:off x="4451" y="2652"/>
                <a:ext cx="61" cy="422"/>
              </a:xfrm>
              <a:prstGeom prst="leftBracket">
                <a:avLst>
                  <a:gd name="adj" fmla="val 57650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325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BAD7-7DE5-FC45-8492-C8226515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57C585-7FBF-EB4A-89AB-A12BE98A1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395" y="365125"/>
            <a:ext cx="10695210" cy="6010708"/>
          </a:xfrm>
        </p:spPr>
      </p:pic>
    </p:spTree>
    <p:extLst>
      <p:ext uri="{BB962C8B-B14F-4D97-AF65-F5344CB8AC3E}">
        <p14:creationId xmlns:p14="http://schemas.microsoft.com/office/powerpoint/2010/main" val="19729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37" y="277092"/>
            <a:ext cx="9490364" cy="6234545"/>
          </a:xfrm>
        </p:spPr>
      </p:pic>
    </p:spTree>
    <p:extLst>
      <p:ext uri="{BB962C8B-B14F-4D97-AF65-F5344CB8AC3E}">
        <p14:creationId xmlns:p14="http://schemas.microsoft.com/office/powerpoint/2010/main" val="186411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1847853" y="404814"/>
            <a:ext cx="7848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4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>
                <a:solidFill>
                  <a:srgbClr val="FF3399"/>
                </a:solidFill>
                <a:latin typeface="Arial"/>
              </a:rPr>
              <a:t>Tenencias de dólares fuera de Estados Unidos</a:t>
            </a:r>
          </a:p>
        </p:txBody>
      </p:sp>
      <p:pic>
        <p:nvPicPr>
          <p:cNvPr id="3" name="4 Image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0780" y="5370572"/>
            <a:ext cx="5462012" cy="74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76411" y="1398586"/>
            <a:ext cx="8712202" cy="3902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2356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04F5-05DB-9846-833A-6701A1E4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D3A5BC-ED83-C946-AF5E-25B851A2A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71950" cy="5941436"/>
          </a:xfrm>
        </p:spPr>
      </p:pic>
    </p:spTree>
    <p:extLst>
      <p:ext uri="{BB962C8B-B14F-4D97-AF65-F5344CB8AC3E}">
        <p14:creationId xmlns:p14="http://schemas.microsoft.com/office/powerpoint/2010/main" val="119236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F16538-D1CF-FC47-A974-5BCA2F9DD110}"/>
              </a:ext>
            </a:extLst>
          </p:cNvPr>
          <p:cNvSpPr/>
          <p:nvPr/>
        </p:nvSpPr>
        <p:spPr>
          <a:xfrm>
            <a:off x="1039091" y="762000"/>
            <a:ext cx="103216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Los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argentinos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hemos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sido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ociosos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por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derecho y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holgazanes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legalmente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Se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nos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alentó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consumir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sin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producir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Nuestro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pueblo no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carece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alimentos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sino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educación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y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por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eso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tenemos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pauperismo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mental.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realidad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nuestro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pueblo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argentino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muere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hambre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instrucción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de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sed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saber, de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pobreza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conocimientos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prácticos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y de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ignorancia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el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arte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hacer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bien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las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cosas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Sobre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todo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se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muere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pereza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decir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abundancia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Quieren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pan sin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trabajo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viven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maná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del Estado, y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eso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les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mantiene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desnudos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ignorantes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esclavos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propia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condición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El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origen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la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riqueza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son el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trabajo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y el capital,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qué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duda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cabe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que la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ociosidad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el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manantial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la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miseria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ociosidad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el gran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enemigo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del pueblo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las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provincias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argentinas</a:t>
            </a: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62A30A-29F8-AC4E-BE04-AD3BB95D9CC0}"/>
              </a:ext>
            </a:extLst>
          </p:cNvPr>
          <p:cNvSpPr/>
          <p:nvPr/>
        </p:nvSpPr>
        <p:spPr>
          <a:xfrm>
            <a:off x="7273637" y="560948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Juan Bautista </a:t>
            </a:r>
            <a:r>
              <a:rPr lang="en-US" sz="24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Alberdi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1810-1884</a:t>
            </a:r>
          </a:p>
        </p:txBody>
      </p:sp>
    </p:spTree>
    <p:extLst>
      <p:ext uri="{BB962C8B-B14F-4D97-AF65-F5344CB8AC3E}">
        <p14:creationId xmlns:p14="http://schemas.microsoft.com/office/powerpoint/2010/main" val="34921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3D4A88-8088-5D46-ABC8-D68D055DB2ED}"/>
              </a:ext>
            </a:extLst>
          </p:cNvPr>
          <p:cNvSpPr txBox="1"/>
          <p:nvPr/>
        </p:nvSpPr>
        <p:spPr>
          <a:xfrm>
            <a:off x="5638800" y="2784764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pperplate Gothic Bold" panose="020E0705020206020404" pitchFamily="34" charset="77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97519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0246A-3C09-3646-A2F5-F33D73D400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Ejemplo</a:t>
            </a:r>
            <a:r>
              <a:rPr lang="en-US" dirty="0"/>
              <a:t> de las Islas Malvinas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17530F-C587-0D4E-B628-C09FECEB1AD7}"/>
              </a:ext>
            </a:extLst>
          </p:cNvPr>
          <p:cNvSpPr/>
          <p:nvPr/>
        </p:nvSpPr>
        <p:spPr>
          <a:xfrm>
            <a:off x="360218" y="789709"/>
            <a:ext cx="11430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s-A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Presupuesto 2019/2020: £116.8 millones (para una población de 3.400 habitantes)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s-A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Salud y Bienestar,       £24.0m</a:t>
            </a:r>
            <a:br>
              <a:rPr lang="es-A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Educación y Formación,       £10.0m</a:t>
            </a:r>
            <a:br>
              <a:rPr lang="es-A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Radio comunicaciones, Transporte e Infraestructura,       £22.8m</a:t>
            </a:r>
            <a:br>
              <a:rPr lang="es-A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Protección del Medio ambiente,         £2.6m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s-A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presupuesto también incluye una partida de £39.3m para proyectos de inversión de capital del anterior ejercicio, 2018/19, continuando con las principales iniciativas en materia de construcción de nuevas viviendas, el reemplazo de instalaciones portuarias, el Tussac House, para atención social, a la vez que seguir con el encarpetado asfáltico de la ruta que une la capital Stanley con el aeropuerto de Mount Pleasant.</a:t>
            </a:r>
          </a:p>
          <a:p>
            <a:pPr fontAlgn="base">
              <a:spcAft>
                <a:spcPts val="1500"/>
              </a:spcAft>
            </a:pPr>
            <a:r>
              <a:rPr lang="es-AR" i="1" dirty="0"/>
              <a:t>Los compromisos de gastos consolidan el progreso alcanzado con las inversiones de capital, a la vez que continuarán a ser financiados sin déficit.</a:t>
            </a:r>
          </a:p>
          <a:p>
            <a:pPr fontAlgn="base"/>
            <a:r>
              <a:rPr lang="es-AR" dirty="0"/>
              <a:t>Las cuentas concluirán el ejercicio con superávit, una rara avis en este mundo, el cual irá a engrosar el fondo soberano de las Islas, actualmente en más de £300m, o se traspasará al siguiente presupuesto.</a:t>
            </a:r>
            <a:endParaRPr lang="es-A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s-AR" dirty="0"/>
              <a:t>”Continuamos a guiarnos con la cultura “del mejor valor para el dinero” en todo lo referente a gastos del gobierno apelando al principio que las mejores decisiones en la materia sólo pueden realizarse si entendemos la importancia de encontrar el equilibrio justo entre economía, eficiencia y efectividad. Estos proyectos son de vital importancia para nuestra futura prosperidad, y nuestro enfoque y determinación en administrar los dineros públicos con responsabilidad significa que no caeremos en deuda para poder cumplir con estos planes”</a:t>
            </a:r>
            <a:endParaRPr lang="en-US" dirty="0"/>
          </a:p>
          <a:p>
            <a:pPr fontAlgn="base">
              <a:spcAft>
                <a:spcPts val="15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4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pyzu61W0AAHKW9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53" y="746274"/>
            <a:ext cx="9471259" cy="611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DC9D4E-83BB-5D46-9485-AAE6C6CA7591}"/>
              </a:ext>
            </a:extLst>
          </p:cNvPr>
          <p:cNvSpPr txBox="1"/>
          <p:nvPr/>
        </p:nvSpPr>
        <p:spPr>
          <a:xfrm>
            <a:off x="3061856" y="746274"/>
            <a:ext cx="60682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Presupuesto</a:t>
            </a:r>
            <a:r>
              <a:rPr lang="en-US" sz="2400" dirty="0"/>
              <a:t> Nacional </a:t>
            </a:r>
            <a:r>
              <a:rPr lang="en-US" sz="2400" dirty="0" err="1"/>
              <a:t>Argentino</a:t>
            </a:r>
            <a:endParaRPr lang="en-US" sz="2400" dirty="0"/>
          </a:p>
          <a:p>
            <a:pPr algn="ctr"/>
            <a:r>
              <a:rPr lang="en-US" sz="2400" dirty="0" err="1"/>
              <a:t>En</a:t>
            </a:r>
            <a:r>
              <a:rPr lang="en-US" sz="2400" dirty="0"/>
              <a:t> % del PBI</a:t>
            </a:r>
          </a:p>
        </p:txBody>
      </p:sp>
    </p:spTree>
    <p:extLst>
      <p:ext uri="{BB962C8B-B14F-4D97-AF65-F5344CB8AC3E}">
        <p14:creationId xmlns:p14="http://schemas.microsoft.com/office/powerpoint/2010/main" val="385831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ucket1.glanacion.com/anexos/fotos/11/2841811h1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89" y="434899"/>
            <a:ext cx="9065941" cy="62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1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852026" y="2077245"/>
            <a:ext cx="58816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1463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763" y="838994"/>
            <a:ext cx="9318775" cy="506650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852026" y="1943102"/>
            <a:ext cx="58816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950" b="1" dirty="0"/>
              <a:t>280</a:t>
            </a:r>
          </a:p>
        </p:txBody>
      </p:sp>
    </p:spTree>
    <p:extLst>
      <p:ext uri="{BB962C8B-B14F-4D97-AF65-F5344CB8AC3E}">
        <p14:creationId xmlns:p14="http://schemas.microsoft.com/office/powerpoint/2010/main" val="163389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Volviendo al Crecimiento sostenido en el ámbito público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34601" y="908720"/>
            <a:ext cx="6909435" cy="4303931"/>
            <a:chOff x="822916" y="1196752"/>
            <a:chExt cx="6909435" cy="4303931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098494" y="1196752"/>
              <a:ext cx="241604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 u="sng" dirty="0">
                  <a:latin typeface="Arial" charset="0"/>
                </a:rPr>
                <a:t>Empleados Públicos</a:t>
              </a:r>
            </a:p>
            <a:p>
              <a:pPr algn="ctr"/>
              <a:r>
                <a:rPr lang="es-ES_tradnl" sz="1800" u="sng" dirty="0">
                  <a:latin typeface="Arial" charset="0"/>
                </a:rPr>
                <a:t>y servicio de la deuda</a:t>
              </a:r>
              <a:endParaRPr lang="es-ES_tradnl" sz="1800" dirty="0">
                <a:latin typeface="Arial" charset="0"/>
              </a:endParaRPr>
            </a:p>
            <a:p>
              <a:pPr algn="ctr"/>
              <a:r>
                <a:rPr lang="es-ES_tradnl" sz="1800" dirty="0">
                  <a:latin typeface="Arial" charset="0"/>
                </a:rPr>
                <a:t>(Un/V)</a:t>
              </a:r>
              <a:endParaRPr lang="es-ES" sz="1800" dirty="0">
                <a:latin typeface="Arial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855421" y="3569455"/>
              <a:ext cx="149271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 dirty="0">
                  <a:latin typeface="Arial" charset="0"/>
                </a:rPr>
                <a:t>(Rotación de</a:t>
              </a:r>
            </a:p>
            <a:p>
              <a:pPr algn="ctr"/>
              <a:r>
                <a:rPr lang="es-ES_tradnl" sz="1800" dirty="0">
                  <a:latin typeface="Arial" charset="0"/>
                </a:rPr>
                <a:t>Activos)</a:t>
              </a:r>
              <a:endParaRPr lang="es-ES" sz="1800" dirty="0">
                <a:latin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398989" y="4854352"/>
              <a:ext cx="199285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 dirty="0">
                  <a:latin typeface="Arial" charset="0"/>
                </a:rPr>
                <a:t>Toma de deuda</a:t>
              </a:r>
            </a:p>
            <a:p>
              <a:pPr algn="ctr"/>
              <a:r>
                <a:rPr lang="es-ES_tradnl" sz="1800" dirty="0">
                  <a:latin typeface="Arial" charset="0"/>
                </a:rPr>
                <a:t>(Apalancamiento)</a:t>
              </a:r>
              <a:endParaRPr lang="es-ES" sz="1800" dirty="0">
                <a:latin typeface="Arial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240099" y="3485737"/>
              <a:ext cx="140294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 dirty="0">
                  <a:latin typeface="Arial" charset="0"/>
                </a:rPr>
                <a:t>(Política de</a:t>
              </a:r>
            </a:p>
            <a:p>
              <a:pPr algn="ctr"/>
              <a:r>
                <a:rPr lang="es-ES_tradnl" sz="1800" dirty="0">
                  <a:latin typeface="Arial" charset="0"/>
                </a:rPr>
                <a:t>Dividendos)</a:t>
              </a:r>
              <a:endParaRPr lang="es-ES" sz="1800" dirty="0">
                <a:latin typeface="Arial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021460" y="1840198"/>
              <a:ext cx="1249060" cy="9233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s-ES_tradnl" sz="900" dirty="0">
                <a:latin typeface="Arial" charset="0"/>
              </a:endParaRPr>
            </a:p>
            <a:p>
              <a:r>
                <a:rPr lang="es-ES_tradnl" sz="1800" dirty="0">
                  <a:latin typeface="Arial" charset="0"/>
                </a:rPr>
                <a:t>Impuestos</a:t>
              </a:r>
            </a:p>
            <a:p>
              <a:r>
                <a:rPr lang="es-ES_tradnl" sz="1800" dirty="0">
                  <a:latin typeface="Arial" charset="0"/>
                </a:rPr>
                <a:t> (Ventas)</a:t>
              </a:r>
            </a:p>
            <a:p>
              <a:endParaRPr lang="es-ES" sz="900" dirty="0">
                <a:latin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479097" y="1958752"/>
              <a:ext cx="1236236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>
                  <a:latin typeface="Arial" charset="0"/>
                </a:rPr>
                <a:t>UTILIDAD</a:t>
              </a:r>
            </a:p>
            <a:p>
              <a:pPr algn="ctr"/>
              <a:r>
                <a:rPr lang="es-ES_tradnl" sz="1800">
                  <a:latin typeface="Arial" charset="0"/>
                </a:rPr>
                <a:t>NETA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050283" y="4320952"/>
              <a:ext cx="1197764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>
                  <a:latin typeface="Arial" charset="0"/>
                </a:rPr>
                <a:t>NUEVOS</a:t>
              </a:r>
            </a:p>
            <a:p>
              <a:pPr algn="ctr"/>
              <a:r>
                <a:rPr lang="es-ES_tradnl" sz="1800">
                  <a:latin typeface="Arial" charset="0"/>
                </a:rPr>
                <a:t>ACTIVOS</a:t>
              </a:r>
              <a:endParaRPr lang="es-ES" sz="900">
                <a:latin typeface="Arial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478539" y="4320952"/>
              <a:ext cx="1351652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_tradnl" sz="1800">
                  <a:latin typeface="Arial" charset="0"/>
                </a:rPr>
                <a:t>UTILIDAD</a:t>
              </a:r>
            </a:p>
            <a:p>
              <a:pPr algn="ctr"/>
              <a:r>
                <a:rPr lang="es-ES_tradnl" sz="1800">
                  <a:latin typeface="Arial" charset="0"/>
                </a:rPr>
                <a:t>RETENIDA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black">
            <a:xfrm>
              <a:off x="1198190" y="2415952"/>
              <a:ext cx="838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black">
            <a:xfrm>
              <a:off x="3255590" y="2339752"/>
              <a:ext cx="22336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black">
            <a:xfrm flipH="1">
              <a:off x="6151190" y="2720752"/>
              <a:ext cx="1588" cy="1517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black">
            <a:xfrm flipH="1">
              <a:off x="2645990" y="2720752"/>
              <a:ext cx="1588" cy="1614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black">
            <a:xfrm>
              <a:off x="3331790" y="4701952"/>
              <a:ext cx="2097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822916" y="3198199"/>
              <a:ext cx="167225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s-ES_tradnl" sz="1800" dirty="0">
                  <a:latin typeface="Arial" charset="0"/>
                </a:rPr>
                <a:t>Infraestructura</a:t>
              </a:r>
              <a:endParaRPr lang="es-ES" sz="1800" dirty="0">
                <a:latin typeface="Arial" charset="0"/>
              </a:endParaRPr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6240099" y="3103342"/>
              <a:ext cx="1492252" cy="744538"/>
              <a:chOff x="3944" y="2605"/>
              <a:chExt cx="940" cy="469"/>
            </a:xfrm>
          </p:grpSpPr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3944" y="2605"/>
                <a:ext cx="94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s-ES_tradnl" sz="1800" u="sng" dirty="0">
                    <a:latin typeface="Arial" charset="0"/>
                  </a:rPr>
                  <a:t>Gasto Social</a:t>
                </a:r>
                <a:endParaRPr lang="es-ES" sz="1800" dirty="0">
                  <a:latin typeface="Arial" charset="0"/>
                </a:endParaRPr>
              </a:p>
            </p:txBody>
          </p:sp>
          <p:sp>
            <p:nvSpPr>
              <p:cNvPr id="21" name="AutoShape 21"/>
              <p:cNvSpPr>
                <a:spLocks/>
              </p:cNvSpPr>
              <p:nvPr/>
            </p:nvSpPr>
            <p:spPr bwMode="auto">
              <a:xfrm>
                <a:off x="3984" y="2652"/>
                <a:ext cx="61" cy="422"/>
              </a:xfrm>
              <a:prstGeom prst="leftBracket">
                <a:avLst>
                  <a:gd name="adj" fmla="val 57650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s-AR"/>
              </a:p>
            </p:txBody>
          </p:sp>
          <p:sp>
            <p:nvSpPr>
              <p:cNvPr id="22" name="AutoShape 22"/>
              <p:cNvSpPr>
                <a:spLocks/>
              </p:cNvSpPr>
              <p:nvPr/>
            </p:nvSpPr>
            <p:spPr bwMode="auto">
              <a:xfrm flipH="1">
                <a:off x="4451" y="2652"/>
                <a:ext cx="61" cy="422"/>
              </a:xfrm>
              <a:prstGeom prst="leftBracket">
                <a:avLst>
                  <a:gd name="adj" fmla="val 57650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621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6" y="346365"/>
            <a:ext cx="9739745" cy="58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02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A840-B876-304D-9A0C-7A1BE8C7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2F509C-EB86-854E-9DA7-679224285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0434"/>
            <a:ext cx="10341348" cy="5811838"/>
          </a:xfrm>
        </p:spPr>
      </p:pic>
    </p:spTree>
    <p:extLst>
      <p:ext uri="{BB962C8B-B14F-4D97-AF65-F5344CB8AC3E}">
        <p14:creationId xmlns:p14="http://schemas.microsoft.com/office/powerpoint/2010/main" val="30737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7v7u92WwAABoUG.jpg: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37" y="651165"/>
            <a:ext cx="8769927" cy="577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3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550</Words>
  <Application>Microsoft Macintosh PowerPoint</Application>
  <PresentationFormat>Widescreen</PresentationFormat>
  <Paragraphs>63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Mincho</vt:lpstr>
      <vt:lpstr>Arial</vt:lpstr>
      <vt:lpstr>Calibri</vt:lpstr>
      <vt:lpstr>Calibri Light</vt:lpstr>
      <vt:lpstr>Cambria</vt:lpstr>
      <vt:lpstr>Copperplate Gothic Bold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2019-09-01T13:47:28Z</dcterms:created>
  <dcterms:modified xsi:type="dcterms:W3CDTF">2020-04-13T23:56:34Z</dcterms:modified>
</cp:coreProperties>
</file>