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45" r:id="rId1"/>
    <p:sldMasterId id="2147483762" r:id="rId2"/>
  </p:sldMasterIdLst>
  <p:notesMasterIdLst>
    <p:notesMasterId r:id="rId36"/>
  </p:notesMasterIdLst>
  <p:sldIdLst>
    <p:sldId id="256" r:id="rId3"/>
    <p:sldId id="299" r:id="rId4"/>
    <p:sldId id="300" r:id="rId5"/>
    <p:sldId id="301" r:id="rId6"/>
    <p:sldId id="302" r:id="rId7"/>
    <p:sldId id="303" r:id="rId8"/>
    <p:sldId id="305" r:id="rId9"/>
    <p:sldId id="304" r:id="rId10"/>
    <p:sldId id="331" r:id="rId11"/>
    <p:sldId id="306" r:id="rId12"/>
    <p:sldId id="307" r:id="rId13"/>
    <p:sldId id="308" r:id="rId14"/>
    <p:sldId id="309" r:id="rId15"/>
    <p:sldId id="310" r:id="rId16"/>
    <p:sldId id="311" r:id="rId17"/>
    <p:sldId id="337" r:id="rId18"/>
    <p:sldId id="314" r:id="rId19"/>
    <p:sldId id="315" r:id="rId20"/>
    <p:sldId id="313" r:id="rId21"/>
    <p:sldId id="334" r:id="rId22"/>
    <p:sldId id="335" r:id="rId23"/>
    <p:sldId id="336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30" r:id="rId34"/>
    <p:sldId id="26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6553D9D-A2F9-4E12-A5E6-5010AD877496}">
          <p14:sldIdLst>
            <p14:sldId id="256"/>
          </p14:sldIdLst>
        </p14:section>
        <p14:section name="Enunciado" id="{E6FABFE3-746D-4540-BB1B-B719696DDD2D}">
          <p14:sldIdLst>
            <p14:sldId id="299"/>
          </p14:sldIdLst>
        </p14:section>
        <p14:section name="Regímenes de Flujo" id="{A6B29B9A-19EF-4E01-B520-0634FBDDEF0F}">
          <p14:sldIdLst>
            <p14:sldId id="300"/>
            <p14:sldId id="301"/>
            <p14:sldId id="302"/>
          </p14:sldIdLst>
        </p14:section>
        <p14:section name="Operación Estable. Gráficos" id="{E86667FC-F3D1-4F0C-B580-7D784C8AE729}">
          <p14:sldIdLst>
            <p14:sldId id="303"/>
            <p14:sldId id="305"/>
            <p14:sldId id="304"/>
            <p14:sldId id="331"/>
          </p14:sldIdLst>
        </p14:section>
        <p14:section name="Inundación por arrastre. Diseño" id="{046E2D02-375A-4B74-9B56-4AF31BB71EDE}">
          <p14:sldIdLst>
            <p14:sldId id="306"/>
            <p14:sldId id="307"/>
            <p14:sldId id="308"/>
            <p14:sldId id="309"/>
            <p14:sldId id="310"/>
            <p14:sldId id="311"/>
            <p14:sldId id="337"/>
          </p14:sldIdLst>
        </p14:section>
        <p14:section name="Inundación por bajante" id="{F234B356-47ED-4BCE-9C8B-4FCFAAEF7905}">
          <p14:sldIdLst>
            <p14:sldId id="314"/>
            <p14:sldId id="315"/>
            <p14:sldId id="313"/>
            <p14:sldId id="334"/>
            <p14:sldId id="335"/>
            <p14:sldId id="336"/>
            <p14:sldId id="319"/>
            <p14:sldId id="320"/>
            <p14:sldId id="321"/>
            <p14:sldId id="322"/>
            <p14:sldId id="323"/>
          </p14:sldIdLst>
        </p14:section>
        <p14:section name="Lagrimeo" id="{A56B48C7-1F2B-455E-AE5C-8787398FE2D7}">
          <p14:sldIdLst>
            <p14:sldId id="324"/>
            <p14:sldId id="325"/>
            <p14:sldId id="326"/>
          </p14:sldIdLst>
        </p14:section>
        <p14:section name="Arrastre fraccionario" id="{C343265D-DE5B-404D-837B-D922E63F547A}">
          <p14:sldIdLst>
            <p14:sldId id="327"/>
            <p14:sldId id="33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6E8"/>
    <a:srgbClr val="D6E6F3"/>
    <a:srgbClr val="D6E7F1"/>
    <a:srgbClr val="B5D6E9"/>
    <a:srgbClr val="C1DCED"/>
    <a:srgbClr val="CAE0EE"/>
    <a:srgbClr val="D7D447"/>
    <a:srgbClr val="E7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5" autoAdjust="0"/>
    <p:restoredTop sz="99023" autoAdjust="0"/>
  </p:normalViewPr>
  <p:slideViewPr>
    <p:cSldViewPr snapToGrid="0">
      <p:cViewPr varScale="1">
        <p:scale>
          <a:sx n="112" d="100"/>
          <a:sy n="112" d="100"/>
        </p:scale>
        <p:origin x="9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8C93-C798-40B1-846D-A29B2F69C37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2E68-9455-4137-A792-1A89056F89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3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2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28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3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4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7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6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6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3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5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4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5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77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0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7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63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5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8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52E68-9455-4137-A792-1A89056F8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84B7-5CF7-48E9-8318-9433AED6B47D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E573-677A-4A4B-8EE2-89651BF901A7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A2C-83D7-45F7-ABF7-856CF137C442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B3A5-B268-4571-8599-02B376FFA0C6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3A74-DAEB-4A1F-A8C8-B88B3287F766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99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1197-78C1-4A7E-87DE-72023618C9E6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312E-CB8F-4D79-932C-B864D718690B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B678-B988-4CEB-9F51-7D08677F2E08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AE6358-5A3D-4973-A2EE-2A9B3EAD4B84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6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17982-6753-4803-8AE7-FCD1C0227174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FEA0-E47D-4DB3-9CD5-411972421AB1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91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F5A3-F0EC-4669-A873-6C765B378B0C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2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159C-AE34-468A-B7A9-EA005FBA49C4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1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CD66-2116-4C8A-9F37-187241BED9DD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92DF2-ACDE-4A68-B515-84EB20ADD350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7EE5-9E0B-4448-93AE-D9626205FB4C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13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B58C-5DC9-477D-BB02-6BDA3E846557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9BAB-EDE8-4E75-92FE-4D5017711061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DD88-F7C3-4993-A905-D17EED8AACC4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C99E-2602-4ECB-BC7F-5407080768C0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BDBB-20C0-40BB-B84C-C5285D80F9F6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C6950-6167-4196-8413-A3EB4EE10FE3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E66E-96F8-46A0-B91F-9539AC34145E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DBB4-2F2D-4026-B578-5A124402AC39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49EB-E893-4410-93A0-40A4A00E94F3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8256-3AB6-4616-9F25-FF2FDEB39F38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2C5B-0DA9-45F6-A195-0C1A3ADA7D36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7122-7749-4CD1-A295-DB379B5E68C8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57BD89-3872-4544-B402-232F9761023D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76.52/76.05 - Operaciones Unitarias de Transferencia de Materia / Operaciones Unitarias III                                                  2° Cuatrimestre 2023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D94FCB-83B5-4144-BDC1-7118612766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2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I6G8yGBpX5I?feature=oembed" TargetMode="External"/><Relationship Id="rId6" Type="http://schemas.openxmlformats.org/officeDocument/2006/relationships/image" Target="../media/image12.jp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8.png"/><Relationship Id="rId21" Type="http://schemas.openxmlformats.org/officeDocument/2006/relationships/image" Target="../media/image32.png"/><Relationship Id="rId7" Type="http://schemas.openxmlformats.org/officeDocument/2006/relationships/image" Target="../media/image190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5" Type="http://schemas.openxmlformats.org/officeDocument/2006/relationships/image" Target="../media/image1.jpeg"/><Relationship Id="rId23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.jpe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.jpeg"/><Relationship Id="rId1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17" Type="http://schemas.openxmlformats.org/officeDocument/2006/relationships/image" Target="../media/image56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svg"/><Relationship Id="rId5" Type="http://schemas.openxmlformats.org/officeDocument/2006/relationships/image" Target="../media/image51.svg"/><Relationship Id="rId19" Type="http://schemas.openxmlformats.org/officeDocument/2006/relationships/image" Target="../media/image1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image" Target="../media/image53.png"/><Relationship Id="rId4" Type="http://schemas.openxmlformats.org/officeDocument/2006/relationships/image" Target="../media/image5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01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66.png"/><Relationship Id="rId18" Type="http://schemas.openxmlformats.org/officeDocument/2006/relationships/image" Target="../media/image1.jpeg"/><Relationship Id="rId3" Type="http://schemas.openxmlformats.org/officeDocument/2006/relationships/image" Target="../media/image18.jpeg"/><Relationship Id="rId7" Type="http://schemas.openxmlformats.org/officeDocument/2006/relationships/image" Target="../media/image600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11" Type="http://schemas.openxmlformats.org/officeDocument/2006/relationships/image" Target="../media/image65.png"/><Relationship Id="rId5" Type="http://schemas.openxmlformats.org/officeDocument/2006/relationships/image" Target="../media/image580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19" Type="http://schemas.openxmlformats.org/officeDocument/2006/relationships/image" Target="../media/image71.png"/><Relationship Id="rId9" Type="http://schemas.openxmlformats.org/officeDocument/2006/relationships/image" Target="../media/image610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image" Target="../media/image73.png"/><Relationship Id="rId3" Type="http://schemas.openxmlformats.org/officeDocument/2006/relationships/image" Target="../media/image18.jpeg"/><Relationship Id="rId7" Type="http://schemas.openxmlformats.org/officeDocument/2006/relationships/image" Target="../media/image600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1.jpeg"/><Relationship Id="rId9" Type="http://schemas.openxmlformats.org/officeDocument/2006/relationships/image" Target="../media/image65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image" Target="../media/image75.png"/><Relationship Id="rId3" Type="http://schemas.openxmlformats.org/officeDocument/2006/relationships/image" Target="../media/image18.jpeg"/><Relationship Id="rId21" Type="http://schemas.openxmlformats.org/officeDocument/2006/relationships/image" Target="../media/image78.png"/><Relationship Id="rId7" Type="http://schemas.openxmlformats.org/officeDocument/2006/relationships/image" Target="../media/image600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20" Type="http://schemas.openxmlformats.org/officeDocument/2006/relationships/image" Target="../media/image6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1.jpeg"/><Relationship Id="rId19" Type="http://schemas.openxmlformats.org/officeDocument/2006/relationships/image" Target="../media/image76.png"/><Relationship Id="rId9" Type="http://schemas.openxmlformats.org/officeDocument/2006/relationships/image" Target="../media/image65.png"/><Relationship Id="rId1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image" Target="../media/image80.png"/><Relationship Id="rId3" Type="http://schemas.openxmlformats.org/officeDocument/2006/relationships/image" Target="../media/image18.jpeg"/><Relationship Id="rId7" Type="http://schemas.openxmlformats.org/officeDocument/2006/relationships/image" Target="../media/image600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71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1.jpeg"/><Relationship Id="rId19" Type="http://schemas.openxmlformats.org/officeDocument/2006/relationships/image" Target="../media/image81.png"/><Relationship Id="rId9" Type="http://schemas.openxmlformats.org/officeDocument/2006/relationships/image" Target="../media/image65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10" Type="http://schemas.openxmlformats.org/officeDocument/2006/relationships/image" Target="../media/image88.png"/><Relationship Id="rId4" Type="http://schemas.openxmlformats.org/officeDocument/2006/relationships/image" Target="../media/image55.png"/><Relationship Id="rId9" Type="http://schemas.openxmlformats.org/officeDocument/2006/relationships/image" Target="../media/image63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95.png"/><Relationship Id="rId3" Type="http://schemas.openxmlformats.org/officeDocument/2006/relationships/image" Target="../media/image64.emf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90.png"/><Relationship Id="rId15" Type="http://schemas.openxmlformats.org/officeDocument/2006/relationships/image" Target="../media/image860.png"/><Relationship Id="rId4" Type="http://schemas.openxmlformats.org/officeDocument/2006/relationships/image" Target="../media/image89.png"/><Relationship Id="rId1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7.png"/><Relationship Id="rId3" Type="http://schemas.openxmlformats.org/officeDocument/2006/relationships/image" Target="../media/image99.png"/><Relationship Id="rId21" Type="http://schemas.openxmlformats.org/officeDocument/2006/relationships/image" Target="../media/image104.png"/><Relationship Id="rId34" Type="http://schemas.openxmlformats.org/officeDocument/2006/relationships/image" Target="../media/image112.png"/><Relationship Id="rId7" Type="http://schemas.openxmlformats.org/officeDocument/2006/relationships/image" Target="../media/image98.png"/><Relationship Id="rId25" Type="http://schemas.openxmlformats.org/officeDocument/2006/relationships/image" Target="../media/image18.jpeg"/><Relationship Id="rId3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20" Type="http://schemas.openxmlformats.org/officeDocument/2006/relationships/image" Target="../media/image100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svg"/><Relationship Id="rId24" Type="http://schemas.openxmlformats.org/officeDocument/2006/relationships/image" Target="../media/image1.jpeg"/><Relationship Id="rId32" Type="http://schemas.openxmlformats.org/officeDocument/2006/relationships/image" Target="../media/image111.png"/><Relationship Id="rId5" Type="http://schemas.openxmlformats.org/officeDocument/2006/relationships/image" Target="../media/image80.svg"/><Relationship Id="rId23" Type="http://schemas.openxmlformats.org/officeDocument/2006/relationships/image" Target="../media/image106.png"/><Relationship Id="rId28" Type="http://schemas.openxmlformats.org/officeDocument/2006/relationships/image" Target="../media/image109.png"/><Relationship Id="rId19" Type="http://schemas.openxmlformats.org/officeDocument/2006/relationships/image" Target="../media/image102.png"/><Relationship Id="rId31" Type="http://schemas.openxmlformats.org/officeDocument/2006/relationships/image" Target="../media/image110.png"/><Relationship Id="rId4" Type="http://schemas.openxmlformats.org/officeDocument/2006/relationships/image" Target="../media/image49.png"/><Relationship Id="rId22" Type="http://schemas.openxmlformats.org/officeDocument/2006/relationships/image" Target="../media/image105.png"/><Relationship Id="rId27" Type="http://schemas.openxmlformats.org/officeDocument/2006/relationships/image" Target="../media/image108.png"/><Relationship Id="rId30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5" Type="http://schemas.openxmlformats.org/officeDocument/2006/relationships/image" Target="../media/image82.svg"/><Relationship Id="rId10" Type="http://schemas.openxmlformats.org/officeDocument/2006/relationships/image" Target="../media/image1.jpeg"/><Relationship Id="rId4" Type="http://schemas.openxmlformats.org/officeDocument/2006/relationships/image" Target="../media/image62.png"/><Relationship Id="rId9" Type="http://schemas.openxmlformats.org/officeDocument/2006/relationships/image" Target="../media/image1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5.jpe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7.png"/><Relationship Id="rId5" Type="http://schemas.openxmlformats.org/officeDocument/2006/relationships/image" Target="../media/image64.emf"/><Relationship Id="rId4" Type="http://schemas.openxmlformats.org/officeDocument/2006/relationships/image" Target="../media/image116.png"/><Relationship Id="rId9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6Olr_IliW-k?feature=oembed" TargetMode="External"/><Relationship Id="rId6" Type="http://schemas.openxmlformats.org/officeDocument/2006/relationships/image" Target="../media/image86.jpeg"/><Relationship Id="rId5" Type="http://schemas.openxmlformats.org/officeDocument/2006/relationships/image" Target="../media/image120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1.png"/><Relationship Id="rId5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3.png"/><Relationship Id="rId5" Type="http://schemas.openxmlformats.org/officeDocument/2006/relationships/image" Target="../media/image103.png"/><Relationship Id="rId10" Type="http://schemas.openxmlformats.org/officeDocument/2006/relationships/image" Target="../media/image1.jpe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sv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D0H9FWsk_Ck?feature=oembed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7635" y="2485645"/>
            <a:ext cx="9610708" cy="1755648"/>
          </a:xfrm>
        </p:spPr>
        <p:txBody>
          <a:bodyPr anchor="ctr"/>
          <a:lstStyle/>
          <a:p>
            <a:pPr algn="ctr"/>
            <a:r>
              <a:rPr lang="x-none" dirty="0"/>
              <a:t>GUÍA </a:t>
            </a:r>
            <a:r>
              <a:rPr lang="es-AR" dirty="0"/>
              <a:t>3</a:t>
            </a:r>
            <a:r>
              <a:rPr lang="x-none" dirty="0"/>
              <a:t> – </a:t>
            </a:r>
            <a:r>
              <a:rPr lang="es-ES" dirty="0"/>
              <a:t>Fluidodinámica </a:t>
            </a:r>
            <a:r>
              <a:rPr lang="es-AR" dirty="0"/>
              <a:t>Problema 1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819521" y="5641848"/>
            <a:ext cx="7766936" cy="4191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b="1" dirty="0"/>
              <a:t>2</a:t>
            </a:r>
            <a:r>
              <a:rPr lang="x-none" b="1" dirty="0"/>
              <a:t>° Cuatrimestre - 202</a:t>
            </a:r>
            <a:r>
              <a:rPr lang="es-419" b="1" dirty="0"/>
              <a:t>4</a:t>
            </a:r>
            <a:endParaRPr lang="en-US" b="1" dirty="0"/>
          </a:p>
        </p:txBody>
      </p:sp>
      <p:pic>
        <p:nvPicPr>
          <p:cNvPr id="5" name="Imagen 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39" y="6079316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38912" y="982404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Gráfico</a:t>
            </a:r>
            <a:endParaRPr lang="en-US" sz="1600" dirty="0">
              <a:latin typeface="NewCaledoni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159D5E-961B-483F-B72B-25329380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252" y="2885166"/>
            <a:ext cx="3320931" cy="3109599"/>
          </a:xfrm>
          <a:prstGeom prst="rect">
            <a:avLst/>
          </a:prstGeom>
        </p:spPr>
      </p:pic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5" y="1826769"/>
            <a:ext cx="5889589" cy="3289398"/>
          </a:xfrm>
          <a:prstGeom prst="rect">
            <a:avLst/>
          </a:prstGeom>
        </p:spPr>
      </p:pic>
      <p:sp>
        <p:nvSpPr>
          <p:cNvPr id="27" name="Rectangle 14">
            <a:extLst>
              <a:ext uri="{FF2B5EF4-FFF2-40B4-BE49-F238E27FC236}">
                <a16:creationId xmlns:a16="http://schemas.microsoft.com/office/drawing/2014/main" id="{87CC840C-FAC0-40A6-B3DE-57AE6077532E}"/>
              </a:ext>
            </a:extLst>
          </p:cNvPr>
          <p:cNvSpPr/>
          <p:nvPr/>
        </p:nvSpPr>
        <p:spPr>
          <a:xfrm>
            <a:off x="2716819" y="1783581"/>
            <a:ext cx="2480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Arrastre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618D42E7-7486-47B1-87FD-6265E7E11E86}"/>
              </a:ext>
            </a:extLst>
          </p:cNvPr>
          <p:cNvSpPr/>
          <p:nvPr/>
        </p:nvSpPr>
        <p:spPr>
          <a:xfrm>
            <a:off x="3011207" y="1995563"/>
            <a:ext cx="1891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FF0000"/>
                </a:solidFill>
                <a:latin typeface="NewCaledonia"/>
              </a:rPr>
              <a:t>Diseño</a:t>
            </a:r>
            <a:endParaRPr lang="es-AR" sz="1400" b="1" dirty="0">
              <a:solidFill>
                <a:srgbClr val="FF0000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12078" y="1360561"/>
            <a:ext cx="649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600" dirty="0">
                <a:latin typeface="NewCaledonia"/>
              </a:rPr>
              <a:t>Es el límite superior de capacidad de procesamiento de gas en columnas de platos.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509313" y="3766356"/>
            <a:ext cx="1365568" cy="3051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76698" y="3108169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20964" y="3248630"/>
            <a:ext cx="1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err="1">
                <a:latin typeface="NewCaledonia"/>
              </a:rPr>
              <a:t>Downcomer</a:t>
            </a:r>
            <a:r>
              <a:rPr lang="es-ES" sz="1200" b="1" dirty="0">
                <a:latin typeface="NewCaledonia"/>
              </a:rPr>
              <a:t> </a:t>
            </a:r>
            <a:r>
              <a:rPr lang="es-ES" sz="1200" b="1" dirty="0" err="1">
                <a:latin typeface="NewCaledonia"/>
              </a:rPr>
              <a:t>flooding</a:t>
            </a:r>
            <a:endParaRPr lang="es-AR" sz="1200" b="1" dirty="0">
              <a:latin typeface="NewCaledonia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376672" y="998376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Características y Descripción del fenómeno</a:t>
            </a:r>
            <a:endParaRPr lang="en-US" sz="1600" dirty="0">
              <a:latin typeface="NewCaledonia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12078" y="1981614"/>
            <a:ext cx="639165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NewCaledonia"/>
              </a:rPr>
              <a:t>A mayor velocidad de gas, mayor altura de la espuma </a:t>
            </a:r>
            <a:r>
              <a:rPr lang="es-AR" sz="1600" dirty="0">
                <a:latin typeface="NewCaledonia"/>
                <a:sym typeface="Wingdings" panose="05000000000000000000" pitchFamily="2" charset="2"/>
              </a:rPr>
              <a:t></a:t>
            </a:r>
            <a:r>
              <a:rPr lang="es-AR" sz="1600" dirty="0">
                <a:latin typeface="NewCaledonia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AR" sz="1600" dirty="0">
                <a:latin typeface="NewCaledonia"/>
              </a:rPr>
              <a:t>El arrastre se produce cuando se alcanza el plato superior.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12078" y="2775226"/>
            <a:ext cx="4215386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600" dirty="0">
                <a:latin typeface="NewCaledonia"/>
              </a:rPr>
              <a:t>Se acumula líquido en platos superiores.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772098" y="3652208"/>
            <a:ext cx="2896414" cy="1531445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1600" dirty="0">
                <a:latin typeface="NewCaledonia"/>
              </a:rPr>
              <a:t>Se </a:t>
            </a:r>
            <a:r>
              <a:rPr lang="es-AR" sz="1600" b="1" dirty="0">
                <a:latin typeface="NewCaledonia"/>
              </a:rPr>
              <a:t>diseña</a:t>
            </a:r>
            <a:r>
              <a:rPr lang="es-AR" sz="1600" dirty="0">
                <a:latin typeface="NewCaledonia"/>
              </a:rPr>
              <a:t> para cumplir con los requerimientos del proceso, operando entre un </a:t>
            </a:r>
            <a:r>
              <a:rPr lang="es-AR" sz="1600" b="1" dirty="0">
                <a:latin typeface="NewCaledonia"/>
              </a:rPr>
              <a:t>70% y 90% de la inundación </a:t>
            </a:r>
            <a:r>
              <a:rPr lang="es-AR" sz="1600" dirty="0">
                <a:latin typeface="NewCaledonia"/>
              </a:rPr>
              <a:t>por arrastre.</a:t>
            </a: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03DDB8D-5676-3311-EE3E-709E6E21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11606EF9-EB82-C686-D8FC-BAE70BD0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75222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  <p:bldP spid="11" grpId="0"/>
      <p:bldP spid="30" grpId="0" uiExpand="1" build="p"/>
      <p:bldP spid="28" grpId="0"/>
      <p:bldP spid="21" grpId="0"/>
      <p:bldP spid="22" grpId="0" uiExpand="1" build="p"/>
      <p:bldP spid="23" grpId="0" uiExpand="1" build="p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Jetflood bei einer Bodenkolonne - Jetflood Distillation Column">
            <a:hlinkClick r:id="" action="ppaction://media"/>
            <a:extLst>
              <a:ext uri="{FF2B5EF4-FFF2-40B4-BE49-F238E27FC236}">
                <a16:creationId xmlns:a16="http://schemas.microsoft.com/office/drawing/2014/main" id="{F2D2D848-E1FA-43E2-808C-6DFA026BE9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17960" y="1595133"/>
            <a:ext cx="5550368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3EB478-FD86-42C8-9071-1A142946838C}"/>
              </a:ext>
            </a:extLst>
          </p:cNvPr>
          <p:cNvSpPr/>
          <p:nvPr/>
        </p:nvSpPr>
        <p:spPr>
          <a:xfrm>
            <a:off x="6255504" y="5142432"/>
            <a:ext cx="561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NewCaledonia"/>
              </a:rPr>
              <a:t>https://www.youtube.com/watch?v=I6G8yGBpX5I</a:t>
            </a:r>
          </a:p>
        </p:txBody>
      </p:sp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38912" y="1020000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Gráfico</a:t>
            </a:r>
            <a:endParaRPr lang="en-US" sz="1600" dirty="0">
              <a:latin typeface="NewCaledonia"/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5" y="1826769"/>
            <a:ext cx="5889589" cy="3289398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87CC840C-FAC0-40A6-B3DE-57AE6077532E}"/>
              </a:ext>
            </a:extLst>
          </p:cNvPr>
          <p:cNvSpPr/>
          <p:nvPr/>
        </p:nvSpPr>
        <p:spPr>
          <a:xfrm>
            <a:off x="2716819" y="1783581"/>
            <a:ext cx="2480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Arrastre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618D42E7-7486-47B1-87FD-6265E7E11E86}"/>
              </a:ext>
            </a:extLst>
          </p:cNvPr>
          <p:cNvSpPr/>
          <p:nvPr/>
        </p:nvSpPr>
        <p:spPr>
          <a:xfrm>
            <a:off x="3011207" y="1995563"/>
            <a:ext cx="1891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FF0000"/>
                </a:solidFill>
                <a:latin typeface="NewCaledonia"/>
              </a:rPr>
              <a:t>Diseño</a:t>
            </a:r>
            <a:endParaRPr lang="es-AR" sz="1400" b="1" dirty="0">
              <a:solidFill>
                <a:srgbClr val="FF0000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29" y="4919904"/>
                <a:ext cx="891334" cy="818366"/>
              </a:xfrm>
              <a:prstGeom prst="rect">
                <a:avLst/>
              </a:prstGeom>
              <a:blipFill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509313" y="3766356"/>
            <a:ext cx="119818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76698" y="3108169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76698" y="3339002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200" b="1" dirty="0" err="1">
                <a:latin typeface="NewCaledonia"/>
              </a:rPr>
              <a:t>Downcomer</a:t>
            </a:r>
            <a:r>
              <a:rPr lang="es-ES" sz="1200" b="1" dirty="0">
                <a:latin typeface="NewCaledonia"/>
              </a:rPr>
              <a:t> </a:t>
            </a:r>
            <a:r>
              <a:rPr lang="es-ES" sz="1200" b="1" dirty="0" err="1">
                <a:latin typeface="NewCaledonia"/>
              </a:rPr>
              <a:t>flooding</a:t>
            </a:r>
            <a:endParaRPr lang="es-AR" sz="1200" b="1" dirty="0">
              <a:latin typeface="NewCaledonia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376672" y="998376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Video</a:t>
            </a:r>
            <a:endParaRPr lang="en-US" sz="1600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EA1438AE-396F-0A3F-2436-888882CD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99FE7D9F-4005-3700-300E-FC0771BC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1025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7320" y="1384466"/>
            <a:ext cx="1148090" cy="42352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600" b="1" u="sng" dirty="0">
                <a:solidFill>
                  <a:schemeClr val="tx1"/>
                </a:solidFill>
                <a:latin typeface="NewCaledonia"/>
              </a:rPr>
              <a:t>Esquemas</a:t>
            </a:r>
            <a:endParaRPr lang="es-ES" sz="2400" b="1" u="sng" dirty="0">
              <a:solidFill>
                <a:schemeClr val="tx1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1713527"/>
                <a:ext cx="6430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ES" sz="1600" dirty="0"/>
                  <a:t>: Diámetro del plato.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1713527"/>
                <a:ext cx="6430008" cy="338554"/>
              </a:xfrm>
              <a:prstGeom prst="rect">
                <a:avLst/>
              </a:prstGeom>
              <a:blipFill>
                <a:blip r:embed="rId3"/>
                <a:stretch>
                  <a:fillRect l="-380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4397739-F8A3-4F07-986E-CD6F7BBEA274}"/>
              </a:ext>
            </a:extLst>
          </p:cNvPr>
          <p:cNvGrpSpPr/>
          <p:nvPr/>
        </p:nvGrpSpPr>
        <p:grpSpPr>
          <a:xfrm>
            <a:off x="285000" y="2189099"/>
            <a:ext cx="3663241" cy="2948431"/>
            <a:chOff x="711842" y="2080115"/>
            <a:chExt cx="4774558" cy="3876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236171-72C1-4D37-B480-3862F7C733A6}"/>
                </a:ext>
              </a:extLst>
            </p:cNvPr>
            <p:cNvSpPr/>
            <p:nvPr/>
          </p:nvSpPr>
          <p:spPr>
            <a:xfrm>
              <a:off x="1411550" y="2148396"/>
              <a:ext cx="4074850" cy="3808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DFF2FF-448D-4A75-9AD7-B004188D3F82}"/>
                </a:ext>
              </a:extLst>
            </p:cNvPr>
            <p:cNvSpPr/>
            <p:nvPr/>
          </p:nvSpPr>
          <p:spPr>
            <a:xfrm>
              <a:off x="711842" y="2080115"/>
              <a:ext cx="1286296" cy="3850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F88B43-CC1C-4D78-ABCF-0463A13DE931}"/>
                </a:ext>
              </a:extLst>
            </p:cNvPr>
            <p:cNvCxnSpPr>
              <a:stCxn id="9" idx="1"/>
              <a:endCxn id="9" idx="3"/>
            </p:cNvCxnSpPr>
            <p:nvPr/>
          </p:nvCxnSpPr>
          <p:spPr>
            <a:xfrm>
              <a:off x="2008298" y="2706141"/>
              <a:ext cx="0" cy="2693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A8DC2-F633-43E0-BE4E-C505C0C73FB1}"/>
                </a:ext>
              </a:extLst>
            </p:cNvPr>
            <p:cNvCxnSpPr>
              <a:stCxn id="9" idx="7"/>
              <a:endCxn id="9" idx="5"/>
            </p:cNvCxnSpPr>
            <p:nvPr/>
          </p:nvCxnSpPr>
          <p:spPr>
            <a:xfrm>
              <a:off x="4889652" y="2706141"/>
              <a:ext cx="0" cy="269303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D85D34F-218B-4D68-AB55-A8609C4DF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0" r="10129"/>
          <a:stretch/>
        </p:blipFill>
        <p:spPr>
          <a:xfrm>
            <a:off x="8539149" y="952801"/>
            <a:ext cx="3061797" cy="2719879"/>
          </a:xfrm>
          <a:prstGeom prst="rect">
            <a:avLst/>
          </a:prstGeom>
        </p:spPr>
      </p:pic>
      <p:pic>
        <p:nvPicPr>
          <p:cNvPr id="4100" name="Picture 4" descr="tray distillation | Sulzer">
            <a:extLst>
              <a:ext uri="{FF2B5EF4-FFF2-40B4-BE49-F238E27FC236}">
                <a16:creationId xmlns:a16="http://schemas.microsoft.com/office/drawing/2014/main" id="{0476A91E-B45D-42AA-B9CF-8A9EF4992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8427" b="14822"/>
          <a:stretch/>
        </p:blipFill>
        <p:spPr bwMode="auto">
          <a:xfrm>
            <a:off x="10147657" y="3689279"/>
            <a:ext cx="1709827" cy="24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5E7F6D-60F6-436C-956F-B264A1D49270}"/>
                  </a:ext>
                </a:extLst>
              </p:cNvPr>
              <p:cNvSpPr txBox="1"/>
              <p:nvPr/>
            </p:nvSpPr>
            <p:spPr>
              <a:xfrm>
                <a:off x="4823204" y="3562685"/>
                <a:ext cx="2135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5E7F6D-60F6-436C-956F-B264A1D4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204" y="3562685"/>
                <a:ext cx="213520" cy="276999"/>
              </a:xfrm>
              <a:prstGeom prst="rect">
                <a:avLst/>
              </a:prstGeom>
              <a:blipFill>
                <a:blip r:embed="rId7"/>
                <a:stretch>
                  <a:fillRect l="-25714" r="-25714" b="-6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2385043" y="2160291"/>
            <a:ext cx="2690609" cy="3081787"/>
            <a:chOff x="2385043" y="2160291"/>
            <a:chExt cx="2690609" cy="308178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2F2CAD1-AECA-4EDF-897B-8EEEB64074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2241" y="5032982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4D1EF47-6DA8-4BF0-B38C-849127D99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2240" y="2160291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F72EDD-4BB3-44E6-995C-4B40FC60089C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>
              <a:off x="2385043" y="2241029"/>
              <a:ext cx="2544921" cy="11905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C810B83-896E-4B1F-B1A5-A94D1E7EBEDE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2385043" y="5137530"/>
              <a:ext cx="2544921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2222BE-9287-4B44-A483-3FF906FA31BE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 flipH="1">
              <a:off x="4929964" y="2252934"/>
              <a:ext cx="6020" cy="13097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63656E-7697-4922-882A-6CD14D11C9D7}"/>
                </a:ext>
              </a:extLst>
            </p:cNvPr>
            <p:cNvCxnSpPr>
              <a:cxnSpLocks/>
              <a:stCxn id="44" idx="2"/>
            </p:cNvCxnSpPr>
            <p:nvPr/>
          </p:nvCxnSpPr>
          <p:spPr>
            <a:xfrm>
              <a:off x="4929964" y="3839684"/>
              <a:ext cx="6019" cy="129784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FFDDCD-E29C-42C7-BA1E-CC44D27ABA93}"/>
                  </a:ext>
                </a:extLst>
              </p:cNvPr>
              <p:cNvSpPr txBox="1"/>
              <p:nvPr/>
            </p:nvSpPr>
            <p:spPr>
              <a:xfrm>
                <a:off x="635797" y="3649362"/>
                <a:ext cx="321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FFDDCD-E29C-42C7-BA1E-CC44D27A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7" y="3649362"/>
                <a:ext cx="321627" cy="276999"/>
              </a:xfrm>
              <a:prstGeom prst="rect">
                <a:avLst/>
              </a:prstGeom>
              <a:blipFill>
                <a:blip r:embed="rId8"/>
                <a:stretch>
                  <a:fillRect l="-16981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>
            <a:off x="644904" y="2581148"/>
            <a:ext cx="634791" cy="2235330"/>
            <a:chOff x="644904" y="2581148"/>
            <a:chExt cx="634791" cy="223533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625EE2C-7B5A-474A-928A-2DBC2352D5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04" y="4607382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8FC461B-D162-4F59-A460-76C73D481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398" y="2581148"/>
              <a:ext cx="303411" cy="20909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6F2424F-EF87-463E-A08E-743A7A979648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796611" y="2686050"/>
              <a:ext cx="0" cy="96331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D764C95-88E2-48AA-8991-84DAD92429E6}"/>
                </a:ext>
              </a:extLst>
            </p:cNvPr>
            <p:cNvCxnSpPr>
              <a:cxnSpLocks/>
            </p:cNvCxnSpPr>
            <p:nvPr/>
          </p:nvCxnSpPr>
          <p:spPr>
            <a:xfrm>
              <a:off x="795025" y="3892738"/>
              <a:ext cx="0" cy="819192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23DAB35-4056-4BCF-9C75-EF4429D49A8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796609" y="2665212"/>
              <a:ext cx="483086" cy="20838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52DD518-D1D3-4DC3-AD28-FBEE4264C832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>
              <a:off x="796609" y="4713347"/>
              <a:ext cx="483086" cy="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02" name="Flowchart: Connector 4101">
            <a:extLst>
              <a:ext uri="{FF2B5EF4-FFF2-40B4-BE49-F238E27FC236}">
                <a16:creationId xmlns:a16="http://schemas.microsoft.com/office/drawing/2014/main" id="{0CB98075-612F-400B-892F-7C2F57285F6C}"/>
              </a:ext>
            </a:extLst>
          </p:cNvPr>
          <p:cNvSpPr/>
          <p:nvPr/>
        </p:nvSpPr>
        <p:spPr>
          <a:xfrm>
            <a:off x="1891969" y="2902251"/>
            <a:ext cx="162560" cy="1600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9918F4E3-FE15-4305-AEC6-76B44BEF26AE}"/>
              </a:ext>
            </a:extLst>
          </p:cNvPr>
          <p:cNvSpPr/>
          <p:nvPr/>
        </p:nvSpPr>
        <p:spPr>
          <a:xfrm>
            <a:off x="2151194" y="2665212"/>
            <a:ext cx="162560" cy="1600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F8A23375-26B6-4755-BABE-D8B0A3035D6B}"/>
              </a:ext>
            </a:extLst>
          </p:cNvPr>
          <p:cNvSpPr/>
          <p:nvPr/>
        </p:nvSpPr>
        <p:spPr>
          <a:xfrm>
            <a:off x="2228885" y="3007687"/>
            <a:ext cx="162560" cy="16001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B3B71D3-41C5-4046-B02F-A0E88906A59C}"/>
              </a:ext>
            </a:extLst>
          </p:cNvPr>
          <p:cNvCxnSpPr>
            <a:cxnSpLocks/>
            <a:stCxn id="73" idx="0"/>
          </p:cNvCxnSpPr>
          <p:nvPr/>
        </p:nvCxnSpPr>
        <p:spPr>
          <a:xfrm>
            <a:off x="2232474" y="2665212"/>
            <a:ext cx="598356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12ABF8F-792A-4DD5-86DE-345C755B3AAF}"/>
              </a:ext>
            </a:extLst>
          </p:cNvPr>
          <p:cNvCxnSpPr>
            <a:cxnSpLocks/>
            <a:stCxn id="73" idx="4"/>
          </p:cNvCxnSpPr>
          <p:nvPr/>
        </p:nvCxnSpPr>
        <p:spPr>
          <a:xfrm flipV="1">
            <a:off x="2232474" y="2821423"/>
            <a:ext cx="598356" cy="380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EE9E5C3-0657-497F-AB77-2EA210049359}"/>
                  </a:ext>
                </a:extLst>
              </p:cNvPr>
              <p:cNvSpPr txBox="1"/>
              <p:nvPr/>
            </p:nvSpPr>
            <p:spPr>
              <a:xfrm>
                <a:off x="2791713" y="2611447"/>
                <a:ext cx="297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EE9E5C3-0657-497F-AB77-2EA210049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713" y="2611447"/>
                <a:ext cx="297581" cy="276999"/>
              </a:xfrm>
              <a:prstGeom prst="rect">
                <a:avLst/>
              </a:prstGeom>
              <a:blipFill>
                <a:blip r:embed="rId9"/>
                <a:stretch>
                  <a:fillRect l="-20408" r="-816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B98BFA2-9BA3-4BD1-B23A-EF0E7FFC5654}"/>
              </a:ext>
            </a:extLst>
          </p:cNvPr>
          <p:cNvCxnSpPr>
            <a:cxnSpLocks/>
          </p:cNvCxnSpPr>
          <p:nvPr/>
        </p:nvCxnSpPr>
        <p:spPr>
          <a:xfrm flipV="1">
            <a:off x="1638300" y="2982260"/>
            <a:ext cx="334949" cy="3191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3AD4C03-33C4-4B47-98E2-AEE75E1804D6}"/>
              </a:ext>
            </a:extLst>
          </p:cNvPr>
          <p:cNvCxnSpPr>
            <a:cxnSpLocks/>
          </p:cNvCxnSpPr>
          <p:nvPr/>
        </p:nvCxnSpPr>
        <p:spPr>
          <a:xfrm flipV="1">
            <a:off x="1972940" y="3087696"/>
            <a:ext cx="334949" cy="31910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78D0AB3-D38A-4E67-B7EE-F6C882FD1739}"/>
                  </a:ext>
                </a:extLst>
              </p:cNvPr>
              <p:cNvSpPr txBox="1"/>
              <p:nvPr/>
            </p:nvSpPr>
            <p:spPr>
              <a:xfrm>
                <a:off x="1680007" y="3244896"/>
                <a:ext cx="252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78D0AB3-D38A-4E67-B7EE-F6C882FD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007" y="3244896"/>
                <a:ext cx="252120" cy="276999"/>
              </a:xfrm>
              <a:prstGeom prst="rect">
                <a:avLst/>
              </a:prstGeom>
              <a:blipFill>
                <a:blip r:embed="rId10"/>
                <a:stretch>
                  <a:fillRect l="-24390" r="-9756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12" name="Straight Arrow Connector 4111">
            <a:extLst>
              <a:ext uri="{FF2B5EF4-FFF2-40B4-BE49-F238E27FC236}">
                <a16:creationId xmlns:a16="http://schemas.microsoft.com/office/drawing/2014/main" id="{A1AAEA33-46EF-4B35-B6FC-99CEFAF3C205}"/>
              </a:ext>
            </a:extLst>
          </p:cNvPr>
          <p:cNvCxnSpPr/>
          <p:nvPr/>
        </p:nvCxnSpPr>
        <p:spPr>
          <a:xfrm flipV="1">
            <a:off x="3701988" y="2686050"/>
            <a:ext cx="426129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7E91EBE-042E-44F9-BFA8-5695926E972B}"/>
                  </a:ext>
                </a:extLst>
              </p:cNvPr>
              <p:cNvSpPr txBox="1"/>
              <p:nvPr/>
            </p:nvSpPr>
            <p:spPr>
              <a:xfrm>
                <a:off x="4071085" y="2385809"/>
                <a:ext cx="314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7E91EBE-042E-44F9-BFA8-5695926E9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085" y="2385809"/>
                <a:ext cx="314637" cy="276999"/>
              </a:xfrm>
              <a:prstGeom prst="rect">
                <a:avLst/>
              </a:prstGeom>
              <a:blipFill>
                <a:blip r:embed="rId11"/>
                <a:stretch>
                  <a:fillRect l="-19608" r="-9804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3" name="Right Brace 4112">
            <a:extLst>
              <a:ext uri="{FF2B5EF4-FFF2-40B4-BE49-F238E27FC236}">
                <a16:creationId xmlns:a16="http://schemas.microsoft.com/office/drawing/2014/main" id="{6EE88EF8-9BF5-4F23-A8BA-DD9F5E3F402A}"/>
              </a:ext>
            </a:extLst>
          </p:cNvPr>
          <p:cNvSpPr/>
          <p:nvPr/>
        </p:nvSpPr>
        <p:spPr>
          <a:xfrm rot="5400000">
            <a:off x="2190743" y="4301201"/>
            <a:ext cx="386381" cy="2208477"/>
          </a:xfrm>
          <a:prstGeom prst="rightBrace">
            <a:avLst>
              <a:gd name="adj1" fmla="val 8333"/>
              <a:gd name="adj2" fmla="val 5121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0648347-EE05-40FC-87FE-B82E4C1044CE}"/>
                  </a:ext>
                </a:extLst>
              </p:cNvPr>
              <p:cNvSpPr txBox="1"/>
              <p:nvPr/>
            </p:nvSpPr>
            <p:spPr>
              <a:xfrm>
                <a:off x="2203750" y="5580600"/>
                <a:ext cx="314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0648347-EE05-40FC-87FE-B82E4C104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50" y="5580600"/>
                <a:ext cx="314637" cy="276999"/>
              </a:xfrm>
              <a:prstGeom prst="rect">
                <a:avLst/>
              </a:prstGeom>
              <a:blipFill>
                <a:blip r:embed="rId12"/>
                <a:stretch>
                  <a:fillRect l="-19608" r="-1961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ight Brace 93">
            <a:extLst>
              <a:ext uri="{FF2B5EF4-FFF2-40B4-BE49-F238E27FC236}">
                <a16:creationId xmlns:a16="http://schemas.microsoft.com/office/drawing/2014/main" id="{D15B1892-D753-4B4E-B8EC-1C76DD2F2681}"/>
              </a:ext>
            </a:extLst>
          </p:cNvPr>
          <p:cNvSpPr/>
          <p:nvPr/>
        </p:nvSpPr>
        <p:spPr>
          <a:xfrm rot="5400000">
            <a:off x="2416879" y="4586345"/>
            <a:ext cx="386381" cy="2676341"/>
          </a:xfrm>
          <a:prstGeom prst="rightBrace">
            <a:avLst>
              <a:gd name="adj1" fmla="val 8333"/>
              <a:gd name="adj2" fmla="val 5121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AFE47D8-C580-43D2-A4A7-361C7C651E3D}"/>
                  </a:ext>
                </a:extLst>
              </p:cNvPr>
              <p:cNvSpPr txBox="1"/>
              <p:nvPr/>
            </p:nvSpPr>
            <p:spPr>
              <a:xfrm>
                <a:off x="2391445" y="6068634"/>
                <a:ext cx="314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AFE47D8-C580-43D2-A4A7-361C7C651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445" y="6068634"/>
                <a:ext cx="314637" cy="276999"/>
              </a:xfrm>
              <a:prstGeom prst="rect">
                <a:avLst/>
              </a:prstGeom>
              <a:blipFill>
                <a:blip r:embed="rId13"/>
                <a:stretch>
                  <a:fillRect l="-17308" r="-3846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ight Brace 95">
            <a:extLst>
              <a:ext uri="{FF2B5EF4-FFF2-40B4-BE49-F238E27FC236}">
                <a16:creationId xmlns:a16="http://schemas.microsoft.com/office/drawing/2014/main" id="{D1E4093D-3ECD-4CC8-85BC-EBDF6901BEFB}"/>
              </a:ext>
            </a:extLst>
          </p:cNvPr>
          <p:cNvSpPr/>
          <p:nvPr/>
        </p:nvSpPr>
        <p:spPr>
          <a:xfrm rot="16200000">
            <a:off x="2178439" y="492922"/>
            <a:ext cx="386381" cy="3153205"/>
          </a:xfrm>
          <a:prstGeom prst="rightBrace">
            <a:avLst>
              <a:gd name="adj1" fmla="val 8333"/>
              <a:gd name="adj2" fmla="val 51213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7B4EE7-F8EA-4704-B8F7-19271E68FD03}"/>
                  </a:ext>
                </a:extLst>
              </p:cNvPr>
              <p:cNvSpPr txBox="1"/>
              <p:nvPr/>
            </p:nvSpPr>
            <p:spPr>
              <a:xfrm>
                <a:off x="2234126" y="1595735"/>
                <a:ext cx="280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27B4EE7-F8EA-4704-B8F7-19271E68F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26" y="1595735"/>
                <a:ext cx="280140" cy="276999"/>
              </a:xfrm>
              <a:prstGeom prst="rect">
                <a:avLst/>
              </a:prstGeom>
              <a:blipFill>
                <a:blip r:embed="rId14"/>
                <a:stretch>
                  <a:fillRect l="-19565" r="-6522" b="-1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Imagen 4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38912" y="1020000"/>
            <a:ext cx="571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latin typeface="NewCaledonia"/>
              </a:rPr>
              <a:t>Diseño de platos</a:t>
            </a:r>
            <a:endParaRPr lang="en-US" sz="1600" dirty="0">
              <a:latin typeface="NewCaledonia"/>
            </a:endParaRPr>
          </a:p>
        </p:txBody>
      </p:sp>
      <p:sp>
        <p:nvSpPr>
          <p:cNvPr id="53" name="Marcador de contenido 2"/>
          <p:cNvSpPr txBox="1">
            <a:spLocks/>
          </p:cNvSpPr>
          <p:nvPr/>
        </p:nvSpPr>
        <p:spPr>
          <a:xfrm>
            <a:off x="5190327" y="1390349"/>
            <a:ext cx="3488252" cy="481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  <a:latin typeface="NewCaledonia"/>
              </a:rPr>
              <a:t>Nomenclatura y Simbología</a:t>
            </a:r>
            <a:endParaRPr lang="es-ES" sz="2400" b="1" u="sng" dirty="0">
              <a:solidFill>
                <a:schemeClr val="tx1"/>
              </a:solidFill>
              <a:latin typeface="NewCaledon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8326" y="2992507"/>
                <a:ext cx="6430008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/>
                  <a:t>: Número de orificios.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s-ES" sz="1600" dirty="0"/>
                  <a:t>: Área de un orificio: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ES" sz="16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/>
                  <a:t>: Área de todos los orificios: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s-E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s-E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55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26" y="2992507"/>
                <a:ext cx="6430008" cy="1130822"/>
              </a:xfrm>
              <a:prstGeom prst="rect">
                <a:avLst/>
              </a:prstGeom>
              <a:blipFill>
                <a:blip r:embed="rId16"/>
                <a:stretch>
                  <a:fillRect l="-379" t="-1622" b="-21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8327" y="2038812"/>
                <a:ext cx="32589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sz="1600" dirty="0"/>
                  <a:t>: Longitud del vertedero (</a:t>
                </a:r>
                <a:r>
                  <a:rPr lang="es-ES" sz="1600" i="1" dirty="0" err="1"/>
                  <a:t>weir</a:t>
                </a:r>
                <a:r>
                  <a:rPr lang="es-ES" sz="1600" i="1" dirty="0"/>
                  <a:t>)</a:t>
                </a:r>
              </a:p>
            </p:txBody>
          </p:sp>
        </mc:Choice>
        <mc:Fallback xmlns="">
          <p:sp>
            <p:nvSpPr>
              <p:cNvPr id="5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27" y="2038812"/>
                <a:ext cx="3258986" cy="338554"/>
              </a:xfrm>
              <a:prstGeom prst="rect">
                <a:avLst/>
              </a:prstGeom>
              <a:blipFill>
                <a:blip r:embed="rId17"/>
                <a:stretch>
                  <a:fillRect l="-748" t="-5357" r="-18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2347860"/>
                <a:ext cx="3500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/>
                  <a:t>: Diámetro del orificio </a:t>
                </a:r>
                <a:r>
                  <a:rPr lang="es-ES" sz="1600" i="1" dirty="0"/>
                  <a:t>(</a:t>
                </a:r>
                <a:r>
                  <a:rPr lang="es-ES" sz="1600" i="1" dirty="0" err="1"/>
                  <a:t>hole</a:t>
                </a:r>
                <a:r>
                  <a:rPr lang="es-ES" sz="1600" dirty="0"/>
                  <a:t>)</a:t>
                </a:r>
                <a:r>
                  <a:rPr lang="es-ES" sz="1600" i="1" dirty="0"/>
                  <a:t>.</a:t>
                </a:r>
              </a:p>
            </p:txBody>
          </p:sp>
        </mc:Choice>
        <mc:Fallback xmlns="">
          <p:sp>
            <p:nvSpPr>
              <p:cNvPr id="62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2347860"/>
                <a:ext cx="3500001" cy="338554"/>
              </a:xfrm>
              <a:prstGeom prst="rect">
                <a:avLst/>
              </a:prstGeom>
              <a:blipFill>
                <a:blip r:embed="rId18"/>
                <a:stretch>
                  <a:fillRect l="-697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8327" y="2672545"/>
                <a:ext cx="3446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600" dirty="0"/>
                  <a:t>: Distancia entre centros (pitch).</a:t>
                </a:r>
                <a:endParaRPr lang="es-ES" sz="1600" i="1" dirty="0"/>
              </a:p>
            </p:txBody>
          </p:sp>
        </mc:Choice>
        <mc:Fallback xmlns="">
          <p:sp>
            <p:nvSpPr>
              <p:cNvPr id="63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327" y="2672545"/>
                <a:ext cx="3446960" cy="338554"/>
              </a:xfrm>
              <a:prstGeom prst="rect">
                <a:avLst/>
              </a:prstGeom>
              <a:blipFill>
                <a:blip r:embed="rId19"/>
                <a:stretch>
                  <a:fillRect l="-707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84881" y="4126584"/>
                <a:ext cx="49103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s-ES" sz="1600" dirty="0"/>
                  <a:t>: Área del conducto descendente (</a:t>
                </a:r>
                <a:r>
                  <a:rPr lang="es-ES" sz="1600" i="1" dirty="0" err="1"/>
                  <a:t>downcomer</a:t>
                </a:r>
                <a:r>
                  <a:rPr lang="es-ES" sz="1600" i="1" dirty="0"/>
                  <a:t>)</a:t>
                </a:r>
              </a:p>
            </p:txBody>
          </p:sp>
        </mc:Choice>
        <mc:Fallback xmlns="">
          <p:sp>
            <p:nvSpPr>
              <p:cNvPr id="6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81" y="4126584"/>
                <a:ext cx="4910396" cy="338554"/>
              </a:xfrm>
              <a:prstGeom prst="rect">
                <a:avLst/>
              </a:prstGeom>
              <a:blipFill>
                <a:blip r:embed="rId20"/>
                <a:stretch>
                  <a:fillRect l="-497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0939" y="4491400"/>
                <a:ext cx="49243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1600" dirty="0"/>
                  <a:t>: Área activa: Es para el pasaje de burbujas</a:t>
                </a:r>
              </a:p>
            </p:txBody>
          </p:sp>
        </mc:Choice>
        <mc:Fallback xmlns="">
          <p:sp>
            <p:nvSpPr>
              <p:cNvPr id="66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939" y="4491400"/>
                <a:ext cx="4924338" cy="338554"/>
              </a:xfrm>
              <a:prstGeom prst="rect">
                <a:avLst/>
              </a:prstGeom>
              <a:blipFill>
                <a:blip r:embed="rId21"/>
                <a:stretch>
                  <a:fillRect l="-495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4908427"/>
                <a:ext cx="5050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1600" dirty="0"/>
                  <a:t>: Área neta. Área del metal del plato: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67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4908427"/>
                <a:ext cx="5050349" cy="338554"/>
              </a:xfrm>
              <a:prstGeom prst="rect">
                <a:avLst/>
              </a:prstGeom>
              <a:blipFill>
                <a:blip r:embed="rId22"/>
                <a:stretch>
                  <a:fillRect l="-483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178578" y="5291329"/>
                <a:ext cx="6430008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600" dirty="0"/>
                  <a:t>: Área total. Es la sección de la torre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8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578" y="5291329"/>
                <a:ext cx="6430008" cy="831061"/>
              </a:xfrm>
              <a:prstGeom prst="rect">
                <a:avLst/>
              </a:prstGeom>
              <a:blipFill>
                <a:blip r:embed="rId23"/>
                <a:stretch>
                  <a:fillRect l="-380" t="-22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CDEEFD39-A7DC-98E9-FD86-CC866E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r>
              <a:rPr lang="en-US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CBD4C50F-93C9-7E53-4AA3-D7B671B1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1165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3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1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4" grpId="0"/>
      <p:bldP spid="59" grpId="0"/>
      <p:bldP spid="4102" grpId="0" animBg="1"/>
      <p:bldP spid="73" grpId="0" animBg="1"/>
      <p:bldP spid="74" grpId="0" animBg="1"/>
      <p:bldP spid="83" grpId="0"/>
      <p:bldP spid="88" grpId="0"/>
      <p:bldP spid="91" grpId="0"/>
      <p:bldP spid="4113" grpId="0" animBg="1"/>
      <p:bldP spid="93" grpId="0"/>
      <p:bldP spid="94" grpId="0" animBg="1"/>
      <p:bldP spid="95" grpId="0"/>
      <p:bldP spid="96" grpId="0" animBg="1"/>
      <p:bldP spid="97" grpId="0"/>
      <p:bldP spid="51" grpId="0"/>
      <p:bldP spid="53" grpId="0"/>
      <p:bldP spid="55" grpId="0" build="p"/>
      <p:bldP spid="56" grpId="0"/>
      <p:bldP spid="62" grpId="0"/>
      <p:bldP spid="63" grpId="0"/>
      <p:bldP spid="64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912" y="977847"/>
            <a:ext cx="3286870" cy="423521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 de </a:t>
            </a:r>
            <a:r>
              <a:rPr lang="es-ES" sz="1800" b="1" u="sng" dirty="0" err="1">
                <a:solidFill>
                  <a:schemeClr val="tx1"/>
                </a:solidFill>
              </a:rPr>
              <a:t>Souders</a:t>
            </a:r>
            <a:r>
              <a:rPr lang="es-ES" sz="1800" b="1" u="sng" dirty="0">
                <a:solidFill>
                  <a:schemeClr val="tx1"/>
                </a:solidFill>
              </a:rPr>
              <a:t>-Brown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8F4BC52-E231-4812-91DE-7D369B2BA3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0290" y="1413547"/>
            <a:ext cx="6009588" cy="3475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/>
              <p:nvPr/>
            </p:nvSpPr>
            <p:spPr>
              <a:xfrm>
                <a:off x="6249877" y="1325558"/>
                <a:ext cx="5617305" cy="111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Para cada velocidad de flujo, el parámetro de </a:t>
                </a:r>
                <a:r>
                  <a:rPr lang="es-ES" sz="1400" dirty="0" err="1">
                    <a:latin typeface="NewCaledonia"/>
                  </a:rPr>
                  <a:t>Souders</a:t>
                </a:r>
                <a:r>
                  <a:rPr lang="es-ES" sz="1400" dirty="0">
                    <a:latin typeface="NewCaledonia"/>
                  </a:rPr>
                  <a:t>-Brown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𝑆𝐵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sz="1400" dirty="0">
                    <a:latin typeface="NewCaledonia"/>
                  </a:rPr>
                  <a:t> es tal que las partículas líquidas decantan.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s-AR" sz="1400" dirty="0">
                    <a:latin typeface="NewCaledonia"/>
                  </a:rPr>
                  <a:t>      Nosotros usaremos el parámetro de </a:t>
                </a:r>
                <a:r>
                  <a:rPr lang="es-AR" sz="1400" b="1" u="sng" dirty="0">
                    <a:latin typeface="NewCaledonia"/>
                  </a:rPr>
                  <a:t>INUNDACIÓN</a:t>
                </a:r>
                <a:r>
                  <a:rPr lang="es-AR" sz="1400" dirty="0">
                    <a:latin typeface="NewCaledoni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𝑆𝐵𝑓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sz="1400" dirty="0">
                    <a:latin typeface="NewCaledonia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7" y="1325558"/>
                <a:ext cx="5617305" cy="1110817"/>
              </a:xfrm>
              <a:prstGeom prst="rect">
                <a:avLst/>
              </a:prstGeom>
              <a:blipFill>
                <a:blip r:embed="rId4"/>
                <a:stretch>
                  <a:fillRect l="-108" r="-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/>
              <p:nvPr/>
            </p:nvSpPr>
            <p:spPr>
              <a:xfrm>
                <a:off x="6249876" y="2379619"/>
                <a:ext cx="5617305" cy="944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sz="1400" dirty="0">
                    <a:latin typeface="NewCaledonia"/>
                  </a:rPr>
                  <a:t>Se calcula el parámetro de flujo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𝐿𝐺</m:t>
                            </m:r>
                          </m:sub>
                        </m:sSub>
                      </m:e>
                    </m:d>
                  </m:oMath>
                </a14:m>
                <a:r>
                  <a:rPr lang="es-AR" sz="1400" dirty="0">
                    <a:latin typeface="NewCaledonia"/>
                  </a:rPr>
                  <a:t> con </a:t>
                </a:r>
                <a:r>
                  <a:rPr lang="es-AR" sz="1400" b="1" i="1" dirty="0">
                    <a:latin typeface="NewCaledonia"/>
                  </a:rPr>
                  <a:t>caudales másicos:</a:t>
                </a:r>
                <a:endParaRPr lang="es-AR" sz="1400" dirty="0">
                  <a:latin typeface="NewCaledoni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𝐿𝐺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=0,389</m:t>
                      </m:r>
                    </m:oMath>
                  </m:oMathPara>
                </a14:m>
                <a:endParaRPr lang="es-AR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6" y="2379619"/>
                <a:ext cx="5617305" cy="944297"/>
              </a:xfrm>
              <a:prstGeom prst="rect">
                <a:avLst/>
              </a:prstGeom>
              <a:blipFill>
                <a:blip r:embed="rId5"/>
                <a:stretch>
                  <a:fillRect l="-108" t="-64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D8BF8E1-DD70-41B7-9395-4EB8617C1404}"/>
                  </a:ext>
                </a:extLst>
              </p:cNvPr>
              <p:cNvSpPr txBox="1"/>
              <p:nvPr/>
            </p:nvSpPr>
            <p:spPr>
              <a:xfrm>
                <a:off x="6249876" y="3335521"/>
                <a:ext cx="56173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Se interseca con la curva de </a:t>
                </a:r>
                <a:r>
                  <a:rPr lang="es-ES" sz="1400" dirty="0" err="1">
                    <a:latin typeface="NewCaledonia"/>
                  </a:rPr>
                  <a:t>iso</a:t>
                </a:r>
                <a:r>
                  <a:rPr lang="es-ES" sz="1400" dirty="0">
                    <a:latin typeface="NewCaledonia"/>
                  </a:rPr>
                  <a:t>-espaciado de plato (en este caso, es dato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=450 </m:t>
                    </m:r>
                    <m:r>
                      <m:rPr>
                        <m:sty m:val="p"/>
                      </m:rPr>
                      <a:rPr lang="es-ES" sz="140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s-AR" sz="1400" dirty="0">
                    <a:latin typeface="NewCaledonia"/>
                  </a:rPr>
                  <a:t>) y se lee el valor del parámetro de inundación: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D8BF8E1-DD70-41B7-9395-4EB8617C1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6" y="3335521"/>
                <a:ext cx="5617305" cy="738664"/>
              </a:xfrm>
              <a:prstGeom prst="rect">
                <a:avLst/>
              </a:prstGeom>
              <a:blipFill>
                <a:blip r:embed="rId6"/>
                <a:stretch>
                  <a:fillRect l="-108" t="-1653" r="-217" b="-826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9C6FB6-FA7E-4EA8-929F-975F749C035C}"/>
              </a:ext>
            </a:extLst>
          </p:cNvPr>
          <p:cNvCxnSpPr/>
          <p:nvPr/>
        </p:nvCxnSpPr>
        <p:spPr>
          <a:xfrm flipV="1">
            <a:off x="4065973" y="2980204"/>
            <a:ext cx="0" cy="1509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6AC95C-360D-4633-B565-7E25AB92F061}"/>
                  </a:ext>
                </a:extLst>
              </p:cNvPr>
              <p:cNvSpPr txBox="1"/>
              <p:nvPr/>
            </p:nvSpPr>
            <p:spPr>
              <a:xfrm>
                <a:off x="7789616" y="3838807"/>
                <a:ext cx="1868608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𝑆𝐵𝑓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=0,0528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6AC95C-360D-4633-B565-7E25AB92F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616" y="3838807"/>
                <a:ext cx="1868608" cy="325025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522B156-62E4-4E16-9EC4-C5EED0C8C26F}"/>
              </a:ext>
            </a:extLst>
          </p:cNvPr>
          <p:cNvCxnSpPr>
            <a:cxnSpLocks/>
          </p:cNvCxnSpPr>
          <p:nvPr/>
        </p:nvCxnSpPr>
        <p:spPr>
          <a:xfrm flipH="1" flipV="1">
            <a:off x="1047565" y="2980204"/>
            <a:ext cx="3018408" cy="47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BFF638D-F84A-4525-81C9-F7DBBA407D59}"/>
                  </a:ext>
                </a:extLst>
              </p:cNvPr>
              <p:cNvSpPr txBox="1"/>
              <p:nvPr/>
            </p:nvSpPr>
            <p:spPr>
              <a:xfrm>
                <a:off x="6249876" y="4202715"/>
                <a:ext cx="5617305" cy="5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Se conocen todos los parámetros, excepto la velocidad </a:t>
                </a:r>
                <a:r>
                  <a:rPr lang="es-ES" sz="1400" b="1" u="sng" dirty="0">
                    <a:latin typeface="NewCaledonia"/>
                  </a:rPr>
                  <a:t>del gas</a:t>
                </a:r>
                <a:r>
                  <a:rPr lang="es-ES" sz="1400" dirty="0">
                    <a:latin typeface="NewCaledonia"/>
                  </a:rPr>
                  <a:t> </a:t>
                </a:r>
                <a:r>
                  <a:rPr lang="es-ES" sz="1400" b="1" u="sng" dirty="0">
                    <a:latin typeface="NewCaledonia"/>
                  </a:rPr>
                  <a:t>neta </a:t>
                </a:r>
                <a:r>
                  <a:rPr lang="es-ES" sz="1400" dirty="0">
                    <a:latin typeface="NewCaledonia"/>
                  </a:rPr>
                  <a:t>de inundación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𝑛𝑓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400" dirty="0">
                    <a:latin typeface="NewCaledonia"/>
                  </a:rPr>
                  <a:t>. Se despeja: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BFF638D-F84A-4525-81C9-F7DBBA407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876" y="4202715"/>
                <a:ext cx="5617305" cy="558999"/>
              </a:xfrm>
              <a:prstGeom prst="rect">
                <a:avLst/>
              </a:prstGeom>
              <a:blipFill>
                <a:blip r:embed="rId8"/>
                <a:stretch>
                  <a:fillRect l="-108" t="-1087" r="-217" b="-6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C91C3-F7A9-4F46-A9C7-F55A1B402770}"/>
                  </a:ext>
                </a:extLst>
              </p:cNvPr>
              <p:cNvSpPr txBox="1"/>
              <p:nvPr/>
            </p:nvSpPr>
            <p:spPr>
              <a:xfrm>
                <a:off x="626945" y="4767285"/>
                <a:ext cx="1355179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sicas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  <m:sup>
                                      <m:r>
                                        <a:rPr lang="es-ES" sz="1400" b="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sicas</m:t>
                              </m:r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𝑑𝑦𝑛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C91C3-F7A9-4F46-A9C7-F55A1B402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5" y="4767285"/>
                <a:ext cx="1355179" cy="7977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C8DB12A8-1FFA-416B-A9B0-8A35DCD43979}"/>
              </a:ext>
            </a:extLst>
          </p:cNvPr>
          <p:cNvSpPr txBox="1"/>
          <p:nvPr/>
        </p:nvSpPr>
        <p:spPr>
          <a:xfrm>
            <a:off x="2280041" y="5314012"/>
            <a:ext cx="673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Busco que el gas circule a una velocidad </a:t>
            </a:r>
            <a:r>
              <a:rPr lang="es-ES" sz="1400" b="1" dirty="0">
                <a:latin typeface="NewCaledonia"/>
              </a:rPr>
              <a:t>menor</a:t>
            </a:r>
            <a:r>
              <a:rPr lang="es-ES" sz="1400" dirty="0">
                <a:latin typeface="NewCaledonia"/>
              </a:rPr>
              <a:t> a la de inundación</a:t>
            </a:r>
          </a:p>
        </p:txBody>
      </p:sp>
      <p:pic>
        <p:nvPicPr>
          <p:cNvPr id="24" name="Imagen 23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- Diseño</a:t>
            </a:r>
            <a:endParaRPr lang="en-US" dirty="0"/>
          </a:p>
        </p:txBody>
      </p:sp>
      <p:sp>
        <p:nvSpPr>
          <p:cNvPr id="30" name="Marcador de contenido 2"/>
          <p:cNvSpPr txBox="1">
            <a:spLocks/>
          </p:cNvSpPr>
          <p:nvPr/>
        </p:nvSpPr>
        <p:spPr>
          <a:xfrm>
            <a:off x="6114840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8225816" y="4737622"/>
                <a:ext cx="1571137" cy="325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𝑛𝑓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122</m:t>
                      </m:r>
                      <m:r>
                        <a:rPr lang="es-E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s-ES" sz="140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ES" sz="14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AR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816" y="4737622"/>
                <a:ext cx="1571137" cy="325025"/>
              </a:xfrm>
              <a:prstGeom prst="rect">
                <a:avLst/>
              </a:prstGeom>
              <a:blipFill>
                <a:blip r:embed="rId1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66">
            <a:extLst>
              <a:ext uri="{FF2B5EF4-FFF2-40B4-BE49-F238E27FC236}">
                <a16:creationId xmlns:a16="http://schemas.microsoft.com/office/drawing/2014/main" id="{C8DB12A8-1FFA-416B-A9B0-8A35DCD43979}"/>
              </a:ext>
            </a:extLst>
          </p:cNvPr>
          <p:cNvSpPr txBox="1"/>
          <p:nvPr/>
        </p:nvSpPr>
        <p:spPr>
          <a:xfrm>
            <a:off x="2280041" y="5788605"/>
            <a:ext cx="6836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NewCaledonia"/>
              </a:rPr>
              <a:t>Para completar el plato, vamos a tomar algunos criterios geométricos típicos.</a:t>
            </a:r>
            <a:endParaRPr lang="es-AR" sz="1400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60429B56-6C85-6046-A9B8-FC3B344E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r>
              <a:rPr lang="en-US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DDB79D-0E38-9530-20DE-0EBF1FE0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5447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52" grpId="0"/>
      <p:bldP spid="53" grpId="0"/>
      <p:bldP spid="56" grpId="0"/>
      <p:bldP spid="63" grpId="0"/>
      <p:bldP spid="19" grpId="0"/>
      <p:bldP spid="67" grpId="0"/>
      <p:bldP spid="30" grpId="0" build="p"/>
      <p:bldP spid="9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/>
              <p:nvPr/>
            </p:nvSpPr>
            <p:spPr>
              <a:xfrm>
                <a:off x="5202118" y="4744342"/>
                <a:ext cx="5701610" cy="478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debe elegir un área tal que: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s-AR" sz="1600" i="1">
                        <a:latin typeface="Cambria Math" panose="02040503050406030204" pitchFamily="18" charset="0"/>
                      </a:rPr>
                      <m:t>≥0,1</m:t>
                    </m:r>
                  </m:oMath>
                </a14:m>
                <a:endParaRPr lang="es-AR" sz="16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118" y="4744342"/>
                <a:ext cx="5701610" cy="478272"/>
              </a:xfrm>
              <a:prstGeom prst="rect">
                <a:avLst/>
              </a:prstGeom>
              <a:blipFill>
                <a:blip r:embed="rId3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/>
              <p:nvPr/>
            </p:nvSpPr>
            <p:spPr>
              <a:xfrm>
                <a:off x="5191077" y="2510087"/>
                <a:ext cx="6577251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La relación entre área del </a:t>
                </a:r>
                <a:r>
                  <a:rPr lang="es-ES" sz="1600" dirty="0" err="1">
                    <a:latin typeface="NewCaledonia"/>
                  </a:rPr>
                  <a:t>downcomer</a:t>
                </a:r>
                <a:r>
                  <a:rPr lang="es-ES" sz="1600" dirty="0">
                    <a:latin typeface="NewCaledonia"/>
                  </a:rPr>
                  <a:t> y área neta debe estar comprendida entre: </a:t>
                </a:r>
                <a14:m>
                  <m:oMath xmlns:m="http://schemas.openxmlformats.org/officeDocument/2006/math">
                    <m:r>
                      <a:rPr lang="es-419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s-AR" sz="1600" i="1">
                        <a:latin typeface="Cambria Math" panose="02040503050406030204" pitchFamily="18" charset="0"/>
                      </a:rPr>
                      <m:t>,1&lt;</m:t>
                    </m:r>
                    <m:f>
                      <m:f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s-A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  <m:r>
                      <a:rPr lang="es-AR" sz="1600" i="1">
                        <a:latin typeface="Cambria Math" panose="02040503050406030204" pitchFamily="18" charset="0"/>
                      </a:rPr>
                      <m:t>&lt;0,12</m:t>
                    </m:r>
                  </m:oMath>
                </a14:m>
                <a:endParaRPr lang="es-AR" sz="1600" dirty="0">
                  <a:effectLst/>
                  <a:latin typeface="NewCaledonia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7" y="2510087"/>
                <a:ext cx="6577251" cy="724494"/>
              </a:xfrm>
              <a:prstGeom prst="rect">
                <a:avLst/>
              </a:prstGeom>
              <a:blipFill>
                <a:blip r:embed="rId4"/>
                <a:stretch>
                  <a:fillRect l="-371" t="-2521" r="-46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772195-2C07-4658-9633-E12745D2069C}"/>
                  </a:ext>
                </a:extLst>
              </p:cNvPr>
              <p:cNvSpPr txBox="1"/>
              <p:nvPr/>
            </p:nvSpPr>
            <p:spPr>
              <a:xfrm>
                <a:off x="5191077" y="1987990"/>
                <a:ext cx="6664066" cy="49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calcula el área neta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A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A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AR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600" b="1" i="1">
                        <a:latin typeface="Cambria Math" panose="02040503050406030204" pitchFamily="18" charset="0"/>
                      </a:rPr>
                      <m:t>𝟐𝟕𝟓</m:t>
                    </m:r>
                    <m:r>
                      <a:rPr lang="es-ES" sz="16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s-AR" sz="1600" dirty="0">
                  <a:latin typeface="NewCaledonia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772195-2C07-4658-9633-E12745D2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7" y="1987990"/>
                <a:ext cx="6664066" cy="495200"/>
              </a:xfrm>
              <a:prstGeom prst="rect">
                <a:avLst/>
              </a:prstGeom>
              <a:blipFill>
                <a:blip r:embed="rId5"/>
                <a:stretch>
                  <a:fillRect l="-366" b="-246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F6F41C-D764-4BB5-AE87-BC9351772905}"/>
                  </a:ext>
                </a:extLst>
              </p:cNvPr>
              <p:cNvSpPr txBox="1"/>
              <p:nvPr/>
            </p:nvSpPr>
            <p:spPr>
              <a:xfrm>
                <a:off x="5191077" y="3465983"/>
                <a:ext cx="6676106" cy="83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calcula el diámetro de la torre para alojar todas esas áreas: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AR" sz="16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F6F41C-D764-4BB5-AE87-BC935177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7" y="3465983"/>
                <a:ext cx="6676106" cy="837345"/>
              </a:xfrm>
              <a:prstGeom prst="rect">
                <a:avLst/>
              </a:prstGeom>
              <a:blipFill>
                <a:blip r:embed="rId6"/>
                <a:stretch>
                  <a:fillRect l="-365" t="-21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3AFF0-F956-4FFE-94F2-E99C387ABEE1}"/>
                  </a:ext>
                </a:extLst>
              </p:cNvPr>
              <p:cNvSpPr txBox="1"/>
              <p:nvPr/>
            </p:nvSpPr>
            <p:spPr>
              <a:xfrm>
                <a:off x="5191076" y="1523824"/>
                <a:ext cx="6577250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Se aplica el factor de seguridad (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𝑆𝐹</m:t>
                    </m:r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=0,8</m:t>
                    </m:r>
                  </m:oMath>
                </a14:m>
                <a:r>
                  <a:rPr lang="es-ES" sz="1600" dirty="0">
                    <a:latin typeface="NewCaledonia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s-ES" sz="16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s-AR" sz="1600" b="0" i="1" smtClean="0">
                            <a:latin typeface="Cambria Math" panose="02040503050406030204" pitchFamily="18" charset="0"/>
                          </a:rPr>
                          <m:t>𝑛𝑓</m:t>
                        </m:r>
                      </m:sub>
                    </m:sSub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A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𝑆𝐹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𝟎𝟗𝟖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s-AR" sz="1600" b="1" dirty="0">
                  <a:latin typeface="NewCaledonia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3AFF0-F956-4FFE-94F2-E99C387AB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76" y="1523824"/>
                <a:ext cx="6577250" cy="358303"/>
              </a:xfrm>
              <a:prstGeom prst="rect">
                <a:avLst/>
              </a:prstGeom>
              <a:blipFill>
                <a:blip r:embed="rId7"/>
                <a:stretch>
                  <a:fillRect l="-371" t="-3390" b="-169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39AD5B-901D-4B72-ACE2-71619C7C43AE}"/>
                  </a:ext>
                </a:extLst>
              </p:cNvPr>
              <p:cNvSpPr/>
              <p:nvPr/>
            </p:nvSpPr>
            <p:spPr>
              <a:xfrm>
                <a:off x="7724783" y="4343407"/>
                <a:ext cx="1509837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=0,623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39AD5B-901D-4B72-ACE2-71619C7C4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783" y="4343407"/>
                <a:ext cx="150983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Imagen 56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- Diseño</a:t>
            </a:r>
            <a:endParaRPr lang="en-US" dirty="0"/>
          </a:p>
        </p:txBody>
      </p:sp>
      <p:sp>
        <p:nvSpPr>
          <p:cNvPr id="61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62" name="Marcador de contenido 2"/>
          <p:cNvSpPr txBox="1">
            <a:spLocks/>
          </p:cNvSpPr>
          <p:nvPr/>
        </p:nvSpPr>
        <p:spPr>
          <a:xfrm>
            <a:off x="5260034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 y criterios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094" y="1275585"/>
            <a:ext cx="4488024" cy="4744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/>
              <p:nvPr/>
            </p:nvSpPr>
            <p:spPr>
              <a:xfrm>
                <a:off x="5477300" y="3111930"/>
                <a:ext cx="6291027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AR" sz="1600" dirty="0">
                    <a:latin typeface="NewCaledonia"/>
                  </a:rPr>
                  <a:t>Vamos a tomar </a:t>
                </a:r>
                <a14:m>
                  <m:oMath xmlns:m="http://schemas.openxmlformats.org/officeDocument/2006/math">
                    <m:r>
                      <a:rPr lang="es-AR" sz="1600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s-ES" sz="16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AR" sz="1600" dirty="0">
                    <a:latin typeface="NewCaledonia"/>
                  </a:rPr>
                  <a:t>. Con lo cual: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s-AR" sz="16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0,11</m:t>
                    </m:r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600" b="1" i="1" smtClean="0">
                        <a:latin typeface="Cambria Math" panose="02040503050406030204" pitchFamily="18" charset="0"/>
                      </a:rPr>
                      <m:t>𝟎𝟑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s-AR" sz="1600" b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64" name="TextBox 51">
                <a:extLst>
                  <a:ext uri="{FF2B5EF4-FFF2-40B4-BE49-F238E27FC236}">
                    <a16:creationId xmlns:a16="http://schemas.microsoft.com/office/drawing/2014/main" id="{4527446B-7532-48CB-8CDE-7D941690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0" y="3111930"/>
                <a:ext cx="6291027" cy="344133"/>
              </a:xfrm>
              <a:prstGeom prst="rect">
                <a:avLst/>
              </a:prstGeom>
              <a:blipFill>
                <a:blip r:embed="rId11"/>
                <a:stretch>
                  <a:fillRect l="-582" t="-3509" b="-210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/>
              <p:nvPr/>
            </p:nvSpPr>
            <p:spPr>
              <a:xfrm>
                <a:off x="5477300" y="5223857"/>
                <a:ext cx="6389883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AR" sz="1600" dirty="0">
                    <a:latin typeface="NewCaledonia"/>
                  </a:rPr>
                  <a:t>Tomaremos </a:t>
                </a:r>
                <a14:m>
                  <m:oMath xmlns:m="http://schemas.openxmlformats.org/officeDocument/2006/math">
                    <m:r>
                      <a:rPr lang="es-AR" sz="1600" i="1" dirty="0" smtClean="0">
                        <a:latin typeface="Cambria Math" panose="02040503050406030204" pitchFamily="18" charset="0"/>
                      </a:rPr>
                      <m:t>0,1</m:t>
                    </m:r>
                  </m:oMath>
                </a14:m>
                <a:r>
                  <a:rPr lang="es-AR" sz="1600" dirty="0">
                    <a:latin typeface="NewCaledonia"/>
                  </a:rPr>
                  <a:t>. Con lo cual: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=0,1</m:t>
                    </m:r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s-419" sz="1600" b="0" i="1" dirty="0">
                  <a:latin typeface="NewCaledonia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𝟎𝟐𝟒𝟓</m:t>
                      </m:r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AR" sz="1600" b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65" name="TextBox 9">
                <a:extLst>
                  <a:ext uri="{FF2B5EF4-FFF2-40B4-BE49-F238E27FC236}">
                    <a16:creationId xmlns:a16="http://schemas.microsoft.com/office/drawing/2014/main" id="{1505D4ED-5A77-4386-BE83-94D0B650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0" y="5223857"/>
                <a:ext cx="6389883" cy="590354"/>
              </a:xfrm>
              <a:prstGeom prst="rect">
                <a:avLst/>
              </a:prstGeom>
              <a:blipFill>
                <a:blip r:embed="rId12"/>
                <a:stretch>
                  <a:fillRect l="-573" t="-3093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2844" y="5557868"/>
            <a:ext cx="512687" cy="512687"/>
          </a:xfrm>
          <a:prstGeom prst="rect">
            <a:avLst/>
          </a:prstGeom>
        </p:spPr>
      </p:pic>
      <p:pic>
        <p:nvPicPr>
          <p:cNvPr id="68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75213" y="2264870"/>
            <a:ext cx="512687" cy="512687"/>
          </a:xfrm>
          <a:prstGeom prst="rect">
            <a:avLst/>
          </a:prstGeom>
        </p:spPr>
      </p:pic>
      <p:pic>
        <p:nvPicPr>
          <p:cNvPr id="69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150571">
            <a:off x="5019369" y="3160091"/>
            <a:ext cx="512687" cy="512687"/>
          </a:xfrm>
          <a:prstGeom prst="rect">
            <a:avLst/>
          </a:prstGeom>
        </p:spPr>
      </p:pic>
      <p:pic>
        <p:nvPicPr>
          <p:cNvPr id="70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150571">
            <a:off x="2701764" y="1157845"/>
            <a:ext cx="512687" cy="512687"/>
          </a:xfrm>
          <a:prstGeom prst="rect">
            <a:avLst/>
          </a:prstGeom>
        </p:spPr>
      </p:pic>
      <p:pic>
        <p:nvPicPr>
          <p:cNvPr id="21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1190441">
            <a:off x="2638330" y="5052401"/>
            <a:ext cx="340424" cy="340424"/>
          </a:xfrm>
          <a:prstGeom prst="rect">
            <a:avLst/>
          </a:prstGeom>
        </p:spPr>
      </p:pic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BB94831E-13C6-E9CB-A955-29FE8F65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C809ECB6-78C0-076A-CA4E-CC3DF402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57313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/>
      <p:bldP spid="22" grpId="0"/>
      <p:bldP spid="24" grpId="0"/>
      <p:bldP spid="25" grpId="0"/>
      <p:bldP spid="4" grpId="0" animBg="1"/>
      <p:bldP spid="61" grpId="0" build="p"/>
      <p:bldP spid="62" grpId="0" build="p"/>
      <p:bldP spid="64" grpId="0"/>
      <p:bldP spid="6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94" y="1275585"/>
            <a:ext cx="4488024" cy="47442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772195-2C07-4658-9633-E12745D2069C}"/>
              </a:ext>
            </a:extLst>
          </p:cNvPr>
          <p:cNvSpPr txBox="1"/>
          <p:nvPr/>
        </p:nvSpPr>
        <p:spPr>
          <a:xfrm>
            <a:off x="5479188" y="1378073"/>
            <a:ext cx="638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NewCaledonia"/>
              </a:rPr>
              <a:t>El cálculo de la longitud del vertedero (</a:t>
            </a:r>
            <a:r>
              <a:rPr lang="es-ES" sz="1600" dirty="0" err="1">
                <a:latin typeface="NewCaledonia"/>
              </a:rPr>
              <a:t>L</a:t>
            </a:r>
            <a:r>
              <a:rPr lang="es-ES" sz="1600" baseline="-25000" dirty="0" err="1">
                <a:latin typeface="NewCaledonia"/>
              </a:rPr>
              <a:t>w</a:t>
            </a:r>
            <a:r>
              <a:rPr lang="es-ES" sz="1600" dirty="0">
                <a:latin typeface="NewCaledonia"/>
              </a:rPr>
              <a:t>) se realiza mediante un </a:t>
            </a:r>
            <a:r>
              <a:rPr lang="es-ES" sz="1600" dirty="0">
                <a:solidFill>
                  <a:srgbClr val="00B0F0"/>
                </a:solidFill>
                <a:latin typeface="NewCaledonia"/>
              </a:rPr>
              <a:t>proceso iterativo</a:t>
            </a:r>
            <a:r>
              <a:rPr lang="es-ES" sz="1600" dirty="0">
                <a:latin typeface="NewCaledonia"/>
              </a:rPr>
              <a:t>. A saber:</a:t>
            </a: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27D46BFC-26E2-427C-A2B6-313DF0923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95972">
            <a:off x="2635550" y="1321920"/>
            <a:ext cx="512687" cy="512687"/>
          </a:xfrm>
          <a:prstGeom prst="rect">
            <a:avLst/>
          </a:prstGeom>
        </p:spPr>
      </p:pic>
      <p:pic>
        <p:nvPicPr>
          <p:cNvPr id="58" name="Graphic 57" descr="Checkmark">
            <a:extLst>
              <a:ext uri="{FF2B5EF4-FFF2-40B4-BE49-F238E27FC236}">
                <a16:creationId xmlns:a16="http://schemas.microsoft.com/office/drawing/2014/main" id="{1D6A6F63-2121-4FF1-ADAD-8BE8C6F6B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75850">
            <a:off x="4346059" y="2233991"/>
            <a:ext cx="512687" cy="512687"/>
          </a:xfrm>
          <a:prstGeom prst="rect">
            <a:avLst/>
          </a:prstGeom>
        </p:spPr>
      </p:pic>
      <p:pic>
        <p:nvPicPr>
          <p:cNvPr id="59" name="Graphic 58" descr="Checkmark">
            <a:extLst>
              <a:ext uri="{FF2B5EF4-FFF2-40B4-BE49-F238E27FC236}">
                <a16:creationId xmlns:a16="http://schemas.microsoft.com/office/drawing/2014/main" id="{FE987822-2B9F-44F4-9D62-8256E989E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54383">
            <a:off x="5068033" y="3223984"/>
            <a:ext cx="512687" cy="512687"/>
          </a:xfrm>
          <a:prstGeom prst="rect">
            <a:avLst/>
          </a:prstGeom>
        </p:spPr>
      </p:pic>
      <p:pic>
        <p:nvPicPr>
          <p:cNvPr id="60" name="Graphic 59" descr="Checkmark">
            <a:extLst>
              <a:ext uri="{FF2B5EF4-FFF2-40B4-BE49-F238E27FC236}">
                <a16:creationId xmlns:a16="http://schemas.microsoft.com/office/drawing/2014/main" id="{C1C3AEE6-F026-4E19-B249-0E4FB7328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3119" y="4909742"/>
            <a:ext cx="512687" cy="512687"/>
          </a:xfrm>
          <a:prstGeom prst="rect">
            <a:avLst/>
          </a:prstGeom>
        </p:spPr>
      </p:pic>
      <p:pic>
        <p:nvPicPr>
          <p:cNvPr id="61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2844" y="5557868"/>
            <a:ext cx="512687" cy="51268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5E24848-364D-46DB-BFFD-A532F81D64D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83" y="1715407"/>
            <a:ext cx="1989097" cy="17891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/>
              <p:nvPr/>
            </p:nvSpPr>
            <p:spPr>
              <a:xfrm>
                <a:off x="5959323" y="2029001"/>
                <a:ext cx="3379195" cy="1004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𝑟𝑒𝑎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𝑣𝑒𝑟𝑑𝑒</m:t>
                                  </m:r>
                                </m:e>
                              </m:d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ES" sz="16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E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1600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func>
                                <m:func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323" y="2029001"/>
                <a:ext cx="3379195" cy="10040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1FCC0D-9D8A-4D1E-96FD-4416EC0D99FC}"/>
                  </a:ext>
                </a:extLst>
              </p:cNvPr>
              <p:cNvSpPr txBox="1"/>
              <p:nvPr/>
            </p:nvSpPr>
            <p:spPr>
              <a:xfrm>
                <a:off x="5477300" y="3503534"/>
                <a:ext cx="6291028" cy="1585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Para calcular el número de orificios en el plato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, se usa el dato del diámetro del orificio del enunciado </a:t>
                </a:r>
                <a14:m>
                  <m:oMath xmlns:m="http://schemas.openxmlformats.org/officeDocument/2006/math">
                    <m:r>
                      <a:rPr lang="es-419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>
                    <a:latin typeface="NewCaledonia"/>
                  </a:rPr>
                  <a:t> y el área de orificios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419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419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>
                    <a:latin typeface="NewCaledonia"/>
                  </a:rPr>
                  <a:t> que ya obtuvimos: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245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Sup>
                                <m:sSub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19,5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s-E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s-E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s-ES" sz="1600" b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91FCC0D-9D8A-4D1E-96FD-4416EC0D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0" y="3503534"/>
                <a:ext cx="6291028" cy="1585178"/>
              </a:xfrm>
              <a:prstGeom prst="rect">
                <a:avLst/>
              </a:prstGeom>
              <a:blipFill>
                <a:blip r:embed="rId17"/>
                <a:stretch>
                  <a:fillRect l="-388" t="-1154" r="-48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7C1C50-E4F9-44FA-B4CC-F60C7851D929}"/>
                  </a:ext>
                </a:extLst>
              </p:cNvPr>
              <p:cNvSpPr/>
              <p:nvPr/>
            </p:nvSpPr>
            <p:spPr>
              <a:xfrm>
                <a:off x="7339145" y="3083907"/>
                <a:ext cx="15372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sz="1600" b="1" i="0" smtClean="0">
                          <a:latin typeface="Cambria Math" panose="02040503050406030204" pitchFamily="18" charset="0"/>
                        </a:rPr>
                        <m:t>𝟒𝟓𝟐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s-AR" sz="16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77C1C50-E4F9-44FA-B4CC-F60C7851D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145" y="3083907"/>
                <a:ext cx="153721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Imagen 6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arrastre - Diseño</a:t>
            </a:r>
            <a:endParaRPr lang="en-US" dirty="0"/>
          </a:p>
        </p:txBody>
      </p:sp>
      <p:sp>
        <p:nvSpPr>
          <p:cNvPr id="71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72" name="Marcador de contenido 2"/>
          <p:cNvSpPr txBox="1">
            <a:spLocks/>
          </p:cNvSpPr>
          <p:nvPr/>
        </p:nvSpPr>
        <p:spPr>
          <a:xfrm>
            <a:off x="5260034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 y criterios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pic>
        <p:nvPicPr>
          <p:cNvPr id="74" name="Graphic 60" descr="Checkmark">
            <a:extLst>
              <a:ext uri="{FF2B5EF4-FFF2-40B4-BE49-F238E27FC236}">
                <a16:creationId xmlns:a16="http://schemas.microsoft.com/office/drawing/2014/main" id="{5EC254AB-D560-4420-B368-BE5BA047E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321551">
            <a:off x="1072527" y="3391376"/>
            <a:ext cx="512687" cy="512687"/>
          </a:xfrm>
          <a:prstGeom prst="rect">
            <a:avLst/>
          </a:prstGeom>
        </p:spPr>
      </p:pic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332F15B4-FBB1-76A0-8425-0131EF42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6B4BCEF6-8295-5534-54D0-A9627DA1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4319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64" grpId="0"/>
      <p:bldP spid="15" grpId="0"/>
      <p:bldP spid="71" grpId="0" build="p"/>
      <p:bldP spid="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C772195-2C07-4658-9633-E12745D2069C}"/>
              </a:ext>
            </a:extLst>
          </p:cNvPr>
          <p:cNvSpPr txBox="1"/>
          <p:nvPr/>
        </p:nvSpPr>
        <p:spPr>
          <a:xfrm>
            <a:off x="5577840" y="2140869"/>
            <a:ext cx="638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NewCaledonia"/>
              </a:rPr>
              <a:t>Contando con las dimensiones del </a:t>
            </a:r>
            <a:r>
              <a:rPr lang="es-ES" sz="1600" dirty="0" err="1">
                <a:latin typeface="NewCaledonia"/>
              </a:rPr>
              <a:t>downcomer</a:t>
            </a:r>
            <a:r>
              <a:rPr lang="es-ES" sz="1600" dirty="0">
                <a:latin typeface="NewCaledonia"/>
              </a:rPr>
              <a:t>, se recomienda verificar que el tiempo de residencia en el mismo sea mayor a 5 segundos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/>
              <p:nvPr/>
            </p:nvSpPr>
            <p:spPr>
              <a:xfrm>
                <a:off x="7101411" y="3627461"/>
                <a:ext cx="2044919" cy="568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es-A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s-AR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9E3CD2-917D-4028-A2CD-795FEF934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411" y="3627461"/>
                <a:ext cx="2044919" cy="568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Imagen 6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Verificación tiempo de residencia</a:t>
            </a:r>
            <a:endParaRPr lang="en-US" dirty="0"/>
          </a:p>
        </p:txBody>
      </p:sp>
      <p:sp>
        <p:nvSpPr>
          <p:cNvPr id="71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72" name="Marcador de contenido 2"/>
          <p:cNvSpPr txBox="1">
            <a:spLocks/>
          </p:cNvSpPr>
          <p:nvPr/>
        </p:nvSpPr>
        <p:spPr>
          <a:xfrm>
            <a:off x="5260034" y="977846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Procedimiento y criterios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332F15B4-FBB1-76A0-8425-0131EF42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r>
              <a:rPr lang="en-US" sz="1600" b="1" dirty="0"/>
              <a:t>-</a:t>
            </a: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700CEDFD-6CA0-9521-C66D-FE5D78FEF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97" y="1368382"/>
            <a:ext cx="4639543" cy="4372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3A1BA89-E84F-B8D9-D608-EF49DA7278E4}"/>
                  </a:ext>
                </a:extLst>
              </p:cNvPr>
              <p:cNvSpPr txBox="1"/>
              <p:nvPr/>
            </p:nvSpPr>
            <p:spPr>
              <a:xfrm>
                <a:off x="4482243" y="4410276"/>
                <a:ext cx="13472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A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43A1BA89-E84F-B8D9-D608-EF49DA72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243" y="4410276"/>
                <a:ext cx="1347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agrama de flujo: datos 11">
            <a:extLst>
              <a:ext uri="{FF2B5EF4-FFF2-40B4-BE49-F238E27FC236}">
                <a16:creationId xmlns:a16="http://schemas.microsoft.com/office/drawing/2014/main" id="{DD11E76B-D744-EBDE-B473-B37575117115}"/>
              </a:ext>
            </a:extLst>
          </p:cNvPr>
          <p:cNvSpPr/>
          <p:nvPr/>
        </p:nvSpPr>
        <p:spPr>
          <a:xfrm>
            <a:off x="4263391" y="3830218"/>
            <a:ext cx="407252" cy="216002"/>
          </a:xfrm>
          <a:prstGeom prst="flowChartInputOutput">
            <a:avLst/>
          </a:prstGeom>
          <a:solidFill>
            <a:srgbClr val="B3D6E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A764FDA-A740-D8F6-8106-EA6F9C5BC14E}"/>
              </a:ext>
            </a:extLst>
          </p:cNvPr>
          <p:cNvCxnSpPr>
            <a:cxnSpLocks/>
          </p:cNvCxnSpPr>
          <p:nvPr/>
        </p:nvCxnSpPr>
        <p:spPr>
          <a:xfrm>
            <a:off x="4482243" y="3429000"/>
            <a:ext cx="0" cy="21869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B47C07B-26DC-6DFE-4D20-1086ABE7DCE9}"/>
                  </a:ext>
                </a:extLst>
              </p:cNvPr>
              <p:cNvSpPr txBox="1"/>
              <p:nvPr/>
            </p:nvSpPr>
            <p:spPr>
              <a:xfrm>
                <a:off x="4670643" y="3728056"/>
                <a:ext cx="4544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s-A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B47C07B-26DC-6DFE-4D20-1086ABE7D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643" y="3728056"/>
                <a:ext cx="4544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ángulo 16">
            <a:extLst>
              <a:ext uri="{FF2B5EF4-FFF2-40B4-BE49-F238E27FC236}">
                <a16:creationId xmlns:a16="http://schemas.microsoft.com/office/drawing/2014/main" id="{B0025F81-7236-11C1-8E86-377256C9C3CC}"/>
              </a:ext>
            </a:extLst>
          </p:cNvPr>
          <p:cNvSpPr/>
          <p:nvPr/>
        </p:nvSpPr>
        <p:spPr>
          <a:xfrm>
            <a:off x="7792487" y="3627462"/>
            <a:ext cx="1255776" cy="3097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08B8330-A911-A114-EB88-6F1DA1275BFE}"/>
                  </a:ext>
                </a:extLst>
              </p:cNvPr>
              <p:cNvSpPr txBox="1"/>
              <p:nvPr/>
            </p:nvSpPr>
            <p:spPr>
              <a:xfrm>
                <a:off x="7218592" y="3351975"/>
                <a:ext cx="24035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𝑉𝑜𝑙𝑢𝑚𝑒𝑛</m:t>
                      </m:r>
                      <m:r>
                        <a:rPr lang="es-A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𝑑𝑜𝑤𝑛𝑐𝑜𝑚𝑒𝑟</m:t>
                      </m:r>
                    </m:oMath>
                  </m:oMathPara>
                </a14:m>
                <a:endParaRPr lang="es-A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08B8330-A911-A114-EB88-6F1DA127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592" y="3351975"/>
                <a:ext cx="240356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57A23FA-A6C4-DDBC-A19B-DBA9696DBC04}"/>
                  </a:ext>
                </a:extLst>
              </p:cNvPr>
              <p:cNvSpPr txBox="1"/>
              <p:nvPr/>
            </p:nvSpPr>
            <p:spPr>
              <a:xfrm>
                <a:off x="8771837" y="3742142"/>
                <a:ext cx="17434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800" b="0" i="0" smtClean="0">
                          <a:latin typeface="Cambria Math" panose="02040503050406030204" pitchFamily="18" charset="0"/>
                        </a:rPr>
                        <m:t>=5,1</m:t>
                      </m:r>
                      <m:r>
                        <m:rPr>
                          <m:sty m:val="p"/>
                        </m:rPr>
                        <a:rPr lang="es-AR" sz="1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AR" sz="1800" b="0" i="0" smtClean="0">
                          <a:latin typeface="Cambria Math" panose="02040503050406030204" pitchFamily="18" charset="0"/>
                        </a:rPr>
                        <m:t>&gt;5</m:t>
                      </m:r>
                      <m:r>
                        <m:rPr>
                          <m:sty m:val="p"/>
                        </m:rPr>
                        <a:rPr lang="es-AR" sz="18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D57A23FA-A6C4-DDBC-A19B-DBA9696DB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37" y="3742142"/>
                <a:ext cx="17434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DA51DC46-8D04-ABEE-7B15-BAEF530E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8398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71" grpId="0" build="p"/>
      <p:bldP spid="72" grpId="0" build="p"/>
      <p:bldP spid="10" grpId="0"/>
      <p:bldP spid="12" grpId="0" animBg="1"/>
      <p:bldP spid="16" grpId="0"/>
      <p:bldP spid="17" grpId="0" animBg="1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2" y="1535837"/>
            <a:ext cx="4865385" cy="2717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112759" y="4070364"/>
                <a:ext cx="633745" cy="636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sz="1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sz="1400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9" y="4070364"/>
                <a:ext cx="633745" cy="636521"/>
              </a:xfrm>
              <a:prstGeom prst="rect">
                <a:avLst/>
              </a:prstGeom>
              <a:blipFill>
                <a:blip r:embed="rId4"/>
                <a:stretch>
                  <a:fillRect l="-962" r="-28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60031" y="1365389"/>
            <a:ext cx="66071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Cada torre tiene un rango operativo estable de relación de caudales de líquido y gas. Ante aumento excesivo del caudal de líquido: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los conductos de bajada verán superada su capacidad,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se comenzará a acumular líquido dentro de la torre,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aumentará la pérdida de carga en la torre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Cuando el nivel de líquido en el conducto de bajada llega hasta el plato superior, se dice que </a:t>
            </a:r>
            <a:r>
              <a:rPr lang="es-ES" sz="1400" b="1" dirty="0">
                <a:latin typeface="NewCaledonia"/>
              </a:rPr>
              <a:t>la torre está inundada</a:t>
            </a:r>
            <a:r>
              <a:rPr lang="es-ES" sz="1400" dirty="0">
                <a:latin typeface="NewCaledonia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Esto producirá mezclado, arrastre e inestabilidades en el flujo.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sistemas tendientes a la formación de espuma, la inundación ocurre más 						fácilmente y las consecuencias podrían agravarse.</a:t>
            </a:r>
            <a:endParaRPr lang="en-US" sz="1400" dirty="0">
              <a:latin typeface="NewCaledoni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9F4326-A228-4260-9854-B53B08952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154" y="4467208"/>
            <a:ext cx="5374838" cy="1809941"/>
          </a:xfrm>
          <a:prstGeom prst="rect">
            <a:avLst/>
          </a:prstGeom>
        </p:spPr>
      </p:pic>
      <p:pic>
        <p:nvPicPr>
          <p:cNvPr id="21" name="Imagen 2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-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4948381" y="96975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Características y Descripción del Fenómeno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3748920" y="3142204"/>
            <a:ext cx="119818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3888873" y="2484017"/>
            <a:ext cx="119818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3813888" y="2292101"/>
            <a:ext cx="122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accent4"/>
                </a:solidFill>
                <a:latin typeface="NewCaledonia"/>
              </a:rPr>
              <a:t>Inundación por Bajante</a:t>
            </a:r>
            <a:endParaRPr lang="es-AR" sz="12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4061205" y="2697659"/>
            <a:ext cx="18746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50" b="1" dirty="0">
                <a:solidFill>
                  <a:srgbClr val="FF0000"/>
                </a:solidFill>
                <a:latin typeface="NewCaledonia"/>
              </a:rPr>
              <a:t>Diseño </a:t>
            </a:r>
            <a:r>
              <a:rPr lang="es-ES" sz="1050" b="1" dirty="0">
                <a:latin typeface="NewCaledonia"/>
              </a:rPr>
              <a:t>y</a:t>
            </a:r>
            <a:r>
              <a:rPr lang="es-ES" sz="105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05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050" b="1" dirty="0">
              <a:solidFill>
                <a:schemeClr val="accent1"/>
              </a:solidFill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3796529" y="2870321"/>
            <a:ext cx="10772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 err="1">
                <a:latin typeface="NewCaledonia"/>
              </a:rPr>
              <a:t>Downcomer</a:t>
            </a:r>
            <a:r>
              <a:rPr lang="es-ES" sz="1100" b="1" dirty="0">
                <a:latin typeface="NewCaledonia"/>
              </a:rPr>
              <a:t> </a:t>
            </a:r>
            <a:r>
              <a:rPr lang="es-ES" sz="1100" b="1" dirty="0" err="1">
                <a:latin typeface="NewCaledonia"/>
              </a:rPr>
              <a:t>flooding</a:t>
            </a:r>
            <a:endParaRPr lang="es-AR" sz="1100" b="1" dirty="0">
              <a:latin typeface="NewCaledonia"/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438912" y="240208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-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49ABAD3E-FC2D-280B-59F2-1FBDFC28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9EC0AF07-7EEA-A013-53C1-DAC43316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305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uiExpand="1" build="p"/>
      <p:bldP spid="24" grpId="0" build="p"/>
      <p:bldP spid="25" grpId="0" build="p"/>
      <p:bldP spid="17" grpId="0"/>
      <p:bldP spid="2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0" y="1478380"/>
            <a:ext cx="5994398" cy="3347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2805442" y="4845518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442" y="4845518"/>
                <a:ext cx="891334" cy="818366"/>
              </a:xfrm>
              <a:prstGeom prst="rect">
                <a:avLst/>
              </a:prstGeom>
              <a:blipFill>
                <a:blip r:embed="rId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3B9A16-43B6-45EE-B42C-3F4B244FDAD3}"/>
              </a:ext>
            </a:extLst>
          </p:cNvPr>
          <p:cNvSpPr/>
          <p:nvPr/>
        </p:nvSpPr>
        <p:spPr>
          <a:xfrm>
            <a:off x="4465994" y="3479822"/>
            <a:ext cx="1326667" cy="32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30BA3D-B4A2-479D-8902-B5314D81E771}"/>
              </a:ext>
            </a:extLst>
          </p:cNvPr>
          <p:cNvSpPr/>
          <p:nvPr/>
        </p:nvSpPr>
        <p:spPr>
          <a:xfrm>
            <a:off x="4625275" y="2763305"/>
            <a:ext cx="1484023" cy="39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4852136" y="2560707"/>
            <a:ext cx="1326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Bajante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4627726" y="3051831"/>
            <a:ext cx="1775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0000"/>
                </a:solidFill>
                <a:latin typeface="NewCaledonia"/>
              </a:rPr>
              <a:t>Diseño </a:t>
            </a:r>
            <a:r>
              <a:rPr lang="es-ES" sz="1200" b="1" dirty="0">
                <a:latin typeface="NewCaledonia"/>
              </a:rPr>
              <a:t>y</a:t>
            </a:r>
            <a:r>
              <a:rPr lang="es-ES" sz="120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200" b="1" dirty="0">
              <a:solidFill>
                <a:schemeClr val="accent1"/>
              </a:solidFill>
              <a:latin typeface="NewCaledonia"/>
            </a:endParaRPr>
          </a:p>
        </p:txBody>
      </p:sp>
      <p:pic>
        <p:nvPicPr>
          <p:cNvPr id="13" name="Video Bajante">
            <a:hlinkClick r:id="" action="ppaction://media"/>
            <a:extLst>
              <a:ext uri="{FF2B5EF4-FFF2-40B4-BE49-F238E27FC236}">
                <a16:creationId xmlns:a16="http://schemas.microsoft.com/office/drawing/2014/main" id="{4AD96B6E-809C-4E4E-A684-C89FE5AC88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25814" y="1449824"/>
            <a:ext cx="5284288" cy="396321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99414FD-87A7-46D9-999D-F4BEAA81EA93}"/>
              </a:ext>
            </a:extLst>
          </p:cNvPr>
          <p:cNvSpPr/>
          <p:nvPr/>
        </p:nvSpPr>
        <p:spPr>
          <a:xfrm>
            <a:off x="6285942" y="5522828"/>
            <a:ext cx="5906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NewCaledonia"/>
              </a:rPr>
              <a:t>https://www.youtube.com/watch?v=QFGKwD49oNs&amp;t</a:t>
            </a:r>
          </a:p>
        </p:txBody>
      </p:sp>
      <p:pic>
        <p:nvPicPr>
          <p:cNvPr id="23" name="Imagen 2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6525814" y="97784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Video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584980" y="3344331"/>
            <a:ext cx="241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err="1">
                <a:latin typeface="NewCaledonia"/>
              </a:rPr>
              <a:t>Downcomer</a:t>
            </a:r>
            <a:r>
              <a:rPr lang="es-ES" sz="1400" b="1" dirty="0">
                <a:latin typeface="NewCaledonia"/>
              </a:rPr>
              <a:t> </a:t>
            </a:r>
            <a:r>
              <a:rPr lang="es-ES" sz="1400" b="1" dirty="0" err="1">
                <a:latin typeface="NewCaledonia"/>
              </a:rPr>
              <a:t>flooding</a:t>
            </a:r>
            <a:endParaRPr lang="es-AR" sz="1400" b="1" dirty="0">
              <a:latin typeface="NewCaledonia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438912" y="240208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-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7FCE5641-1026-520C-A7C8-3ADD2AFA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FBD5F7B7-A51C-CC01-9C91-F7A773FA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9623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4848">
                <p:cTn id="1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040931" y="1785722"/>
            <a:ext cx="682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latin typeface="NewCaledonia"/>
              </a:rPr>
              <a:t>Definiremos distintas “alturas”. Algunas geométricas (físicas) y otras solo representarán pérdidas de carga en las fases. Haremos un BEM a través de dos trayectorias posibles (y como es un circuito cerrado de un campo conservativo, deben arrojar el mismo resultado):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46EFE54-940C-4FCC-9646-F2FA369359E0}"/>
                  </a:ext>
                </a:extLst>
              </p:cNvPr>
              <p:cNvSpPr/>
              <p:nvPr/>
            </p:nvSpPr>
            <p:spPr>
              <a:xfrm>
                <a:off x="5376672" y="2617065"/>
                <a:ext cx="5888153" cy="571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ES" sz="1200" dirty="0">
                    <a:latin typeface="NewCaledonia"/>
                  </a:rPr>
                  <a:t>Según el </a:t>
                </a:r>
                <a:r>
                  <a:rPr lang="es-ES" sz="1200" dirty="0">
                    <a:solidFill>
                      <a:srgbClr val="FF0000"/>
                    </a:solidFill>
                    <a:latin typeface="NewCaledonia"/>
                  </a:rPr>
                  <a:t>camino rojo</a:t>
                </a:r>
                <a:r>
                  <a:rPr lang="es-ES" sz="1200" dirty="0">
                    <a:latin typeface="NewCaledonia"/>
                  </a:rPr>
                  <a:t>, tenemos que: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419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419" sz="1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ES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s-ES" sz="1400" i="1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s-E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46EFE54-940C-4FCC-9646-F2FA36935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72" y="2617065"/>
                <a:ext cx="5888153" cy="5718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1AAA0B7-323A-495E-9228-B1BF1AA54408}"/>
                  </a:ext>
                </a:extLst>
              </p:cNvPr>
              <p:cNvSpPr/>
              <p:nvPr/>
            </p:nvSpPr>
            <p:spPr>
              <a:xfrm>
                <a:off x="5376672" y="3163826"/>
                <a:ext cx="649051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ES" sz="1200" dirty="0">
                    <a:latin typeface="NewCaledonia"/>
                  </a:rPr>
                  <a:t>Según el</a:t>
                </a:r>
                <a:r>
                  <a:rPr lang="es-ES" sz="1200" dirty="0">
                    <a:solidFill>
                      <a:srgbClr val="7030A0"/>
                    </a:solidFill>
                    <a:latin typeface="NewCaledonia"/>
                  </a:rPr>
                  <a:t> camino violeta</a:t>
                </a:r>
                <a:r>
                  <a:rPr lang="es-ES" sz="1200" dirty="0">
                    <a:latin typeface="NewCaledonia"/>
                  </a:rPr>
                  <a:t>:</a:t>
                </a:r>
                <a:r>
                  <a:rPr lang="es-ES" sz="1200" dirty="0">
                    <a:solidFill>
                      <a:srgbClr val="00B050"/>
                    </a:solidFill>
                    <a:latin typeface="NewCaledonia"/>
                  </a:rPr>
                  <a:t> </a:t>
                </a:r>
                <a:r>
                  <a:rPr lang="es-ES" sz="1200" dirty="0">
                    <a:latin typeface="NewCaledonia"/>
                  </a:rPr>
                  <a:t>a partir de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sz="1200" dirty="0">
                    <a:latin typeface="NewCaledonia"/>
                  </a:rPr>
                  <a:t> en la fase gas, se desestima la columna de gas hasta la interfaz, se considera la interfaz en equilibrio térmico, químico y mecánico y por lo tanto la presión del lado líquido de la interfaz será igual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S" sz="1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s-ES" sz="1200" dirty="0">
                    <a:latin typeface="NewCaledonia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1AAA0B7-323A-495E-9228-B1BF1AA54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72" y="3163826"/>
                <a:ext cx="6490512" cy="923330"/>
              </a:xfrm>
              <a:prstGeom prst="rect">
                <a:avLst/>
              </a:prstGeom>
              <a:blipFill>
                <a:blip r:embed="rId9"/>
                <a:stretch>
                  <a:fillRect b="-198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10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450FF2-F0F9-4AC2-9CF8-2F8A02BCBF68}"/>
                  </a:ext>
                </a:extLst>
              </p:cNvPr>
              <p:cNvSpPr/>
              <p:nvPr/>
            </p:nvSpPr>
            <p:spPr>
              <a:xfrm>
                <a:off x="5365618" y="4018456"/>
                <a:ext cx="6501564" cy="1225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5113" algn="just">
                  <a:lnSpc>
                    <a:spcPct val="150000"/>
                  </a:lnSpc>
                </a:pPr>
                <a:r>
                  <a:rPr lang="es-ES" sz="1200" dirty="0">
                    <a:latin typeface="NewCaledonia"/>
                  </a:rPr>
                  <a:t>Se analizan entonces las pérdidas de carga que enfrenta el flujo de líquido desde el plato superior hasta llegar a esta interfase:</a:t>
                </a:r>
                <a14:m>
                  <m:oMath xmlns:m="http://schemas.openxmlformats.org/officeDocument/2006/math">
                    <m:r>
                      <a:rPr lang="es-419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419" sz="1200" b="0" i="0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419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s-ES" sz="12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450FF2-F0F9-4AC2-9CF8-2F8A02BCB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18" y="4018456"/>
                <a:ext cx="6501564" cy="12258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7A57575-EC07-4992-A736-4336AD112E46}"/>
                  </a:ext>
                </a:extLst>
              </p:cNvPr>
              <p:cNvSpPr/>
              <p:nvPr/>
            </p:nvSpPr>
            <p:spPr>
              <a:xfrm>
                <a:off x="5376672" y="5199168"/>
                <a:ext cx="6391656" cy="663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ES" sz="1200" dirty="0">
                    <a:latin typeface="NewCaledonia"/>
                  </a:rPr>
                  <a:t>Reordenando: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E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E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s-E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s-E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ES" sz="12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7A57575-EC07-4992-A736-4336AD112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72" y="5199168"/>
                <a:ext cx="6391656" cy="663323"/>
              </a:xfrm>
              <a:prstGeom prst="rect">
                <a:avLst/>
              </a:prstGeom>
              <a:blipFill>
                <a:blip r:embed="rId16"/>
                <a:stretch>
                  <a:fillRect t="-18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7167376" y="5905112"/>
                <a:ext cx="2929885" cy="32528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76" y="5905112"/>
                <a:ext cx="2929885" cy="3252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ítulo 1"/>
          <p:cNvSpPr txBox="1">
            <a:spLocks/>
          </p:cNvSpPr>
          <p:nvPr/>
        </p:nvSpPr>
        <p:spPr>
          <a:xfrm>
            <a:off x="438912" y="250026"/>
            <a:ext cx="9875520" cy="142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</a:p>
          <a:p>
            <a:r>
              <a:rPr lang="es-419" sz="2800" dirty="0"/>
              <a:t>Balance de Presiones</a:t>
            </a:r>
            <a:endParaRPr lang="en-US" sz="2800" dirty="0"/>
          </a:p>
        </p:txBody>
      </p:sp>
      <p:sp>
        <p:nvSpPr>
          <p:cNvPr id="54" name="Marcador de contenido 2"/>
          <p:cNvSpPr txBox="1">
            <a:spLocks/>
          </p:cNvSpPr>
          <p:nvPr/>
        </p:nvSpPr>
        <p:spPr>
          <a:xfrm>
            <a:off x="438912" y="138100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55" name="Marcador de contenido 2"/>
          <p:cNvSpPr txBox="1">
            <a:spLocks/>
          </p:cNvSpPr>
          <p:nvPr/>
        </p:nvSpPr>
        <p:spPr>
          <a:xfrm>
            <a:off x="4924252" y="1381008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Matemáticas y definiciones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09B7ADFA-1B9D-336B-F2E5-9AF3759F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5AB01AF1-6FEB-0F55-8BEC-D63C9DFA4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4666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21" grpId="0" animBg="1"/>
      <p:bldP spid="14" grpId="0" animBg="1"/>
      <p:bldP spid="15" grpId="0" animBg="1"/>
      <p:bldP spid="23" grpId="0"/>
      <p:bldP spid="24" grpId="0"/>
      <p:bldP spid="25" grpId="0" animBg="1"/>
      <p:bldP spid="30" grpId="0"/>
      <p:bldP spid="44" grpId="0"/>
      <p:bldP spid="45" grpId="0"/>
      <p:bldP spid="48" grpId="0" animBg="1"/>
      <p:bldP spid="58" grpId="0"/>
      <p:bldP spid="103" grpId="0"/>
      <p:bldP spid="108" grpId="0"/>
      <p:bldP spid="109" grpId="0" uiExpand="1" build="p"/>
      <p:bldP spid="110" grpId="0"/>
      <p:bldP spid="111" grpId="0" animBg="1"/>
      <p:bldP spid="54" grpId="0" build="p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5">
            <a:extLst>
              <a:ext uri="{FF2B5EF4-FFF2-40B4-BE49-F238E27FC236}">
                <a16:creationId xmlns:a16="http://schemas.microsoft.com/office/drawing/2014/main" id="{0904C611-D2ED-42DE-B43E-04A058EE7CB6}"/>
              </a:ext>
            </a:extLst>
          </p:cNvPr>
          <p:cNvSpPr txBox="1"/>
          <p:nvPr/>
        </p:nvSpPr>
        <p:spPr>
          <a:xfrm>
            <a:off x="5819775" y="4116448"/>
            <a:ext cx="5957697" cy="20159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700" dirty="0"/>
              <a:t>Se deberá elegir entre las siguientes válvulas</a:t>
            </a:r>
            <a:r>
              <a:rPr lang="es-ES" dirty="0"/>
              <a:t>:</a:t>
            </a:r>
            <a:endParaRPr lang="es-ES" sz="1700" dirty="0"/>
          </a:p>
          <a:p>
            <a:endParaRPr lang="es-419" sz="1700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38912" y="1019980"/>
                <a:ext cx="10533888" cy="2742749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s-ES" sz="1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requiere diseñar un plato de una torre fraccionadora. Los datos operativos son los siguientes:</a:t>
                </a: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</a:rPr>
                  <a:t>Caudal de vapor: 96,7 m</a:t>
                </a:r>
                <a:r>
                  <a:rPr lang="es-ES" sz="17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s-ES" sz="1700" dirty="0">
                    <a:solidFill>
                      <a:schemeClr val="tx1"/>
                    </a:solidFill>
                  </a:rPr>
                  <a:t>/h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endParaRPr lang="es-ES" sz="1700" dirty="0">
                  <a:solidFill>
                    <a:schemeClr val="tx1"/>
                  </a:solidFill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</a:rPr>
                  <a:t>Caudal de líquido: 10,66 m</a:t>
                </a:r>
                <a:r>
                  <a:rPr lang="es-ES" sz="17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s-ES" sz="1700" dirty="0">
                    <a:solidFill>
                      <a:schemeClr val="tx1"/>
                    </a:solidFill>
                  </a:rPr>
                  <a:t>/h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e>
                    </m:d>
                  </m:oMath>
                </a14:m>
                <a:endParaRPr lang="es-ES" sz="1700" dirty="0">
                  <a:solidFill>
                    <a:schemeClr val="tx1"/>
                  </a:solidFill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s-ES" sz="300" dirty="0">
                  <a:solidFill>
                    <a:schemeClr val="tx1"/>
                  </a:solidFill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</a:rPr>
                  <a:t>Densidad de vapor:  45 kg/m</a:t>
                </a:r>
                <a:r>
                  <a:rPr lang="es-ES" sz="1700" baseline="30000" dirty="0">
                    <a:solidFill>
                      <a:schemeClr val="tx1"/>
                    </a:solidFill>
                  </a:rPr>
                  <a:t>3 </a:t>
                </a:r>
                <a:r>
                  <a:rPr lang="es-ES" sz="17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17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d>
                  </m:oMath>
                </a14:m>
                <a:endParaRPr lang="es-ES" sz="1700" baseline="30000" dirty="0">
                  <a:solidFill>
                    <a:schemeClr val="tx1"/>
                  </a:solidFill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</a:rPr>
                  <a:t>Densidad de líquido:  560 kg/m</a:t>
                </a:r>
                <a:r>
                  <a:rPr lang="es-ES" sz="1700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s-ES" sz="17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ES" sz="17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7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7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e>
                    </m:d>
                  </m:oMath>
                </a14:m>
                <a:endParaRPr lang="es-ES" sz="1700" baseline="30000" dirty="0">
                  <a:solidFill>
                    <a:schemeClr val="tx1"/>
                  </a:solidFill>
                </a:endParaRPr>
              </a:p>
              <a:p>
                <a:pPr marL="182563" indent="18256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sz="1700" dirty="0">
                    <a:solidFill>
                      <a:schemeClr val="tx1"/>
                    </a:solidFill>
                  </a:rPr>
                  <a:t>Tensión superficial de líquido: 3 dyn/cm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7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es-ES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912" y="1019980"/>
                <a:ext cx="10533888" cy="27427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4C611-D2ED-42DE-B43E-04A058EE7CB6}"/>
                  </a:ext>
                </a:extLst>
              </p:cNvPr>
              <p:cNvSpPr txBox="1"/>
              <p:nvPr/>
            </p:nvSpPr>
            <p:spPr>
              <a:xfrm>
                <a:off x="5819775" y="1557103"/>
                <a:ext cx="5957697" cy="2308965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419" b="1" u="sng" dirty="0">
                    <a:solidFill>
                      <a:srgbClr val="00B050"/>
                    </a:solidFill>
                  </a:rPr>
                  <a:t>INFORMACIÓN ADICIONAL</a:t>
                </a:r>
                <a:endParaRPr lang="es-AR" b="1" u="sng" dirty="0">
                  <a:solidFill>
                    <a:srgbClr val="00B050"/>
                  </a:solidFill>
                </a:endParaRPr>
              </a:p>
              <a:p>
                <a:r>
                  <a:rPr lang="es-AR" sz="1600" dirty="0"/>
                  <a:t>Si la válvula está parcialmente abierta: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  <m:r>
                        <a:rPr lang="es-ES" sz="1600" b="1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𝟐𝟕𝟐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sz="16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e>
                        <m:sup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6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  <m:r>
                        <a:rPr lang="es-ES" sz="1600" b="1" i="1">
                          <a:latin typeface="Cambria Math" panose="02040503050406030204" pitchFamily="18" charset="0"/>
                        </a:rPr>
                        <m:t>[=]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s-AR" sz="1600" dirty="0"/>
              </a:p>
              <a:p>
                <a:r>
                  <a:rPr lang="es-AR" sz="1600" dirty="0"/>
                  <a:t>Si la válvula está totalmente abierta: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𝟐𝟕𝟐</m:t>
                          </m:r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e>
                        <m:sup>
                          <m:r>
                            <a:rPr lang="es-E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6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AR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s-ES" sz="1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  <m:r>
                        <a:rPr lang="es-ES" sz="1600" b="1" i="1">
                          <a:latin typeface="Cambria Math" panose="02040503050406030204" pitchFamily="18" charset="0"/>
                        </a:rPr>
                        <m:t>[=] </m:t>
                      </m:r>
                      <m:r>
                        <a:rPr lang="es-ES" sz="1600" b="1" i="1"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s-AR" sz="1600" dirty="0"/>
              </a:p>
              <a:p>
                <a:r>
                  <a:rPr lang="es-ES" sz="1600" dirty="0"/>
                  <a:t>Siendo,      </a:t>
                </a:r>
                <a:r>
                  <a:rPr lang="es-AR" sz="1600" dirty="0"/>
                  <a:t> </a:t>
                </a:r>
                <a14:m>
                  <m:oMath xmlns:m="http://schemas.openxmlformats.org/officeDocument/2006/math">
                    <m:r>
                      <a:rPr lang="es-ES" sz="1600" b="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𝑒𝑠𝑝𝑒𝑠𝑜𝑟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𝑝𝑙𝑎𝑡𝑜</m:t>
                    </m:r>
                  </m:oMath>
                </a14:m>
                <a:endParaRPr lang="es-419" sz="1600" b="0" i="1" dirty="0">
                  <a:latin typeface="Cambria Math" panose="02040503050406030204" pitchFamily="18" charset="0"/>
                </a:endParaRPr>
              </a:p>
              <a:p>
                <a:r>
                  <a:rPr lang="es-AR" sz="16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ES" sz="1600" b="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sz="1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𝑑𝑒𝑛𝑠𝑖𝑑𝑎𝑑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𝑚𝑎𝑡𝑒𝑟𝑖𝑎𝑙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>
                        <a:latin typeface="Cambria Math" panose="02040503050406030204" pitchFamily="18" charset="0"/>
                      </a:rPr>
                      <m:t>𝑝𝑙𝑎𝑡𝑜</m:t>
                    </m:r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04C611-D2ED-42DE-B43E-04A058EE7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1557103"/>
                <a:ext cx="5957697" cy="2308965"/>
              </a:xfrm>
              <a:prstGeom prst="rect">
                <a:avLst/>
              </a:prstGeom>
              <a:blipFill>
                <a:blip r:embed="rId4"/>
                <a:stretch>
                  <a:fillRect l="-510" t="-10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Enunciado	</a:t>
            </a:r>
            <a:endParaRPr lang="en-US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17995"/>
              </p:ext>
            </p:extLst>
          </p:nvPr>
        </p:nvGraphicFramePr>
        <p:xfrm>
          <a:off x="6030309" y="4440846"/>
          <a:ext cx="5466368" cy="1561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750">
                  <a:extLst>
                    <a:ext uri="{9D8B030D-6E8A-4147-A177-3AD203B41FA5}">
                      <a16:colId xmlns:a16="http://schemas.microsoft.com/office/drawing/2014/main" val="591654227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1628079108"/>
                    </a:ext>
                  </a:extLst>
                </a:gridCol>
                <a:gridCol w="934750">
                  <a:extLst>
                    <a:ext uri="{9D8B030D-6E8A-4147-A177-3AD203B41FA5}">
                      <a16:colId xmlns:a16="http://schemas.microsoft.com/office/drawing/2014/main" val="132149851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2997219265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1425929125"/>
                    </a:ext>
                  </a:extLst>
                </a:gridCol>
                <a:gridCol w="899217">
                  <a:extLst>
                    <a:ext uri="{9D8B030D-6E8A-4147-A177-3AD203B41FA5}">
                      <a16:colId xmlns:a16="http://schemas.microsoft.com/office/drawing/2014/main" val="2658278475"/>
                    </a:ext>
                  </a:extLst>
                </a:gridCol>
              </a:tblGrid>
              <a:tr h="28802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Válvula</a:t>
                      </a:r>
                      <a:endParaRPr lang="es-A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</a:t>
                      </a:r>
                      <a:r>
                        <a:rPr lang="es-ES" sz="1600" baseline="-25000" dirty="0">
                          <a:effectLst/>
                        </a:rPr>
                        <a:t>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 (mm)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32646"/>
                  </a:ext>
                </a:extLst>
              </a:tr>
              <a:tr h="26904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1.88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2.67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3.4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6.35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8947715"/>
                  </a:ext>
                </a:extLst>
              </a:tr>
              <a:tr h="384825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</a:t>
                      </a:r>
                      <a:r>
                        <a:rPr lang="es-ES" sz="1600" baseline="-25000" dirty="0">
                          <a:effectLst/>
                        </a:rPr>
                        <a:t>2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34948"/>
                  </a:ext>
                </a:extLst>
              </a:tr>
              <a:tr h="311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Glitch</a:t>
                      </a:r>
                      <a:r>
                        <a:rPr lang="es-ES" sz="1600" dirty="0">
                          <a:effectLst/>
                        </a:rPr>
                        <a:t> V1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1.05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0.92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0.82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0.5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2881923"/>
                  </a:ext>
                </a:extLst>
              </a:tr>
              <a:tr h="308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Glitch</a:t>
                      </a:r>
                      <a:r>
                        <a:rPr lang="es-ES" sz="1600" dirty="0">
                          <a:effectLst/>
                        </a:rPr>
                        <a:t> V4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0.1</a:t>
                      </a:r>
                      <a:endParaRPr lang="es-A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0.39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0.3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98818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arcador de contenido 2"/>
              <p:cNvSpPr txBox="1">
                <a:spLocks/>
              </p:cNvSpPr>
              <p:nvPr/>
            </p:nvSpPr>
            <p:spPr>
              <a:xfrm>
                <a:off x="438913" y="3881605"/>
                <a:ext cx="4891370" cy="2283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182880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Corbel" pitchFamily="34" charset="0"/>
                  <a:buNone/>
                </a:pPr>
                <a:r>
                  <a:rPr lang="es-ES" sz="17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fijan las siguientes condiciones de diseño:</a:t>
                </a:r>
              </a:p>
              <a:p>
                <a:pPr marL="182563" indent="26511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s-ES" sz="1600" dirty="0">
                    <a:solidFill>
                      <a:schemeClr val="tx1"/>
                    </a:solidFill>
                    <a:latin typeface="+mj-lt"/>
                  </a:rPr>
                  <a:t>Espaciado entre platos: 450 mm (18 in)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s-E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182563" indent="26511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s-ES" sz="1600" dirty="0">
                    <a:solidFill>
                      <a:schemeClr val="tx1"/>
                    </a:solidFill>
                    <a:latin typeface="+mj-lt"/>
                  </a:rPr>
                  <a:t>Altura del vertedero: 50 mm (2 in)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endParaRPr lang="es-E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182563" indent="265113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s-ES" sz="1600" dirty="0">
                    <a:solidFill>
                      <a:schemeClr val="tx1"/>
                    </a:solidFill>
                    <a:latin typeface="+mj-lt"/>
                  </a:rPr>
                  <a:t>Diámetro de orificio: 40 mm (1 ½ in)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1600" dirty="0">
                    <a:solidFill>
                      <a:schemeClr val="tx1"/>
                    </a:solidFill>
                    <a:latin typeface="+mj-lt"/>
                  </a:rPr>
                  <a:t> (para plato de válvulas)</a:t>
                </a:r>
              </a:p>
            </p:txBody>
          </p:sp>
        </mc:Choice>
        <mc:Fallback xmlns="">
          <p:sp>
            <p:nvSpPr>
              <p:cNvPr id="20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3" y="3881605"/>
                <a:ext cx="4891370" cy="2283421"/>
              </a:xfrm>
              <a:prstGeom prst="rect">
                <a:avLst/>
              </a:prstGeom>
              <a:blipFill>
                <a:blip r:embed="rId6"/>
                <a:stretch>
                  <a:fillRect r="-49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14">
            <a:extLst>
              <a:ext uri="{FF2B5EF4-FFF2-40B4-BE49-F238E27FC236}">
                <a16:creationId xmlns:a16="http://schemas.microsoft.com/office/drawing/2014/main" id="{EFF90232-ABD1-CA6E-57B2-E37498CC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r>
              <a:rPr lang="es-AR" sz="1600" b="1" dirty="0"/>
              <a:t>-</a:t>
            </a:r>
          </a:p>
        </p:txBody>
      </p:sp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8C0D2A73-3A24-6866-70D6-FF35418B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0249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uiExpand="1" build="p"/>
      <p:bldP spid="16" grpId="0" animBg="1"/>
      <p:bldP spid="2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8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ítulo 1"/>
          <p:cNvSpPr txBox="1">
            <a:spLocks/>
          </p:cNvSpPr>
          <p:nvPr/>
        </p:nvSpPr>
        <p:spPr>
          <a:xfrm>
            <a:off x="438912" y="250026"/>
            <a:ext cx="9875520" cy="142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</a:p>
          <a:p>
            <a:r>
              <a:rPr lang="es-419" sz="2800" dirty="0"/>
              <a:t>Balance de Presiones</a:t>
            </a:r>
            <a:endParaRPr lang="en-US" sz="2800" dirty="0"/>
          </a:p>
        </p:txBody>
      </p:sp>
      <p:sp>
        <p:nvSpPr>
          <p:cNvPr id="54" name="Marcador de contenido 2"/>
          <p:cNvSpPr txBox="1">
            <a:spLocks/>
          </p:cNvSpPr>
          <p:nvPr/>
        </p:nvSpPr>
        <p:spPr>
          <a:xfrm>
            <a:off x="438912" y="138100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181317" y="1432267"/>
                <a:ext cx="4133115" cy="39190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es-419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7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17" y="1432267"/>
                <a:ext cx="4133115" cy="391902"/>
              </a:xfrm>
              <a:prstGeom prst="rect">
                <a:avLst/>
              </a:prstGeom>
              <a:blipFill>
                <a:blip r:embed="rId1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/>
              <p:nvPr/>
            </p:nvSpPr>
            <p:spPr>
              <a:xfrm>
                <a:off x="5492750" y="2400898"/>
                <a:ext cx="6374433" cy="234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Pérdida de carga en el plato expresada en alturas (</a:t>
                </a:r>
                <a:r>
                  <a:rPr lang="es-ES" sz="1600" i="1" dirty="0" err="1">
                    <a:latin typeface="NewCaledonia"/>
                  </a:rPr>
                  <a:t>tray</a:t>
                </a:r>
                <a:r>
                  <a:rPr lang="es-ES" sz="1600" dirty="0">
                    <a:latin typeface="NewCaledonia"/>
                  </a:rPr>
                  <a:t>) 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 líquido en el conducto de bajada (</a:t>
                </a:r>
                <a:r>
                  <a:rPr lang="es-ES" sz="1600" i="1" dirty="0" err="1">
                    <a:latin typeface="NewCaledonia"/>
                  </a:rPr>
                  <a:t>downcomer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Pérdida de carga por expansión (</a:t>
                </a:r>
                <a:r>
                  <a:rPr lang="es-ES" sz="1600" i="1" dirty="0" err="1">
                    <a:latin typeface="NewCaledonia"/>
                  </a:rPr>
                  <a:t>downcomer</a:t>
                </a:r>
                <a:r>
                  <a:rPr lang="es-ES" sz="1600" i="1" dirty="0">
                    <a:latin typeface="NewCaledonia"/>
                  </a:rPr>
                  <a:t> </a:t>
                </a:r>
                <a:r>
                  <a:rPr lang="es-ES" sz="1600" i="1" dirty="0" err="1">
                    <a:latin typeface="NewCaledonia"/>
                  </a:rPr>
                  <a:t>aperture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h𝑔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 gradiente hidráulico (</a:t>
                </a:r>
                <a:r>
                  <a:rPr lang="es-ES" sz="1600" i="1" dirty="0" err="1">
                    <a:latin typeface="NewCaledonia"/>
                  </a:rPr>
                  <a:t>hydraulic</a:t>
                </a:r>
                <a:r>
                  <a:rPr lang="es-ES" sz="1600" i="1" dirty="0">
                    <a:latin typeface="NewCaledonia"/>
                  </a:rPr>
                  <a:t> </a:t>
                </a:r>
                <a:r>
                  <a:rPr lang="es-ES" sz="1600" i="1" dirty="0" err="1">
                    <a:latin typeface="NewCaledonia"/>
                  </a:rPr>
                  <a:t>gradient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del vertedero (</a:t>
                </a:r>
                <a:r>
                  <a:rPr lang="es-ES" sz="1600" i="1" dirty="0" err="1">
                    <a:latin typeface="NewCaledonia"/>
                  </a:rPr>
                  <a:t>weir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: Altura de la cresta sobre el vertedero (</a:t>
                </a:r>
                <a:r>
                  <a:rPr lang="es-ES" sz="1600" i="1" dirty="0" err="1">
                    <a:latin typeface="NewCaledonia"/>
                  </a:rPr>
                  <a:t>over</a:t>
                </a:r>
                <a:r>
                  <a:rPr lang="es-ES" sz="1600" i="1" dirty="0">
                    <a:latin typeface="NewCaledonia"/>
                  </a:rPr>
                  <a:t> </a:t>
                </a:r>
                <a:r>
                  <a:rPr lang="es-ES" sz="1600" i="1" dirty="0" err="1">
                    <a:latin typeface="NewCaledonia"/>
                  </a:rPr>
                  <a:t>weir</a:t>
                </a:r>
                <a:r>
                  <a:rPr lang="es-ES" sz="1600" dirty="0">
                    <a:latin typeface="NewCaledonia"/>
                  </a:rPr>
                  <a:t>)</a:t>
                </a:r>
                <a:endParaRPr lang="es-ES" sz="1600" i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59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50" y="2400898"/>
                <a:ext cx="6374433" cy="2343334"/>
              </a:xfrm>
              <a:prstGeom prst="rect">
                <a:avLst/>
              </a:prstGeom>
              <a:blipFill>
                <a:blip r:embed="rId18"/>
                <a:stretch>
                  <a:fillRect l="-382" b="-78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Marcador de contenido 2"/>
          <p:cNvSpPr txBox="1">
            <a:spLocks/>
          </p:cNvSpPr>
          <p:nvPr/>
        </p:nvSpPr>
        <p:spPr>
          <a:xfrm>
            <a:off x="5376672" y="204541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Nomenclatura y simbología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40EFEA68-302B-8817-C92B-5B42999E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6C013E07-C42E-5F3C-C07E-6F62EA173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5051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p"/>
      <p:bldP spid="6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8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288512" y="1154617"/>
                <a:ext cx="6464988" cy="369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en-US"/>
                </a:defPPr>
                <a:lvl1pPr marL="45720" indent="0" algn="just" defTabSz="9144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None/>
                  <a:defRPr b="1" u="sng"/>
                </a:lvl1pPr>
                <a:lvl2pPr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2000">
                    <a:solidFill>
                      <a:schemeClr val="accent1"/>
                    </a:solidFill>
                  </a:defRPr>
                </a:lvl2pPr>
                <a:lvl3pPr marL="73152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>
                    <a:solidFill>
                      <a:schemeClr val="accent1"/>
                    </a:solidFill>
                  </a:defRPr>
                </a:lvl3pPr>
                <a:lvl4pPr marL="100584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4pPr>
                <a:lvl5pPr marL="1280160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5pPr>
                <a:lvl6pPr marL="16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6pPr>
                <a:lvl7pPr marL="19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7pPr>
                <a:lvl8pPr marL="22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8pPr>
                <a:lvl9pPr marL="25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SzPct val="80000"/>
                  <a:buFont typeface="Corbel" pitchFamily="34" charset="0"/>
                  <a:buChar char="•"/>
                  <a:defRPr sz="1600">
                    <a:solidFill>
                      <a:schemeClr val="accent1"/>
                    </a:solidFill>
                  </a:defRPr>
                </a:lvl9pPr>
              </a:lstStyle>
              <a:p>
                <a:r>
                  <a:rPr lang="es-ES" dirty="0"/>
                  <a:t>Análisis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51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12" y="1154617"/>
                <a:ext cx="6464988" cy="369332"/>
              </a:xfrm>
              <a:prstGeom prst="rect">
                <a:avLst/>
              </a:prstGeom>
              <a:blipFill>
                <a:blip r:embed="rId17"/>
                <a:stretch>
                  <a:fillRect l="-94"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/>
              <p:nvPr/>
            </p:nvSpPr>
            <p:spPr>
              <a:xfrm>
                <a:off x="5524172" y="2334663"/>
                <a:ext cx="63430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: Pérdida de carga en el plato (</a:t>
                </a:r>
                <a:r>
                  <a:rPr lang="es-ES" sz="1400" i="1" dirty="0" err="1">
                    <a:latin typeface="NewCaledonia"/>
                  </a:rPr>
                  <a:t>tray</a:t>
                </a:r>
                <a:r>
                  <a:rPr lang="es-ES" sz="1400" dirty="0">
                    <a:latin typeface="NewCaledonia"/>
                  </a:rPr>
                  <a:t>)</a:t>
                </a:r>
                <a:endParaRPr lang="es-ES" sz="14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: Pérdida de carga en el plato seco (</a:t>
                </a:r>
                <a:r>
                  <a:rPr lang="es-ES" sz="1400" i="1" dirty="0" err="1">
                    <a:latin typeface="NewCaledonia"/>
                  </a:rPr>
                  <a:t>dry</a:t>
                </a:r>
                <a:r>
                  <a:rPr lang="es-ES" sz="1400" dirty="0">
                    <a:latin typeface="NewCaledonia"/>
                  </a:rPr>
                  <a:t>)</a:t>
                </a:r>
                <a:endParaRPr lang="es-ES" sz="14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s-ES" sz="1400" dirty="0">
                    <a:latin typeface="NewCaledonia"/>
                  </a:rPr>
                  <a:t>: Pérdida de carga en la masa de líquido (</a:t>
                </a:r>
                <a:r>
                  <a:rPr lang="es-ES" sz="1400" i="1" dirty="0" err="1">
                    <a:latin typeface="NewCaledonia"/>
                  </a:rPr>
                  <a:t>liquid</a:t>
                </a:r>
                <a:r>
                  <a:rPr lang="es-ES" sz="1400" dirty="0">
                    <a:latin typeface="NewCaledonia"/>
                  </a:rPr>
                  <a:t>)</a:t>
                </a:r>
                <a:endParaRPr lang="es-ES" sz="1400" i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52" name="TextBox 48">
                <a:extLst>
                  <a:ext uri="{FF2B5EF4-FFF2-40B4-BE49-F238E27FC236}">
                    <a16:creationId xmlns:a16="http://schemas.microsoft.com/office/drawing/2014/main" id="{0978816A-47E8-4D26-A040-579839936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72" y="2334663"/>
                <a:ext cx="6343011" cy="1061829"/>
              </a:xfrm>
              <a:prstGeom prst="rect">
                <a:avLst/>
              </a:prstGeom>
              <a:blipFill>
                <a:blip r:embed="rId18"/>
                <a:stretch>
                  <a:fillRect l="-96" b="-402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4805271" y="3232144"/>
            <a:ext cx="483241" cy="36512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11945E43-2785-434F-8FD9-8154FAA3C1C4}"/>
                  </a:ext>
                </a:extLst>
              </p:cNvPr>
              <p:cNvSpPr/>
              <p:nvPr/>
            </p:nvSpPr>
            <p:spPr>
              <a:xfrm>
                <a:off x="6699249" y="1554575"/>
                <a:ext cx="2929885" cy="33855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≝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11945E43-2785-434F-8FD9-8154FAA3C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49" y="1554575"/>
                <a:ext cx="2929885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5777278" y="3480283"/>
                <a:ext cx="5652722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3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78" y="3480283"/>
                <a:ext cx="5652722" cy="6455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51">
                <a:extLst>
                  <a:ext uri="{FF2B5EF4-FFF2-40B4-BE49-F238E27FC236}">
                    <a16:creationId xmlns:a16="http://schemas.microsoft.com/office/drawing/2014/main" id="{2E277AC6-7171-4B6C-A4F8-DBFBA6CABCF7}"/>
                  </a:ext>
                </a:extLst>
              </p:cNvPr>
              <p:cNvSpPr txBox="1"/>
              <p:nvPr/>
            </p:nvSpPr>
            <p:spPr>
              <a:xfrm>
                <a:off x="5524172" y="4490840"/>
                <a:ext cx="64649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: Pérdida de carga por el sello hidráulico (</a:t>
                </a:r>
                <a:r>
                  <a:rPr lang="es-ES" sz="1400" i="1" dirty="0" err="1">
                    <a:latin typeface="NewCaledonia"/>
                  </a:rPr>
                  <a:t>hydraulic</a:t>
                </a:r>
                <a:r>
                  <a:rPr lang="es-ES" sz="1400" i="1" dirty="0">
                    <a:latin typeface="NewCaledonia"/>
                  </a:rPr>
                  <a:t> </a:t>
                </a:r>
                <a:r>
                  <a:rPr lang="es-ES" sz="1400" i="1" dirty="0" err="1">
                    <a:latin typeface="NewCaledonia"/>
                  </a:rPr>
                  <a:t>seal</a:t>
                </a:r>
                <a:r>
                  <a:rPr lang="es-ES" sz="1400" dirty="0">
                    <a:latin typeface="NewCaledonia"/>
                  </a:rPr>
                  <a:t>)</a:t>
                </a:r>
                <a:endParaRPr lang="es-ES" sz="1400" i="1" dirty="0">
                  <a:latin typeface="NewCaledonia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ES" sz="1400" dirty="0">
                    <a:latin typeface="NewCaledonia"/>
                  </a:rPr>
                  <a:t>: Factor de aireación.</a:t>
                </a:r>
                <a:endParaRPr lang="es-ES" sz="1400" i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65" name="TextBox 51">
                <a:extLst>
                  <a:ext uri="{FF2B5EF4-FFF2-40B4-BE49-F238E27FC236}">
                    <a16:creationId xmlns:a16="http://schemas.microsoft.com/office/drawing/2014/main" id="{2E277AC6-7171-4B6C-A4F8-DBFBA6CA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72" y="4490840"/>
                <a:ext cx="6464988" cy="738664"/>
              </a:xfrm>
              <a:prstGeom prst="rect">
                <a:avLst/>
              </a:prstGeom>
              <a:blipFill>
                <a:blip r:embed="rId21"/>
                <a:stretch>
                  <a:fillRect l="-94" b="-24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Marcador de contenido 2"/>
          <p:cNvSpPr txBox="1">
            <a:spLocks/>
          </p:cNvSpPr>
          <p:nvPr/>
        </p:nvSpPr>
        <p:spPr>
          <a:xfrm>
            <a:off x="5376672" y="1952954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Nomenclatura y simbología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79" name="Marcador de contenido 2"/>
          <p:cNvSpPr txBox="1">
            <a:spLocks/>
          </p:cNvSpPr>
          <p:nvPr/>
        </p:nvSpPr>
        <p:spPr>
          <a:xfrm>
            <a:off x="5376672" y="4213415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Nomenclatura y simbología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80" name="Título 1"/>
          <p:cNvSpPr txBox="1">
            <a:spLocks/>
          </p:cNvSpPr>
          <p:nvPr/>
        </p:nvSpPr>
        <p:spPr>
          <a:xfrm>
            <a:off x="438912" y="250026"/>
            <a:ext cx="9875520" cy="102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81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F3C960F7-D5D4-D3BE-25A5-6FEAE303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1CA45F46-282F-2CB8-4EA0-799433E3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458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uiExpand="1" build="p"/>
      <p:bldP spid="55" grpId="0" animBg="1"/>
      <p:bldP spid="62" grpId="0" animBg="1"/>
      <p:bldP spid="63" grpId="0" animBg="1"/>
      <p:bldP spid="65" grpId="0" build="p"/>
      <p:bldP spid="70" grpId="0" build="p"/>
      <p:bldP spid="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5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7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8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o 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13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14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Imagen 4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ítulo 1"/>
          <p:cNvSpPr txBox="1">
            <a:spLocks/>
          </p:cNvSpPr>
          <p:nvPr/>
        </p:nvSpPr>
        <p:spPr>
          <a:xfrm>
            <a:off x="438912" y="250026"/>
            <a:ext cx="9875520" cy="102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cxnSp>
        <p:nvCxnSpPr>
          <p:cNvPr id="64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74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16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76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7" name="Tabla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03310"/>
              </p:ext>
            </p:extLst>
          </p:nvPr>
        </p:nvGraphicFramePr>
        <p:xfrm>
          <a:off x="6382511" y="3697254"/>
          <a:ext cx="5034434" cy="1388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889">
                  <a:extLst>
                    <a:ext uri="{9D8B030D-6E8A-4147-A177-3AD203B41FA5}">
                      <a16:colId xmlns:a16="http://schemas.microsoft.com/office/drawing/2014/main" val="591654227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1628079108"/>
                    </a:ext>
                  </a:extLst>
                </a:gridCol>
                <a:gridCol w="860889">
                  <a:extLst>
                    <a:ext uri="{9D8B030D-6E8A-4147-A177-3AD203B41FA5}">
                      <a16:colId xmlns:a16="http://schemas.microsoft.com/office/drawing/2014/main" val="132149851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2997219265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1425929125"/>
                    </a:ext>
                  </a:extLst>
                </a:gridCol>
                <a:gridCol w="828164">
                  <a:extLst>
                    <a:ext uri="{9D8B030D-6E8A-4147-A177-3AD203B41FA5}">
                      <a16:colId xmlns:a16="http://schemas.microsoft.com/office/drawing/2014/main" val="2658278475"/>
                    </a:ext>
                  </a:extLst>
                </a:gridCol>
              </a:tblGrid>
              <a:tr h="2561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Válvula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</a:t>
                      </a:r>
                      <a:r>
                        <a:rPr lang="es-ES" sz="1600" baseline="-25000" dirty="0">
                          <a:effectLst/>
                        </a:rPr>
                        <a:t>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 (mm)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32646"/>
                  </a:ext>
                </a:extLst>
              </a:tr>
              <a:tr h="23927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1,88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2,67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3,4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6,35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8947715"/>
                  </a:ext>
                </a:extLst>
              </a:tr>
              <a:tr h="34224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K</a:t>
                      </a:r>
                      <a:r>
                        <a:rPr lang="es-ES" sz="1600" baseline="-25000" dirty="0">
                          <a:effectLst/>
                        </a:rPr>
                        <a:t>2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34948"/>
                  </a:ext>
                </a:extLst>
              </a:tr>
              <a:tr h="276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Glitch</a:t>
                      </a:r>
                      <a:r>
                        <a:rPr lang="es-ES" sz="1600" dirty="0">
                          <a:effectLst/>
                        </a:rPr>
                        <a:t> V1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1,05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0,92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0,82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2881923"/>
                  </a:ext>
                </a:extLst>
              </a:tr>
              <a:tr h="273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</a:rPr>
                        <a:t>Glitch</a:t>
                      </a:r>
                      <a:r>
                        <a:rPr lang="es-ES" sz="1600" dirty="0">
                          <a:effectLst/>
                        </a:rPr>
                        <a:t> V4</a:t>
                      </a:r>
                      <a:endParaRPr lang="es-A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0,1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0,5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0,39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0,3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-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98818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5247728" y="2198356"/>
                <a:ext cx="6637121" cy="12320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1400" dirty="0">
                    <a:latin typeface="NewCaledonia"/>
                  </a:rPr>
                  <a:t>Como dato del proveedor se sabe que: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Válvula parcialmente abierta: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" sz="1400" b="0" i="1">
                        <a:latin typeface="Cambria Math" panose="02040503050406030204" pitchFamily="18" charset="0"/>
                      </a:rPr>
                      <m:t>=1,35</m:t>
                    </m:r>
                    <m:r>
                      <a:rPr lang="es-AR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s-419" sz="140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1400" b="0" i="1">
                        <a:latin typeface="Cambria Math" panose="02040503050406030204" pitchFamily="18" charset="0"/>
                      </a:rPr>
                      <m:t>272</m:t>
                    </m:r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A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es-ES" sz="1400" b="0" i="1">
                        <a:latin typeface="Cambria Math" panose="02040503050406030204" pitchFamily="18" charset="0"/>
                      </a:rPr>
                      <m:t>[=] </m:t>
                    </m:r>
                    <m:r>
                      <a:rPr lang="es-ES" sz="1400" b="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AR" sz="1400" dirty="0">
                  <a:latin typeface="NewCaledonia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AR" sz="1400" dirty="0">
                    <a:latin typeface="NewCaledonia"/>
                  </a:rPr>
                  <a:t>Válvula está totalmente abierta: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" sz="1400" b="0" i="1">
                        <a:latin typeface="Cambria Math" panose="02040503050406030204" pitchFamily="18" charset="0"/>
                      </a:rPr>
                      <m:t>=272</m:t>
                    </m:r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s-A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S" sz="1400" b="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  <m:sup>
                        <m:r>
                          <a:rPr lang="es-ES" sz="1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14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s-A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s-E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es-E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es-ES" sz="1400" b="0" i="1">
                        <a:latin typeface="Cambria Math" panose="02040503050406030204" pitchFamily="18" charset="0"/>
                      </a:rPr>
                      <m:t>[=] </m:t>
                    </m:r>
                    <m:r>
                      <a:rPr lang="es-ES" sz="1400" b="0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AR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5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28" y="2198356"/>
                <a:ext cx="6637121" cy="1232069"/>
              </a:xfrm>
              <a:prstGeom prst="rect">
                <a:avLst/>
              </a:prstGeom>
              <a:blipFill>
                <a:blip r:embed="rId17"/>
                <a:stretch>
                  <a:fillRect l="-275" t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4">
                <a:extLst>
                  <a:ext uri="{FF2B5EF4-FFF2-40B4-BE49-F238E27FC236}">
                    <a16:creationId xmlns:a16="http://schemas.microsoft.com/office/drawing/2014/main" id="{698B7FF8-5F4B-4766-B0F1-2319380AB913}"/>
                  </a:ext>
                </a:extLst>
              </p:cNvPr>
              <p:cNvSpPr txBox="1"/>
              <p:nvPr/>
            </p:nvSpPr>
            <p:spPr>
              <a:xfrm>
                <a:off x="5233022" y="5100352"/>
                <a:ext cx="6634161" cy="10690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Elegimos la válvula de mayor DP para tener idea de órdenes de magnitud.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Se recomienda </a:t>
                </a:r>
                <a14:m>
                  <m:oMath xmlns:m="http://schemas.openxmlformats.org/officeDocument/2006/math">
                    <m:r>
                      <a:rPr lang="es-ES" sz="1400" b="0" i="0" smtClean="0">
                        <a:latin typeface="Cambria Math" panose="02040503050406030204" pitchFamily="18" charset="0"/>
                      </a:rPr>
                      <m:t>0,4&lt;</m:t>
                    </m:r>
                    <m:f>
                      <m:fPr>
                        <m:type m:val="lin"/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419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&lt;0,7</m:t>
                    </m:r>
                  </m:oMath>
                </a14:m>
                <a:r>
                  <a:rPr lang="es-ES" sz="1400" dirty="0">
                    <a:latin typeface="NewCaledonia"/>
                  </a:rPr>
                  <a:t>. Lo más cerca, sería tomar </a:t>
                </a:r>
                <a14:m>
                  <m:oMath xmlns:m="http://schemas.openxmlformats.org/officeDocument/2006/math">
                    <m:r>
                      <a:rPr lang="es-419" sz="1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=6,35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S" sz="1400" dirty="0">
                    <a:latin typeface="NewCaledoni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=7850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s-E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60" name="TextBox 54">
                <a:extLst>
                  <a:ext uri="{FF2B5EF4-FFF2-40B4-BE49-F238E27FC236}">
                    <a16:creationId xmlns:a16="http://schemas.microsoft.com/office/drawing/2014/main" id="{698B7FF8-5F4B-4766-B0F1-2319380AB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22" y="5100352"/>
                <a:ext cx="6634161" cy="1069075"/>
              </a:xfrm>
              <a:prstGeom prst="rect">
                <a:avLst/>
              </a:prstGeom>
              <a:blipFill>
                <a:blip r:embed="rId18"/>
                <a:stretch>
                  <a:fillRect l="-92" b="-10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56">
            <a:extLst>
              <a:ext uri="{FF2B5EF4-FFF2-40B4-BE49-F238E27FC236}">
                <a16:creationId xmlns:a16="http://schemas.microsoft.com/office/drawing/2014/main" id="{33DF6D00-2CB2-41B3-BA8A-9B80C60950EE}"/>
              </a:ext>
            </a:extLst>
          </p:cNvPr>
          <p:cNvSpPr/>
          <p:nvPr/>
        </p:nvSpPr>
        <p:spPr>
          <a:xfrm>
            <a:off x="10806528" y="3815829"/>
            <a:ext cx="483241" cy="53610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Oval 58">
            <a:extLst>
              <a:ext uri="{FF2B5EF4-FFF2-40B4-BE49-F238E27FC236}">
                <a16:creationId xmlns:a16="http://schemas.microsoft.com/office/drawing/2014/main" id="{0420F4F0-CB78-4357-9B7F-C05E6F948EDE}"/>
              </a:ext>
            </a:extLst>
          </p:cNvPr>
          <p:cNvSpPr/>
          <p:nvPr/>
        </p:nvSpPr>
        <p:spPr>
          <a:xfrm>
            <a:off x="6074967" y="4506385"/>
            <a:ext cx="5677830" cy="33057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9">
                <a:extLst>
                  <a:ext uri="{FF2B5EF4-FFF2-40B4-BE49-F238E27FC236}">
                    <a16:creationId xmlns:a16="http://schemas.microsoft.com/office/drawing/2014/main" id="{E53A2CA1-7409-4F35-80E8-CA560298C1B2}"/>
                  </a:ext>
                </a:extLst>
              </p:cNvPr>
              <p:cNvSpPr/>
              <p:nvPr/>
            </p:nvSpPr>
            <p:spPr>
              <a:xfrm>
                <a:off x="8010185" y="5881225"/>
                <a:ext cx="1437893" cy="30777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82" name="Rectangle 9">
                <a:extLst>
                  <a:ext uri="{FF2B5EF4-FFF2-40B4-BE49-F238E27FC236}">
                    <a16:creationId xmlns:a16="http://schemas.microsoft.com/office/drawing/2014/main" id="{E53A2CA1-7409-4F35-80E8-CA560298C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85" y="5881225"/>
                <a:ext cx="143789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Marcador de contenido 2"/>
          <p:cNvSpPr txBox="1">
            <a:spLocks/>
          </p:cNvSpPr>
          <p:nvPr/>
        </p:nvSpPr>
        <p:spPr>
          <a:xfrm>
            <a:off x="5204302" y="1926584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Pérdida de carga en el plato seco: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419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4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460689" y="1306838"/>
            <a:ext cx="483241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6" name="TextBox 52">
            <a:extLst>
              <a:ext uri="{FF2B5EF4-FFF2-40B4-BE49-F238E27FC236}">
                <a16:creationId xmlns:a16="http://schemas.microsoft.com/office/drawing/2014/main" id="{E1DC13E4-6B8D-4A3E-9C32-50425E1EEE30}"/>
              </a:ext>
            </a:extLst>
          </p:cNvPr>
          <p:cNvSpPr txBox="1"/>
          <p:nvPr/>
        </p:nvSpPr>
        <p:spPr>
          <a:xfrm>
            <a:off x="5312227" y="3332605"/>
            <a:ext cx="663712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400" dirty="0">
                <a:latin typeface="NewCaledonia"/>
              </a:rPr>
              <a:t>Se deberá elegir entre dos válvulas:</a:t>
            </a:r>
            <a:endParaRPr lang="es-AR" sz="1400" dirty="0">
              <a:latin typeface="NewCaledonia"/>
            </a:endParaRPr>
          </a:p>
        </p:txBody>
      </p:sp>
      <p:sp>
        <p:nvSpPr>
          <p:cNvPr id="87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C11DCC48-5EEB-62BD-8B70-B5F39B70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D255415F-CCB6-BDDA-5C3D-21E126B5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6533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0" grpId="0" uiExpand="1" build="p"/>
      <p:bldP spid="80" grpId="0" animBg="1"/>
      <p:bldP spid="81" grpId="0" animBg="1"/>
      <p:bldP spid="82" grpId="0" animBg="1"/>
      <p:bldP spid="83" grpId="0" build="p"/>
      <p:bldP spid="85" grpId="0" animBg="1"/>
      <p:bldP spid="8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5486398" y="2170915"/>
                <a:ext cx="6465085" cy="7853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Responde a la presencia de gas en el líquido.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600" dirty="0">
                    <a:latin typeface="NewCaledonia"/>
                  </a:rPr>
                  <a:t>La velocidad debe tomarse respecto del área de agujeros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1600" dirty="0">
                    <a:latin typeface="NewCaledonia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8" y="2170915"/>
                <a:ext cx="6465085" cy="785343"/>
              </a:xfrm>
              <a:prstGeom prst="rect">
                <a:avLst/>
              </a:prstGeom>
              <a:blipFill>
                <a:blip r:embed="rId3"/>
                <a:stretch>
                  <a:fillRect l="-377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29555E81-72D7-4B57-9E38-E2DD1741E13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1475" y="1513576"/>
            <a:ext cx="5021767" cy="4143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A2A995-C200-4343-B100-0CA15CF9339C}"/>
                  </a:ext>
                </a:extLst>
              </p:cNvPr>
              <p:cNvSpPr txBox="1"/>
              <p:nvPr/>
            </p:nvSpPr>
            <p:spPr>
              <a:xfrm rot="1220581">
                <a:off x="3549613" y="2246670"/>
                <a:ext cx="93233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A2A995-C200-4343-B100-0CA15CF93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20581">
                <a:off x="3549613" y="2246670"/>
                <a:ext cx="93233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2450F0-A9DF-49F3-A259-CD40CBCBE2BE}"/>
              </a:ext>
            </a:extLst>
          </p:cNvPr>
          <p:cNvSpPr txBox="1"/>
          <p:nvPr/>
        </p:nvSpPr>
        <p:spPr>
          <a:xfrm>
            <a:off x="2315482" y="1727284"/>
            <a:ext cx="2637112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PERFORADOS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9BEA5-1255-4CFB-8221-66E1B2605EDD}"/>
              </a:ext>
            </a:extLst>
          </p:cNvPr>
          <p:cNvSpPr txBox="1"/>
          <p:nvPr/>
        </p:nvSpPr>
        <p:spPr>
          <a:xfrm>
            <a:off x="6850812" y="3089038"/>
            <a:ext cx="3736258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Usaremos otro gráfico para poder obtener el factor de aireación, pues este no es para platos con válvulas</a:t>
            </a:r>
          </a:p>
        </p:txBody>
      </p:sp>
      <p:pic>
        <p:nvPicPr>
          <p:cNvPr id="10" name="Graphic 9" descr="Arrow Rotate left">
            <a:extLst>
              <a:ext uri="{FF2B5EF4-FFF2-40B4-BE49-F238E27FC236}">
                <a16:creationId xmlns:a16="http://schemas.microsoft.com/office/drawing/2014/main" id="{4B2B20A4-AFE7-4802-9E85-1A92415FA3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8261742" y="415352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154CC-2AE6-4087-B6B5-FA5746FD0216}"/>
                  </a:ext>
                </a:extLst>
              </p:cNvPr>
              <p:cNvSpPr txBox="1"/>
              <p:nvPr/>
            </p:nvSpPr>
            <p:spPr>
              <a:xfrm rot="1220581">
                <a:off x="3057663" y="2806902"/>
                <a:ext cx="1152747" cy="5609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𝑤𝑒𝑖𝑟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7154CC-2AE6-4087-B6B5-FA5746FD0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20581">
                <a:off x="3057663" y="2806902"/>
                <a:ext cx="1152747" cy="5609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438912" y="25002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2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988" y="1190795"/>
                <a:ext cx="5442876" cy="6455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5393242" y="1921706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aireación: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853881" y="1315422"/>
            <a:ext cx="483241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7672104" y="1329439"/>
            <a:ext cx="293176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2BD10780-0DC5-461F-2E0C-184EB0C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E5C422FA-4261-7C4A-E540-63A4DB6B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8114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4" grpId="0" animBg="1"/>
      <p:bldP spid="15" grpId="0" animBg="1"/>
      <p:bldP spid="16" grpId="0" animBg="1"/>
      <p:bldP spid="19" grpId="0" animBg="1"/>
      <p:bldP spid="23" grpId="0"/>
      <p:bldP spid="24" grpId="0" build="p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77B0A2-702E-4BA9-B721-BEE954F0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428575"/>
            <a:ext cx="5640946" cy="2829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/>
              <p:nvPr/>
            </p:nvSpPr>
            <p:spPr>
              <a:xfrm>
                <a:off x="8379672" y="3101150"/>
                <a:ext cx="1934760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𝑙𝑏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72" y="3101150"/>
                <a:ext cx="1934760" cy="7977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6764C0-80CD-4B91-9481-23AE5F7B3ADF}"/>
              </a:ext>
            </a:extLst>
          </p:cNvPr>
          <p:cNvCxnSpPr/>
          <p:nvPr/>
        </p:nvCxnSpPr>
        <p:spPr>
          <a:xfrm flipV="1">
            <a:off x="779103" y="1672060"/>
            <a:ext cx="0" cy="212344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0E5F18-0897-4421-B921-5D95FAB18798}"/>
              </a:ext>
            </a:extLst>
          </p:cNvPr>
          <p:cNvCxnSpPr>
            <a:cxnSpLocks/>
          </p:cNvCxnSpPr>
          <p:nvPr/>
        </p:nvCxnSpPr>
        <p:spPr>
          <a:xfrm flipH="1">
            <a:off x="666750" y="1672060"/>
            <a:ext cx="112353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2450F0-A9DF-49F3-A259-CD40CBCBE2BE}"/>
              </a:ext>
            </a:extLst>
          </p:cNvPr>
          <p:cNvSpPr txBox="1"/>
          <p:nvPr/>
        </p:nvSpPr>
        <p:spPr>
          <a:xfrm>
            <a:off x="3074772" y="1561886"/>
            <a:ext cx="26371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CON VÁLVULAS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86C7A0-DE82-4527-A610-C3B0A139596B}"/>
              </a:ext>
            </a:extLst>
          </p:cNvPr>
          <p:cNvSpPr txBox="1"/>
          <p:nvPr/>
        </p:nvSpPr>
        <p:spPr>
          <a:xfrm>
            <a:off x="6124774" y="4333088"/>
            <a:ext cx="5771904" cy="52322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La altura de la cresta sobre el rebosadero se calcula con una ecuación y un gráfico: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F3CC28-1D32-46CF-AFB4-AACC302D6F7F}"/>
                  </a:ext>
                </a:extLst>
              </p:cNvPr>
              <p:cNvSpPr/>
              <p:nvPr/>
            </p:nvSpPr>
            <p:spPr>
              <a:xfrm>
                <a:off x="8272073" y="4523845"/>
                <a:ext cx="2170851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=664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F3CC28-1D32-46CF-AFB4-AACC302D6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073" y="4523845"/>
                <a:ext cx="2170851" cy="664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FF33E04C-E89E-4331-A427-4CBBA8BD4E5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66750" y="4267524"/>
            <a:ext cx="5345671" cy="209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C85C63-9E6C-4B02-A342-6B275C4240FA}"/>
                  </a:ext>
                </a:extLst>
              </p:cNvPr>
              <p:cNvSpPr/>
              <p:nvPr/>
            </p:nvSpPr>
            <p:spPr>
              <a:xfrm>
                <a:off x="10209068" y="4698719"/>
                <a:ext cx="15431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p>
                        </m:e>
                      </m:d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s-ES" sz="12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brk m:alnAt="7"/>
                            </m:rPr>
                            <a:rPr lang="es-ES" sz="12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419" sz="1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s-ES" sz="1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  <m:r>
                        <a:rPr lang="es-E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s-419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C85C63-9E6C-4B02-A342-6B275C424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068" y="4698719"/>
                <a:ext cx="154314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6F56CB-1E2B-43EB-BF18-C60C50C0057E}"/>
                  </a:ext>
                </a:extLst>
              </p:cNvPr>
              <p:cNvSpPr txBox="1"/>
              <p:nvPr/>
            </p:nvSpPr>
            <p:spPr>
              <a:xfrm rot="19217046">
                <a:off x="2666587" y="4735601"/>
                <a:ext cx="93233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6F56CB-1E2B-43EB-BF18-C60C50C00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17046">
                <a:off x="2666587" y="4735601"/>
                <a:ext cx="93233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1094B5-0CA2-47CF-8B7B-6E739712C6AE}"/>
                  </a:ext>
                </a:extLst>
              </p:cNvPr>
              <p:cNvSpPr/>
              <p:nvPr/>
            </p:nvSpPr>
            <p:spPr>
              <a:xfrm>
                <a:off x="8424488" y="5244362"/>
                <a:ext cx="1521507" cy="30777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0" smtClean="0">
                          <a:latin typeface="Cambria Math" panose="02040503050406030204" pitchFamily="18" charset="0"/>
                        </a:rPr>
                        <m:t>25,59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1094B5-0CA2-47CF-8B7B-6E739712C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488" y="5244362"/>
                <a:ext cx="152150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8FC7DE-4CF3-46CF-9931-5526866275FB}"/>
              </a:ext>
            </a:extLst>
          </p:cNvPr>
          <p:cNvCxnSpPr>
            <a:cxnSpLocks/>
          </p:cNvCxnSpPr>
          <p:nvPr/>
        </p:nvCxnSpPr>
        <p:spPr>
          <a:xfrm flipV="1">
            <a:off x="2534161" y="5810865"/>
            <a:ext cx="0" cy="200618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DCCDE5-82E1-43E9-AD61-A02FBBBF082F}"/>
              </a:ext>
            </a:extLst>
          </p:cNvPr>
          <p:cNvCxnSpPr>
            <a:cxnSpLocks/>
          </p:cNvCxnSpPr>
          <p:nvPr/>
        </p:nvCxnSpPr>
        <p:spPr>
          <a:xfrm flipH="1">
            <a:off x="1082040" y="5837236"/>
            <a:ext cx="1452121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24774" y="2088619"/>
                <a:ext cx="5826709" cy="10618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Responde a la presencia de gas en el líquido.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velocidad debe tomarse respecto del Área Activa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419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419" sz="1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1400" dirty="0">
                    <a:latin typeface="NewCaledonia"/>
                  </a:rPr>
                  <a:t> e</a:t>
                </a:r>
                <a:r>
                  <a:rPr lang="es-AR" sz="1400" dirty="0">
                    <a:latin typeface="NewCaledonia"/>
                  </a:rPr>
                  <a:t>l subíndice B indica que es por la zona de burbujeo (</a:t>
                </a:r>
                <a:r>
                  <a:rPr lang="es-AR" sz="1400" dirty="0" err="1">
                    <a:latin typeface="NewCaledonia"/>
                  </a:rPr>
                  <a:t>bubbling</a:t>
                </a:r>
                <a:r>
                  <a:rPr lang="es-AR" sz="1400" dirty="0">
                    <a:latin typeface="NewCaledonia"/>
                  </a:rPr>
                  <a:t>). </a:t>
                </a:r>
                <a:endParaRPr lang="es-E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35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74" y="2088619"/>
                <a:ext cx="5826709" cy="1061829"/>
              </a:xfrm>
              <a:prstGeom prst="rect">
                <a:avLst/>
              </a:prstGeom>
              <a:blipFill>
                <a:blip r:embed="rId15"/>
                <a:stretch>
                  <a:fillRect l="-209" b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/>
              <p:nvPr/>
            </p:nvSpPr>
            <p:spPr>
              <a:xfrm>
                <a:off x="6269236" y="1161656"/>
                <a:ext cx="5482980" cy="64556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𝐿𝑆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sz="16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6" name="Rectangle 50">
                <a:extLst>
                  <a:ext uri="{FF2B5EF4-FFF2-40B4-BE49-F238E27FC236}">
                    <a16:creationId xmlns:a16="http://schemas.microsoft.com/office/drawing/2014/main" id="{ACEC5CE2-FE6F-41B4-B28D-C3EE4EC3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236" y="1161656"/>
                <a:ext cx="5482980" cy="6455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Marcador de contenido 2"/>
          <p:cNvSpPr txBox="1">
            <a:spLocks/>
          </p:cNvSpPr>
          <p:nvPr/>
        </p:nvSpPr>
        <p:spPr>
          <a:xfrm>
            <a:off x="438912" y="1005054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38" name="Marcador de contenido 2"/>
          <p:cNvSpPr txBox="1">
            <a:spLocks/>
          </p:cNvSpPr>
          <p:nvPr/>
        </p:nvSpPr>
        <p:spPr>
          <a:xfrm>
            <a:off x="6012421" y="1872399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aireación: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24774" y="3996294"/>
                <a:ext cx="5826709" cy="4154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altura del vertedero es dato: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s-ES" sz="1400" i="1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39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774" y="3996294"/>
                <a:ext cx="5826709" cy="415498"/>
              </a:xfrm>
              <a:prstGeom prst="rect">
                <a:avLst/>
              </a:prstGeom>
              <a:blipFill>
                <a:blip r:embed="rId17"/>
                <a:stretch>
                  <a:fillRect l="-209" b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Marcador de contenido 2"/>
          <p:cNvSpPr txBox="1">
            <a:spLocks/>
          </p:cNvSpPr>
          <p:nvPr/>
        </p:nvSpPr>
        <p:spPr>
          <a:xfrm>
            <a:off x="6012421" y="3787279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Sello hidráulico </a:t>
            </a:r>
            <a:r>
              <a:rPr lang="es-ES" sz="1600" b="1" u="sng" dirty="0" err="1">
                <a:solidFill>
                  <a:schemeClr val="tx1"/>
                </a:solidFill>
              </a:rPr>
              <a:t>h</a:t>
            </a:r>
            <a:r>
              <a:rPr lang="es-ES" sz="1600" b="1" u="sng" baseline="-25000" dirty="0" err="1">
                <a:solidFill>
                  <a:schemeClr val="tx1"/>
                </a:solidFill>
              </a:rPr>
              <a:t>LS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218881" y="1314900"/>
            <a:ext cx="232799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9566935" y="1287901"/>
            <a:ext cx="241621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8540888" y="1293895"/>
            <a:ext cx="347080" cy="435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03620" y="5567410"/>
                <a:ext cx="5826709" cy="759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pérdida de carga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h𝑔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 es nula para platos con orificios.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Como no tenemos información para estas válvulas, vamos a considerar que es desestimable frente a los otros factores</a:t>
                </a:r>
              </a:p>
            </p:txBody>
          </p:sp>
        </mc:Choice>
        <mc:Fallback xmlns="">
          <p:sp>
            <p:nvSpPr>
              <p:cNvPr id="44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20" y="5567410"/>
                <a:ext cx="5826709" cy="759054"/>
              </a:xfrm>
              <a:prstGeom prst="rect">
                <a:avLst/>
              </a:prstGeom>
              <a:blipFill>
                <a:blip r:embed="rId18"/>
                <a:stretch>
                  <a:fillRect l="-105" b="-7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9916473" y="1285482"/>
            <a:ext cx="1613391" cy="435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F3298B18-234C-9017-72F7-5842CEE3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80381C3A-15BA-7CBA-2CB8-8E2FC6EE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4434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6" grpId="0" animBg="1"/>
      <p:bldP spid="20" grpId="0"/>
      <p:bldP spid="29" grpId="0"/>
      <p:bldP spid="30" grpId="0" animBg="1"/>
      <p:bldP spid="31" grpId="0" animBg="1"/>
      <p:bldP spid="35" grpId="0" uiExpand="1" build="p"/>
      <p:bldP spid="38" grpId="0" build="p"/>
      <p:bldP spid="39" grpId="0" uiExpand="1" build="p"/>
      <p:bldP spid="40" grpId="0" build="p"/>
      <p:bldP spid="43" grpId="0" animBg="1"/>
      <p:bldP spid="44" grpId="0" uiExpand="1" build="p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4889226" y="1063207"/>
            <a:ext cx="64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/>
              <a:t>Balance de Presión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765152" y="1456940"/>
                <a:ext cx="3549280" cy="35856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𝑑𝑐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152" y="1456940"/>
                <a:ext cx="3549280" cy="358560"/>
              </a:xfrm>
              <a:prstGeom prst="rect">
                <a:avLst/>
              </a:prstGeom>
              <a:blipFill>
                <a:blip r:embed="rId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978816A-47E8-4D26-A040-579839936D5C}"/>
              </a:ext>
            </a:extLst>
          </p:cNvPr>
          <p:cNvSpPr txBox="1"/>
          <p:nvPr/>
        </p:nvSpPr>
        <p:spPr>
          <a:xfrm>
            <a:off x="5040931" y="2145119"/>
            <a:ext cx="6826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Pérdida de carga del líquido para pasar a través de la luz entre la proyección del vertedero y el plato inferior:</a:t>
            </a:r>
            <a:r>
              <a:rPr lang="es-ES" sz="1400" i="1" dirty="0">
                <a:latin typeface="NewCaledonia"/>
              </a:rPr>
              <a:t> </a:t>
            </a:r>
          </a:p>
        </p:txBody>
      </p:sp>
      <p:pic>
        <p:nvPicPr>
          <p:cNvPr id="53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4460618" y="3220448"/>
            <a:ext cx="437445" cy="437445"/>
          </a:xfrm>
          <a:prstGeom prst="rect">
            <a:avLst/>
          </a:prstGeom>
        </p:spPr>
      </p:pic>
      <p:pic>
        <p:nvPicPr>
          <p:cNvPr id="54" name="Graphic 53" descr="Checkmark">
            <a:extLst>
              <a:ext uri="{FF2B5EF4-FFF2-40B4-BE49-F238E27FC236}">
                <a16:creationId xmlns:a16="http://schemas.microsoft.com/office/drawing/2014/main" id="{D0F68377-8BF0-4FD4-8421-E171A1D30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5654" y="5308468"/>
            <a:ext cx="437445" cy="437445"/>
          </a:xfrm>
          <a:prstGeom prst="rect">
            <a:avLst/>
          </a:prstGeom>
        </p:spPr>
      </p:pic>
      <p:pic>
        <p:nvPicPr>
          <p:cNvPr id="55" name="Graphic 54" descr="Checkmark">
            <a:extLst>
              <a:ext uri="{FF2B5EF4-FFF2-40B4-BE49-F238E27FC236}">
                <a16:creationId xmlns:a16="http://schemas.microsoft.com/office/drawing/2014/main" id="{24937F9F-EAD8-4665-BDAE-7FDDAEAEE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335" y="4436834"/>
            <a:ext cx="437445" cy="437445"/>
          </a:xfrm>
          <a:prstGeom prst="rect">
            <a:avLst/>
          </a:prstGeom>
        </p:spPr>
      </p:pic>
      <p:pic>
        <p:nvPicPr>
          <p:cNvPr id="57" name="Graphic 56" descr="Checkmark">
            <a:extLst>
              <a:ext uri="{FF2B5EF4-FFF2-40B4-BE49-F238E27FC236}">
                <a16:creationId xmlns:a16="http://schemas.microsoft.com/office/drawing/2014/main" id="{85D589B0-4A5E-4361-A534-964DE54A07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403" y="3945226"/>
            <a:ext cx="437445" cy="437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F39302-805C-4C37-A0D1-1A58960D6811}"/>
                  </a:ext>
                </a:extLst>
              </p:cNvPr>
              <p:cNvSpPr/>
              <p:nvPr/>
            </p:nvSpPr>
            <p:spPr>
              <a:xfrm>
                <a:off x="7278117" y="2686961"/>
                <a:ext cx="1873270" cy="623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=165,2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s-A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𝑑𝑎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F39302-805C-4C37-A0D1-1A58960D6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117" y="2686961"/>
                <a:ext cx="1873270" cy="623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B560C5-2516-4CBC-848B-A0330F29877A}"/>
                  </a:ext>
                </a:extLst>
              </p:cNvPr>
              <p:cNvSpPr/>
              <p:nvPr/>
            </p:nvSpPr>
            <p:spPr>
              <a:xfrm>
                <a:off x="6497614" y="3240247"/>
                <a:ext cx="333315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m:rPr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B560C5-2516-4CBC-848B-A0330F298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614" y="3240247"/>
                <a:ext cx="3333157" cy="307777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474F2C-A8C4-4E02-B6DB-0EC72CC096D3}"/>
                  </a:ext>
                </a:extLst>
              </p:cNvPr>
              <p:cNvSpPr/>
              <p:nvPr/>
            </p:nvSpPr>
            <p:spPr>
              <a:xfrm>
                <a:off x="6444857" y="3562067"/>
                <a:ext cx="354173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−5 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 15 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158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474F2C-A8C4-4E02-B6DB-0EC72CC09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57" y="3562067"/>
                <a:ext cx="3541739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62117DFD-C1F1-4AAE-8770-3C581E98BD86}"/>
              </a:ext>
            </a:extLst>
          </p:cNvPr>
          <p:cNvSpPr/>
          <p:nvPr/>
        </p:nvSpPr>
        <p:spPr>
          <a:xfrm>
            <a:off x="8178593" y="3583660"/>
            <a:ext cx="303365" cy="293957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0A6D53B-63DE-44E7-91EA-ED59F76BD19F}"/>
                  </a:ext>
                </a:extLst>
              </p:cNvPr>
              <p:cNvSpPr/>
              <p:nvPr/>
            </p:nvSpPr>
            <p:spPr>
              <a:xfrm>
                <a:off x="7528984" y="3982490"/>
                <a:ext cx="1402756" cy="307777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0" smtClean="0">
                          <a:latin typeface="Cambria Math" panose="02040503050406030204" pitchFamily="18" charset="0"/>
                        </a:rPr>
                        <m:t>5,80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0A6D53B-63DE-44E7-91EA-ED59F76BD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984" y="3982490"/>
                <a:ext cx="140275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/>
              <p:nvPr/>
            </p:nvSpPr>
            <p:spPr>
              <a:xfrm>
                <a:off x="5250582" y="4709653"/>
                <a:ext cx="6702284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𝑜𝑤</m:t>
                                  </m:r>
                                </m:sub>
                              </m:s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h𝑔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𝑑𝑎</m:t>
                          </m:r>
                        </m:sub>
                      </m:sSub>
                      <m:r>
                        <a:rPr lang="es-E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s-E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</m:sub>
                          </m:sSub>
                        </m:e>
                      </m:d>
                      <m:r>
                        <a:rPr lang="es-419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82" y="4709653"/>
                <a:ext cx="6702284" cy="57637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32988E7-516F-4A01-9AC4-DBFA36CCC359}"/>
                  </a:ext>
                </a:extLst>
              </p:cNvPr>
              <p:cNvSpPr/>
              <p:nvPr/>
            </p:nvSpPr>
            <p:spPr>
              <a:xfrm>
                <a:off x="7586739" y="5793210"/>
                <a:ext cx="1487074" cy="307777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A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A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0" smtClean="0">
                          <a:latin typeface="Cambria Math" panose="02040503050406030204" pitchFamily="18" charset="0"/>
                        </a:rPr>
                        <m:t>274,</m:t>
                      </m:r>
                      <m:r>
                        <a:rPr lang="es-419" sz="1400" b="0" i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32988E7-516F-4A01-9AC4-DBFA36CCC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39" y="5793210"/>
                <a:ext cx="1487074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Imagen 7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77" name="Marcador de contenido 2"/>
          <p:cNvSpPr txBox="1">
            <a:spLocks/>
          </p:cNvSpPr>
          <p:nvPr/>
        </p:nvSpPr>
        <p:spPr>
          <a:xfrm>
            <a:off x="438912" y="1248313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Esquema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78" name="Marcador de contenido 2"/>
          <p:cNvSpPr txBox="1">
            <a:spLocks/>
          </p:cNvSpPr>
          <p:nvPr/>
        </p:nvSpPr>
        <p:spPr>
          <a:xfrm>
            <a:off x="4924252" y="1897419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Expansión brusca </a:t>
            </a:r>
            <a:r>
              <a:rPr lang="es-ES" sz="1600" b="1" u="sng" dirty="0" err="1">
                <a:solidFill>
                  <a:schemeClr val="tx1"/>
                </a:solidFill>
              </a:rPr>
              <a:t>h</a:t>
            </a:r>
            <a:r>
              <a:rPr lang="es-ES" sz="1600" b="1" u="sng" baseline="-25000" dirty="0" err="1">
                <a:solidFill>
                  <a:schemeClr val="tx1"/>
                </a:solidFill>
              </a:rPr>
              <a:t>da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79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7364310" y="1416432"/>
            <a:ext cx="444859" cy="43588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0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7102081" y="1482188"/>
            <a:ext cx="163646" cy="163646"/>
          </a:xfrm>
          <a:prstGeom prst="rect">
            <a:avLst/>
          </a:prstGeom>
        </p:spPr>
      </p:pic>
      <p:pic>
        <p:nvPicPr>
          <p:cNvPr id="81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8175416" y="1444412"/>
            <a:ext cx="163646" cy="163646"/>
          </a:xfrm>
          <a:prstGeom prst="rect">
            <a:avLst/>
          </a:prstGeom>
        </p:spPr>
      </p:pic>
      <p:pic>
        <p:nvPicPr>
          <p:cNvPr id="82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8743185" y="1452506"/>
            <a:ext cx="163646" cy="163646"/>
          </a:xfrm>
          <a:prstGeom prst="rect">
            <a:avLst/>
          </a:prstGeom>
        </p:spPr>
      </p:pic>
      <p:pic>
        <p:nvPicPr>
          <p:cNvPr id="83" name="Graphic 52" descr="Checkmark">
            <a:extLst>
              <a:ext uri="{FF2B5EF4-FFF2-40B4-BE49-F238E27FC236}">
                <a16:creationId xmlns:a16="http://schemas.microsoft.com/office/drawing/2014/main" id="{AC8836BA-9E97-4455-9E41-20D9A9F03A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33930">
            <a:off x="9361733" y="1441252"/>
            <a:ext cx="163646" cy="163646"/>
          </a:xfrm>
          <a:prstGeom prst="rect">
            <a:avLst/>
          </a:prstGeom>
        </p:spPr>
      </p:pic>
      <p:sp>
        <p:nvSpPr>
          <p:cNvPr id="84" name="Marcador de contenido 2"/>
          <p:cNvSpPr txBox="1">
            <a:spLocks/>
          </p:cNvSpPr>
          <p:nvPr/>
        </p:nvSpPr>
        <p:spPr>
          <a:xfrm>
            <a:off x="4945681" y="4382636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Altura del </a:t>
            </a:r>
            <a:r>
              <a:rPr lang="es-ES" sz="1600" b="1" u="sng" dirty="0" err="1">
                <a:solidFill>
                  <a:schemeClr val="tx1"/>
                </a:solidFill>
              </a:rPr>
              <a:t>downcomer</a:t>
            </a:r>
            <a:r>
              <a:rPr lang="es-ES" sz="1600" b="1" u="sng" dirty="0">
                <a:solidFill>
                  <a:schemeClr val="tx1"/>
                </a:solidFill>
              </a:rPr>
              <a:t> </a:t>
            </a:r>
            <a:r>
              <a:rPr lang="es-ES" sz="1600" b="1" u="sng" dirty="0" err="1">
                <a:solidFill>
                  <a:schemeClr val="tx1"/>
                </a:solidFill>
              </a:rPr>
              <a:t>h</a:t>
            </a:r>
            <a:r>
              <a:rPr lang="es-ES" sz="1600" b="1" u="sng" baseline="-25000" dirty="0" err="1">
                <a:solidFill>
                  <a:schemeClr val="tx1"/>
                </a:solidFill>
              </a:rPr>
              <a:t>dc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57F089E6-6345-4638-A27F-3DC08DEF00F5}"/>
              </a:ext>
            </a:extLst>
          </p:cNvPr>
          <p:cNvSpPr/>
          <p:nvPr/>
        </p:nvSpPr>
        <p:spPr>
          <a:xfrm>
            <a:off x="9652845" y="1421100"/>
            <a:ext cx="488828" cy="435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6" name="Picture 4">
            <a:extLst>
              <a:ext uri="{FF2B5EF4-FFF2-40B4-BE49-F238E27FC236}">
                <a16:creationId xmlns:a16="http://schemas.microsoft.com/office/drawing/2014/main" id="{CF2390EF-8E07-4E9F-8DDC-E17546D74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 t="16867" r="11994" b="14822"/>
          <a:stretch/>
        </p:blipFill>
        <p:spPr bwMode="auto">
          <a:xfrm>
            <a:off x="1401296" y="1724806"/>
            <a:ext cx="2677645" cy="42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12">
            <a:extLst>
              <a:ext uri="{FF2B5EF4-FFF2-40B4-BE49-F238E27FC236}">
                <a16:creationId xmlns:a16="http://schemas.microsoft.com/office/drawing/2014/main" id="{C5DE09B1-27F1-43A0-BA70-26AC1A4D492E}"/>
              </a:ext>
            </a:extLst>
          </p:cNvPr>
          <p:cNvSpPr/>
          <p:nvPr/>
        </p:nvSpPr>
        <p:spPr>
          <a:xfrm>
            <a:off x="2223246" y="3693460"/>
            <a:ext cx="1004047" cy="284714"/>
          </a:xfrm>
          <a:prstGeom prst="rect">
            <a:avLst/>
          </a:prstGeom>
          <a:solidFill>
            <a:srgbClr val="CAE0EE"/>
          </a:solidFill>
          <a:ln>
            <a:solidFill>
              <a:srgbClr val="CAE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" name="Rectangle 20">
            <a:extLst>
              <a:ext uri="{FF2B5EF4-FFF2-40B4-BE49-F238E27FC236}">
                <a16:creationId xmlns:a16="http://schemas.microsoft.com/office/drawing/2014/main" id="{9ABBA1DD-930F-48F8-8834-4D748B26E68F}"/>
              </a:ext>
            </a:extLst>
          </p:cNvPr>
          <p:cNvSpPr/>
          <p:nvPr/>
        </p:nvSpPr>
        <p:spPr>
          <a:xfrm>
            <a:off x="2312426" y="4589768"/>
            <a:ext cx="1004047" cy="284714"/>
          </a:xfrm>
          <a:prstGeom prst="rect">
            <a:avLst/>
          </a:prstGeom>
          <a:solidFill>
            <a:srgbClr val="C1DCED"/>
          </a:solidFill>
          <a:ln>
            <a:solidFill>
              <a:srgbClr val="C1D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9" name="Rectangle 13">
            <a:extLst>
              <a:ext uri="{FF2B5EF4-FFF2-40B4-BE49-F238E27FC236}">
                <a16:creationId xmlns:a16="http://schemas.microsoft.com/office/drawing/2014/main" id="{3721A4DB-A685-48BB-89F9-33C64B1694EF}"/>
              </a:ext>
            </a:extLst>
          </p:cNvPr>
          <p:cNvSpPr/>
          <p:nvPr/>
        </p:nvSpPr>
        <p:spPr>
          <a:xfrm>
            <a:off x="2389092" y="5486076"/>
            <a:ext cx="672353" cy="188258"/>
          </a:xfrm>
          <a:prstGeom prst="rect">
            <a:avLst/>
          </a:prstGeom>
          <a:solidFill>
            <a:srgbClr val="B5D6E9"/>
          </a:solidFill>
          <a:ln>
            <a:solidFill>
              <a:srgbClr val="B3D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410B2691-A768-48FF-8B94-A0FA6425BFAF}"/>
              </a:ext>
            </a:extLst>
          </p:cNvPr>
          <p:cNvSpPr/>
          <p:nvPr/>
        </p:nvSpPr>
        <p:spPr>
          <a:xfrm>
            <a:off x="2312425" y="2781103"/>
            <a:ext cx="914867" cy="204143"/>
          </a:xfrm>
          <a:prstGeom prst="rect">
            <a:avLst/>
          </a:prstGeom>
          <a:solidFill>
            <a:srgbClr val="D6E7F1"/>
          </a:solidFill>
          <a:ln>
            <a:solidFill>
              <a:srgbClr val="D6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/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1" name="TextBox 22">
                <a:extLst>
                  <a:ext uri="{FF2B5EF4-FFF2-40B4-BE49-F238E27FC236}">
                    <a16:creationId xmlns:a16="http://schemas.microsoft.com/office/drawing/2014/main" id="{30513897-42BC-407D-A8B0-948BF4FBC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00" y="3768030"/>
                <a:ext cx="292196" cy="276999"/>
              </a:xfrm>
              <a:prstGeom prst="rect">
                <a:avLst/>
              </a:prstGeom>
              <a:blipFill>
                <a:blip r:embed="rId26"/>
                <a:stretch>
                  <a:fillRect l="-18750" r="-10417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/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2" name="TextBox 23">
                <a:extLst>
                  <a:ext uri="{FF2B5EF4-FFF2-40B4-BE49-F238E27FC236}">
                    <a16:creationId xmlns:a16="http://schemas.microsoft.com/office/drawing/2014/main" id="{9C905FA1-0527-41A8-9FE2-ABEBA411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02" y="2776021"/>
                <a:ext cx="276294" cy="276999"/>
              </a:xfrm>
              <a:prstGeom prst="rect">
                <a:avLst/>
              </a:prstGeom>
              <a:blipFill>
                <a:blip r:embed="rId27"/>
                <a:stretch>
                  <a:fillRect l="-20000" r="-13333"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: Shape 24">
            <a:extLst>
              <a:ext uri="{FF2B5EF4-FFF2-40B4-BE49-F238E27FC236}">
                <a16:creationId xmlns:a16="http://schemas.microsoft.com/office/drawing/2014/main" id="{372EEECF-D7B2-4564-8FF7-0E7DDB53B37F}"/>
              </a:ext>
            </a:extLst>
          </p:cNvPr>
          <p:cNvSpPr/>
          <p:nvPr/>
        </p:nvSpPr>
        <p:spPr>
          <a:xfrm>
            <a:off x="2326312" y="2904565"/>
            <a:ext cx="345170" cy="1057835"/>
          </a:xfrm>
          <a:custGeom>
            <a:avLst/>
            <a:gdLst>
              <a:gd name="connsiteX0" fmla="*/ 309312 w 345170"/>
              <a:gd name="connsiteY0" fmla="*/ 1057835 h 1057835"/>
              <a:gd name="connsiteX1" fmla="*/ 58300 w 345170"/>
              <a:gd name="connsiteY1" fmla="*/ 851647 h 1057835"/>
              <a:gd name="connsiteX2" fmla="*/ 13476 w 345170"/>
              <a:gd name="connsiteY2" fmla="*/ 744070 h 1057835"/>
              <a:gd name="connsiteX3" fmla="*/ 246559 w 345170"/>
              <a:gd name="connsiteY3" fmla="*/ 627529 h 1057835"/>
              <a:gd name="connsiteX4" fmla="*/ 237594 w 345170"/>
              <a:gd name="connsiteY4" fmla="*/ 430306 h 1057835"/>
              <a:gd name="connsiteX5" fmla="*/ 58300 w 345170"/>
              <a:gd name="connsiteY5" fmla="*/ 152400 h 1057835"/>
              <a:gd name="connsiteX6" fmla="*/ 345170 w 345170"/>
              <a:gd name="connsiteY6" fmla="*/ 0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170" h="1057835">
                <a:moveTo>
                  <a:pt x="309312" y="1057835"/>
                </a:moveTo>
                <a:cubicBezTo>
                  <a:pt x="208459" y="980888"/>
                  <a:pt x="107606" y="903941"/>
                  <a:pt x="58300" y="851647"/>
                </a:cubicBezTo>
                <a:cubicBezTo>
                  <a:pt x="8994" y="799353"/>
                  <a:pt x="-17901" y="781423"/>
                  <a:pt x="13476" y="744070"/>
                </a:cubicBezTo>
                <a:cubicBezTo>
                  <a:pt x="44852" y="706717"/>
                  <a:pt x="209206" y="679823"/>
                  <a:pt x="246559" y="627529"/>
                </a:cubicBezTo>
                <a:cubicBezTo>
                  <a:pt x="283912" y="575235"/>
                  <a:pt x="268970" y="509494"/>
                  <a:pt x="237594" y="430306"/>
                </a:cubicBezTo>
                <a:cubicBezTo>
                  <a:pt x="206217" y="351118"/>
                  <a:pt x="40371" y="224118"/>
                  <a:pt x="58300" y="152400"/>
                </a:cubicBezTo>
                <a:cubicBezTo>
                  <a:pt x="76229" y="80682"/>
                  <a:pt x="210699" y="40341"/>
                  <a:pt x="34517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5" name="Straight Connector 26">
            <a:extLst>
              <a:ext uri="{FF2B5EF4-FFF2-40B4-BE49-F238E27FC236}">
                <a16:creationId xmlns:a16="http://schemas.microsoft.com/office/drawing/2014/main" id="{6A0B2844-FD6B-4CBF-BE65-58936D790DEE}"/>
              </a:ext>
            </a:extLst>
          </p:cNvPr>
          <p:cNvCxnSpPr>
            <a:cxnSpLocks/>
          </p:cNvCxnSpPr>
          <p:nvPr/>
        </p:nvCxnSpPr>
        <p:spPr>
          <a:xfrm flipV="1">
            <a:off x="4900891" y="3785182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7" name="Straight Connector 27">
            <a:extLst>
              <a:ext uri="{FF2B5EF4-FFF2-40B4-BE49-F238E27FC236}">
                <a16:creationId xmlns:a16="http://schemas.microsoft.com/office/drawing/2014/main" id="{B71DB310-E768-4222-B314-5F0EA3BACACE}"/>
              </a:ext>
            </a:extLst>
          </p:cNvPr>
          <p:cNvCxnSpPr>
            <a:cxnSpLocks/>
            <a:stCxn id="92" idx="3"/>
          </p:cNvCxnSpPr>
          <p:nvPr/>
        </p:nvCxnSpPr>
        <p:spPr>
          <a:xfrm flipV="1">
            <a:off x="2952596" y="2904565"/>
            <a:ext cx="2088335" cy="995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28">
            <a:extLst>
              <a:ext uri="{FF2B5EF4-FFF2-40B4-BE49-F238E27FC236}">
                <a16:creationId xmlns:a16="http://schemas.microsoft.com/office/drawing/2014/main" id="{260CE4A7-757E-49CB-B836-D370A8403FC7}"/>
              </a:ext>
            </a:extLst>
          </p:cNvPr>
          <p:cNvCxnSpPr>
            <a:cxnSpLocks/>
          </p:cNvCxnSpPr>
          <p:nvPr/>
        </p:nvCxnSpPr>
        <p:spPr>
          <a:xfrm flipV="1">
            <a:off x="4889226" y="2800017"/>
            <a:ext cx="303411" cy="20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/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2" name="TextBox 29">
                <a:extLst>
                  <a:ext uri="{FF2B5EF4-FFF2-40B4-BE49-F238E27FC236}">
                    <a16:creationId xmlns:a16="http://schemas.microsoft.com/office/drawing/2014/main" id="{84FF1DB0-1F35-44C8-9E20-5E5B42A0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79" y="3249900"/>
                <a:ext cx="262508" cy="276999"/>
              </a:xfrm>
              <a:prstGeom prst="rect">
                <a:avLst/>
              </a:prstGeom>
              <a:blipFill>
                <a:blip r:embed="rId28"/>
                <a:stretch>
                  <a:fillRect l="-23256" r="-6977" b="-130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30">
            <a:extLst>
              <a:ext uri="{FF2B5EF4-FFF2-40B4-BE49-F238E27FC236}">
                <a16:creationId xmlns:a16="http://schemas.microsoft.com/office/drawing/2014/main" id="{96D8792B-A010-489E-85EA-536982415AD5}"/>
              </a:ext>
            </a:extLst>
          </p:cNvPr>
          <p:cNvCxnSpPr>
            <a:cxnSpLocks/>
            <a:endCxn id="102" idx="0"/>
          </p:cNvCxnSpPr>
          <p:nvPr/>
        </p:nvCxnSpPr>
        <p:spPr>
          <a:xfrm>
            <a:off x="5040931" y="2904565"/>
            <a:ext cx="2" cy="345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" name="Straight Connector 31">
            <a:extLst>
              <a:ext uri="{FF2B5EF4-FFF2-40B4-BE49-F238E27FC236}">
                <a16:creationId xmlns:a16="http://schemas.microsoft.com/office/drawing/2014/main" id="{E8474B70-4055-40D6-8703-194A84AEB372}"/>
              </a:ext>
            </a:extLst>
          </p:cNvPr>
          <p:cNvCxnSpPr>
            <a:cxnSpLocks/>
            <a:stCxn id="102" idx="2"/>
          </p:cNvCxnSpPr>
          <p:nvPr/>
        </p:nvCxnSpPr>
        <p:spPr>
          <a:xfrm flipH="1">
            <a:off x="5040931" y="3526899"/>
            <a:ext cx="2" cy="379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36">
            <a:extLst>
              <a:ext uri="{FF2B5EF4-FFF2-40B4-BE49-F238E27FC236}">
                <a16:creationId xmlns:a16="http://schemas.microsoft.com/office/drawing/2014/main" id="{57CA2A0B-E327-4F74-9453-17B661ADB521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2952596" y="3906529"/>
            <a:ext cx="2088335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9" name="Freeform: Shape 47">
            <a:extLst>
              <a:ext uri="{FF2B5EF4-FFF2-40B4-BE49-F238E27FC236}">
                <a16:creationId xmlns:a16="http://schemas.microsoft.com/office/drawing/2014/main" id="{E66CD422-7117-42A5-92F3-E9AB5A82EC9C}"/>
              </a:ext>
            </a:extLst>
          </p:cNvPr>
          <p:cNvSpPr/>
          <p:nvPr/>
        </p:nvSpPr>
        <p:spPr>
          <a:xfrm>
            <a:off x="2570083" y="2926080"/>
            <a:ext cx="1287249" cy="1447808"/>
          </a:xfrm>
          <a:custGeom>
            <a:avLst/>
            <a:gdLst>
              <a:gd name="connsiteX0" fmla="*/ 244237 w 1287249"/>
              <a:gd name="connsiteY0" fmla="*/ 1158240 h 1447808"/>
              <a:gd name="connsiteX1" fmla="*/ 81677 w 1287249"/>
              <a:gd name="connsiteY1" fmla="*/ 1178560 h 1447808"/>
              <a:gd name="connsiteX2" fmla="*/ 20717 w 1287249"/>
              <a:gd name="connsiteY2" fmla="*/ 1280160 h 1447808"/>
              <a:gd name="connsiteX3" fmla="*/ 437277 w 1287249"/>
              <a:gd name="connsiteY3" fmla="*/ 1442720 h 1447808"/>
              <a:gd name="connsiteX4" fmla="*/ 630317 w 1287249"/>
              <a:gd name="connsiteY4" fmla="*/ 1300480 h 1447808"/>
              <a:gd name="connsiteX5" fmla="*/ 1057037 w 1287249"/>
              <a:gd name="connsiteY5" fmla="*/ 1442720 h 1447808"/>
              <a:gd name="connsiteX6" fmla="*/ 1280557 w 1287249"/>
              <a:gd name="connsiteY6" fmla="*/ 1076960 h 1447808"/>
              <a:gd name="connsiteX7" fmla="*/ 1158637 w 1287249"/>
              <a:gd name="connsiteY7" fmla="*/ 254000 h 1447808"/>
              <a:gd name="connsiteX8" fmla="*/ 488077 w 1287249"/>
              <a:gd name="connsiteY8" fmla="*/ 0 h 14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249" h="1447808">
                <a:moveTo>
                  <a:pt x="244237" y="1158240"/>
                </a:moveTo>
                <a:cubicBezTo>
                  <a:pt x="181583" y="1158240"/>
                  <a:pt x="118930" y="1158240"/>
                  <a:pt x="81677" y="1178560"/>
                </a:cubicBezTo>
                <a:cubicBezTo>
                  <a:pt x="44424" y="1198880"/>
                  <a:pt x="-38550" y="1236133"/>
                  <a:pt x="20717" y="1280160"/>
                </a:cubicBezTo>
                <a:cubicBezTo>
                  <a:pt x="79984" y="1324187"/>
                  <a:pt x="335677" y="1439333"/>
                  <a:pt x="437277" y="1442720"/>
                </a:cubicBezTo>
                <a:cubicBezTo>
                  <a:pt x="538877" y="1446107"/>
                  <a:pt x="527024" y="1300480"/>
                  <a:pt x="630317" y="1300480"/>
                </a:cubicBezTo>
                <a:cubicBezTo>
                  <a:pt x="733610" y="1300480"/>
                  <a:pt x="948664" y="1479973"/>
                  <a:pt x="1057037" y="1442720"/>
                </a:cubicBezTo>
                <a:cubicBezTo>
                  <a:pt x="1165410" y="1405467"/>
                  <a:pt x="1263624" y="1275080"/>
                  <a:pt x="1280557" y="1076960"/>
                </a:cubicBezTo>
                <a:cubicBezTo>
                  <a:pt x="1297490" y="878840"/>
                  <a:pt x="1290717" y="433493"/>
                  <a:pt x="1158637" y="254000"/>
                </a:cubicBezTo>
                <a:cubicBezTo>
                  <a:pt x="1026557" y="74507"/>
                  <a:pt x="757317" y="37253"/>
                  <a:pt x="488077" y="0"/>
                </a:cubicBezTo>
              </a:path>
            </a:pathLst>
          </a:custGeom>
          <a:noFill/>
          <a:ln>
            <a:solidFill>
              <a:srgbClr val="7030A0"/>
            </a:solidFill>
            <a:prstDash val="lg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0" name="Straight Connector 55">
            <a:extLst>
              <a:ext uri="{FF2B5EF4-FFF2-40B4-BE49-F238E27FC236}">
                <a16:creationId xmlns:a16="http://schemas.microsoft.com/office/drawing/2014/main" id="{B006E1A9-B375-4FB6-808D-AFA84EA8D078}"/>
              </a:ext>
            </a:extLst>
          </p:cNvPr>
          <p:cNvCxnSpPr>
            <a:cxnSpLocks/>
          </p:cNvCxnSpPr>
          <p:nvPr/>
        </p:nvCxnSpPr>
        <p:spPr>
          <a:xfrm>
            <a:off x="3535684" y="5204831"/>
            <a:ext cx="1353542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/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2" name="TextBox 57">
                <a:extLst>
                  <a:ext uri="{FF2B5EF4-FFF2-40B4-BE49-F238E27FC236}">
                    <a16:creationId xmlns:a16="http://schemas.microsoft.com/office/drawing/2014/main" id="{7484914A-3DD1-4919-92A6-B8BE915D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52" y="5076844"/>
                <a:ext cx="326436" cy="276999"/>
              </a:xfrm>
              <a:prstGeom prst="rect">
                <a:avLst/>
              </a:prstGeom>
              <a:blipFill>
                <a:blip r:embed="rId29"/>
                <a:stretch>
                  <a:fillRect l="-18868" r="-3774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60">
            <a:extLst>
              <a:ext uri="{FF2B5EF4-FFF2-40B4-BE49-F238E27FC236}">
                <a16:creationId xmlns:a16="http://schemas.microsoft.com/office/drawing/2014/main" id="{B9ED0DC8-238E-4E72-848B-939A3EBD646C}"/>
              </a:ext>
            </a:extLst>
          </p:cNvPr>
          <p:cNvCxnSpPr>
            <a:cxnSpLocks/>
          </p:cNvCxnSpPr>
          <p:nvPr/>
        </p:nvCxnSpPr>
        <p:spPr>
          <a:xfrm flipV="1">
            <a:off x="3554096" y="5323086"/>
            <a:ext cx="1335130" cy="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66">
            <a:extLst>
              <a:ext uri="{FF2B5EF4-FFF2-40B4-BE49-F238E27FC236}">
                <a16:creationId xmlns:a16="http://schemas.microsoft.com/office/drawing/2014/main" id="{79D7FA7A-9748-413F-912B-4B4374E4AF2C}"/>
              </a:ext>
            </a:extLst>
          </p:cNvPr>
          <p:cNvCxnSpPr>
            <a:cxnSpLocks/>
          </p:cNvCxnSpPr>
          <p:nvPr/>
        </p:nvCxnSpPr>
        <p:spPr>
          <a:xfrm>
            <a:off x="3757139" y="4437896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15" name="Grupo 114"/>
          <p:cNvGrpSpPr/>
          <p:nvPr/>
        </p:nvGrpSpPr>
        <p:grpSpPr>
          <a:xfrm>
            <a:off x="4800600" y="4021739"/>
            <a:ext cx="509838" cy="458979"/>
            <a:chOff x="4587623" y="4035662"/>
            <a:chExt cx="509838" cy="458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16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497" y="4119957"/>
                  <a:ext cx="381964" cy="276999"/>
                </a:xfrm>
                <a:prstGeom prst="rect">
                  <a:avLst/>
                </a:prstGeom>
                <a:blipFill>
                  <a:blip r:embed="rId30"/>
                  <a:stretch>
                    <a:fillRect l="-15873" r="-6349" b="-177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7" name="Grupo 116"/>
            <p:cNvGrpSpPr/>
            <p:nvPr/>
          </p:nvGrpSpPr>
          <p:grpSpPr>
            <a:xfrm>
              <a:off x="4587623" y="4035662"/>
              <a:ext cx="197094" cy="458979"/>
              <a:chOff x="-79677" y="3051698"/>
              <a:chExt cx="197094" cy="458979"/>
            </a:xfrm>
          </p:grpSpPr>
          <p:cxnSp>
            <p:nvCxnSpPr>
              <p:cNvPr id="118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258" y="3381597"/>
                <a:ext cx="193675" cy="1290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9677" y="3051698"/>
                <a:ext cx="171317" cy="1101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6" y="3103192"/>
                <a:ext cx="0" cy="3485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1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757139" y="4087156"/>
            <a:ext cx="1258881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99">
            <a:extLst>
              <a:ext uri="{FF2B5EF4-FFF2-40B4-BE49-F238E27FC236}">
                <a16:creationId xmlns:a16="http://schemas.microsoft.com/office/drawing/2014/main" id="{5F7C959A-F7E8-4D04-B19D-F3637D4709E1}"/>
              </a:ext>
            </a:extLst>
          </p:cNvPr>
          <p:cNvCxnSpPr>
            <a:cxnSpLocks/>
          </p:cNvCxnSpPr>
          <p:nvPr/>
        </p:nvCxnSpPr>
        <p:spPr>
          <a:xfrm>
            <a:off x="1082514" y="4368808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3" name="Straight Connector 100">
            <a:extLst>
              <a:ext uri="{FF2B5EF4-FFF2-40B4-BE49-F238E27FC236}">
                <a16:creationId xmlns:a16="http://schemas.microsoft.com/office/drawing/2014/main" id="{FE41FD5E-660E-4923-B55E-8CD56C54D539}"/>
              </a:ext>
            </a:extLst>
          </p:cNvPr>
          <p:cNvCxnSpPr>
            <a:cxnSpLocks/>
          </p:cNvCxnSpPr>
          <p:nvPr/>
        </p:nvCxnSpPr>
        <p:spPr>
          <a:xfrm>
            <a:off x="1082514" y="4273539"/>
            <a:ext cx="124336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/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4" name="TextBox 102">
                <a:extLst>
                  <a:ext uri="{FF2B5EF4-FFF2-40B4-BE49-F238E27FC236}">
                    <a16:creationId xmlns:a16="http://schemas.microsoft.com/office/drawing/2014/main" id="{82811A6C-6C8B-4E26-BF3C-23BCC00B7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53" y="4227061"/>
                <a:ext cx="425822" cy="276999"/>
              </a:xfrm>
              <a:prstGeom prst="rect">
                <a:avLst/>
              </a:prstGeom>
              <a:blipFill>
                <a:blip r:embed="rId31"/>
                <a:stretch>
                  <a:fillRect l="-14286" r="-2857" b="-1087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05">
            <a:extLst>
              <a:ext uri="{FF2B5EF4-FFF2-40B4-BE49-F238E27FC236}">
                <a16:creationId xmlns:a16="http://schemas.microsoft.com/office/drawing/2014/main" id="{5BFE9916-1CB5-4F61-8C3A-50A54C81F498}"/>
              </a:ext>
            </a:extLst>
          </p:cNvPr>
          <p:cNvCxnSpPr>
            <a:cxnSpLocks/>
          </p:cNvCxnSpPr>
          <p:nvPr/>
        </p:nvCxnSpPr>
        <p:spPr>
          <a:xfrm>
            <a:off x="1100027" y="4136379"/>
            <a:ext cx="2579077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/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26" name="TextBox 107">
                <a:extLst>
                  <a:ext uri="{FF2B5EF4-FFF2-40B4-BE49-F238E27FC236}">
                    <a16:creationId xmlns:a16="http://schemas.microsoft.com/office/drawing/2014/main" id="{3C428AE8-2E94-4568-A60D-5563B5F9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3" y="4001269"/>
                <a:ext cx="401970" cy="299569"/>
              </a:xfrm>
              <a:prstGeom prst="rect">
                <a:avLst/>
              </a:prstGeom>
              <a:blipFill>
                <a:blip r:embed="rId32"/>
                <a:stretch>
                  <a:fillRect l="-15152" r="-10606" b="-2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71">
            <a:extLst>
              <a:ext uri="{FF2B5EF4-FFF2-40B4-BE49-F238E27FC236}">
                <a16:creationId xmlns:a16="http://schemas.microsoft.com/office/drawing/2014/main" id="{AC2CB4D8-620A-4BD4-9726-72491FD03087}"/>
              </a:ext>
            </a:extLst>
          </p:cNvPr>
          <p:cNvCxnSpPr>
            <a:cxnSpLocks/>
          </p:cNvCxnSpPr>
          <p:nvPr/>
        </p:nvCxnSpPr>
        <p:spPr>
          <a:xfrm>
            <a:off x="3661025" y="4259773"/>
            <a:ext cx="57968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28" name="Grupo 127"/>
          <p:cNvGrpSpPr/>
          <p:nvPr/>
        </p:nvGrpSpPr>
        <p:grpSpPr>
          <a:xfrm>
            <a:off x="4126323" y="4173044"/>
            <a:ext cx="549229" cy="296115"/>
            <a:chOff x="4595421" y="4167948"/>
            <a:chExt cx="549229" cy="296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/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419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 xmlns="">
            <p:sp>
              <p:nvSpPr>
                <p:cNvPr id="129" name="TextBox 68">
                  <a:extLst>
                    <a:ext uri="{FF2B5EF4-FFF2-40B4-BE49-F238E27FC236}">
                      <a16:creationId xmlns:a16="http://schemas.microsoft.com/office/drawing/2014/main" id="{C881B326-2906-4A7B-AAAC-5E5B9475F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21" y="4167948"/>
                  <a:ext cx="356829" cy="246221"/>
                </a:xfrm>
                <a:prstGeom prst="rect">
                  <a:avLst/>
                </a:prstGeom>
                <a:blipFill>
                  <a:blip r:embed="rId33"/>
                  <a:stretch>
                    <a:fillRect l="-13559" b="-1500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0" name="Grupo 129"/>
            <p:cNvGrpSpPr/>
            <p:nvPr/>
          </p:nvGrpSpPr>
          <p:grpSpPr>
            <a:xfrm>
              <a:off x="4595421" y="4210742"/>
              <a:ext cx="164828" cy="253321"/>
              <a:chOff x="-71879" y="3226778"/>
              <a:chExt cx="164828" cy="253321"/>
            </a:xfrm>
          </p:grpSpPr>
          <p:cxnSp>
            <p:nvCxnSpPr>
              <p:cNvPr id="131" name="Straight Connector 65">
                <a:extLst>
                  <a:ext uri="{FF2B5EF4-FFF2-40B4-BE49-F238E27FC236}">
                    <a16:creationId xmlns:a16="http://schemas.microsoft.com/office/drawing/2014/main" id="{294EAD01-78BE-4E59-BF90-62D2B01AD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1810" y="3399627"/>
                <a:ext cx="154759" cy="804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67">
                <a:extLst>
                  <a:ext uri="{FF2B5EF4-FFF2-40B4-BE49-F238E27FC236}">
                    <a16:creationId xmlns:a16="http://schemas.microsoft.com/office/drawing/2014/main" id="{AC925E44-E954-4936-94B6-B229EA934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1879" y="3226778"/>
                <a:ext cx="141978" cy="95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70">
                <a:extLst>
                  <a:ext uri="{FF2B5EF4-FFF2-40B4-BE49-F238E27FC236}">
                    <a16:creationId xmlns:a16="http://schemas.microsoft.com/office/drawing/2014/main" id="{C305189C-1047-4AD5-BA18-7EE6741F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1" y="3270713"/>
                <a:ext cx="195" cy="1810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/>
              <p:nvPr/>
            </p:nvSpPr>
            <p:spPr>
              <a:xfrm>
                <a:off x="5485884" y="5237610"/>
                <a:ext cx="6461962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125,4</m:t>
                          </m:r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0,9</m:t>
                          </m:r>
                          <m:d>
                            <m:dPr>
                              <m:ctrlPr>
                                <a:rPr lang="es-E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25,6</m:t>
                              </m:r>
                              <m:r>
                                <a:rPr lang="es-E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E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419" sz="1200" b="0" i="1" smtClean="0">
                                  <a:latin typeface="Cambria Math" panose="02040503050406030204" pitchFamily="18" charset="0"/>
                                </a:rPr>
                                <m:t>.0</m:t>
                              </m:r>
                            </m:e>
                          </m:d>
                        </m:e>
                      </m:d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5,8</m:t>
                      </m:r>
                      <m:r>
                        <a:rPr lang="es-ES" sz="1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419" sz="1200" b="0" i="1" smtClean="0">
                              <a:latin typeface="Cambria Math" panose="02040503050406030204" pitchFamily="18" charset="0"/>
                            </a:rPr>
                            <m:t>25,6</m:t>
                          </m:r>
                        </m:e>
                      </m:d>
                      <m:r>
                        <a:rPr lang="es-419" sz="1200" b="0" i="1" smtClean="0">
                          <a:latin typeface="Cambria Math" panose="02040503050406030204" pitchFamily="18" charset="0"/>
                        </a:rPr>
                        <m:t>=(125,4+68,04)+5,8+(50+25,6)</m:t>
                      </m:r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34" name="Rectangle 16">
                <a:extLst>
                  <a:ext uri="{FF2B5EF4-FFF2-40B4-BE49-F238E27FC236}">
                    <a16:creationId xmlns:a16="http://schemas.microsoft.com/office/drawing/2014/main" id="{2520330A-4FC4-4D95-AE1E-5BCB5AABE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84" y="5237610"/>
                <a:ext cx="6461962" cy="50731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233253B0-E5F0-0D58-5D37-0FEA60FC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316EB996-AC2A-E6AD-42B3-25777FF1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6214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/>
      <p:bldP spid="59" grpId="0"/>
      <p:bldP spid="12" grpId="0"/>
      <p:bldP spid="16" grpId="0" animBg="1"/>
      <p:bldP spid="60" grpId="0" animBg="1"/>
      <p:bldP spid="17" grpId="0"/>
      <p:bldP spid="73" grpId="0" animBg="1"/>
      <p:bldP spid="78" grpId="0" build="p"/>
      <p:bldP spid="79" grpId="0" animBg="1"/>
      <p:bldP spid="84" grpId="0" build="p"/>
      <p:bldP spid="85" grpId="0" animBg="1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8A21BE52-AE6A-4AD0-BF70-C4D28747E99D}"/>
              </a:ext>
            </a:extLst>
          </p:cNvPr>
          <p:cNvSpPr txBox="1"/>
          <p:nvPr/>
        </p:nvSpPr>
        <p:spPr>
          <a:xfrm>
            <a:off x="5276850" y="2126645"/>
            <a:ext cx="6506227" cy="170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Aumento de nivel del </a:t>
            </a:r>
            <a:r>
              <a:rPr lang="es-ES" sz="1400" dirty="0" err="1">
                <a:latin typeface="NewCaledonia"/>
              </a:rPr>
              <a:t>downcomer</a:t>
            </a:r>
            <a:r>
              <a:rPr lang="es-ES" sz="1400" dirty="0">
                <a:latin typeface="NewCaledonia"/>
              </a:rPr>
              <a:t> debido a la presencia de espuma.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Es uno de los factores que más impacta en el cálculo de alturas. Se debe tener cuidado a la hora de evaluarlo.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La velocidad del gas está basada en el área activa (</a:t>
            </a:r>
            <a:r>
              <a:rPr lang="es-ES" sz="1400" dirty="0" err="1">
                <a:latin typeface="NewCaledonia"/>
              </a:rPr>
              <a:t>Aa</a:t>
            </a:r>
            <a:r>
              <a:rPr lang="es-ES" sz="1400" dirty="0">
                <a:latin typeface="NewCaledonia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Las unidades son: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D746EF4-56C0-4524-9F22-2A7555C9F110}"/>
              </a:ext>
            </a:extLst>
          </p:cNvPr>
          <p:cNvSpPr txBox="1"/>
          <p:nvPr/>
        </p:nvSpPr>
        <p:spPr>
          <a:xfrm>
            <a:off x="6296064" y="4359468"/>
            <a:ext cx="3736258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Usaremos otro gráfico para poder obtener el factor de espuma, pues este no es para platos con válvulas</a:t>
            </a:r>
          </a:p>
        </p:txBody>
      </p:sp>
      <p:pic>
        <p:nvPicPr>
          <p:cNvPr id="76" name="Graphic 75" descr="Arrow Rotate left">
            <a:extLst>
              <a:ext uri="{FF2B5EF4-FFF2-40B4-BE49-F238E27FC236}">
                <a16:creationId xmlns:a16="http://schemas.microsoft.com/office/drawing/2014/main" id="{69502341-60B9-47F6-9178-71A6D56BF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816729" y="5282798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0534D-E5A8-4EA1-ADEB-FA6704D66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" y="1560150"/>
            <a:ext cx="4837938" cy="400214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6F9E9CA-75B8-4FD9-8F4B-2FAFC21013FC}"/>
              </a:ext>
            </a:extLst>
          </p:cNvPr>
          <p:cNvSpPr txBox="1"/>
          <p:nvPr/>
        </p:nvSpPr>
        <p:spPr>
          <a:xfrm>
            <a:off x="2094456" y="1915560"/>
            <a:ext cx="2637112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PERFORADOS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E84301-613E-43AD-8987-D82EBA1CA67A}"/>
              </a:ext>
            </a:extLst>
          </p:cNvPr>
          <p:cNvSpPr/>
          <p:nvPr/>
        </p:nvSpPr>
        <p:spPr>
          <a:xfrm>
            <a:off x="504825" y="5523631"/>
            <a:ext cx="4772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33"/>
                </a:solidFill>
                <a:latin typeface="Lucida Grande"/>
              </a:rPr>
              <a:t>Aeration factor for sieve and bubble-cap trays. {Part a from B. D. Smith, Design of Equilibrium Stage Processes, Copyright © 1963, by McGraw-Hill. Inc.</a:t>
            </a:r>
            <a:endParaRPr lang="es-A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82F3775-A304-487A-B400-C0DAEC8987BC}"/>
                  </a:ext>
                </a:extLst>
              </p:cNvPr>
              <p:cNvSpPr/>
              <p:nvPr/>
            </p:nvSpPr>
            <p:spPr>
              <a:xfrm>
                <a:off x="6606069" y="3876414"/>
                <a:ext cx="333572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  <m:brk m:alnAt="7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lb</m:t>
                            </m:r>
                            <m: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82F3775-A304-487A-B400-C0DAEC898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69" y="3876414"/>
                <a:ext cx="3335721" cy="30777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438912" y="1005054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5071531" y="1837480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espuma </a:t>
            </a:r>
            <a:r>
              <a:rPr lang="az-Cyrl-AZ" sz="1600" b="1" u="sng" dirty="0">
                <a:solidFill>
                  <a:schemeClr val="tx1"/>
                </a:solidFill>
              </a:rPr>
              <a:t>Ф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25568A68-2F52-E797-AC8D-2DCD2D88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49CCC5CE-9110-2797-D758-0037D4C0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9924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63" grpId="0" uiExpand="1" build="p"/>
      <p:bldP spid="75" grpId="0" animBg="1"/>
      <p:bldP spid="77" grpId="0" animBg="1"/>
      <p:bldP spid="9" grpId="0"/>
      <p:bldP spid="80" grpId="0"/>
      <p:bldP spid="22" grpId="0"/>
      <p:bldP spid="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14" r="2065" b="14272"/>
          <a:stretch/>
        </p:blipFill>
        <p:spPr>
          <a:xfrm>
            <a:off x="9820669" y="250026"/>
            <a:ext cx="2130820" cy="704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/>
              <p:nvPr/>
            </p:nvSpPr>
            <p:spPr>
              <a:xfrm>
                <a:off x="6179585" y="2146517"/>
                <a:ext cx="5771904" cy="13849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Aumento de nivel del </a:t>
                </a:r>
                <a:r>
                  <a:rPr lang="es-ES" sz="1400" dirty="0" err="1">
                    <a:latin typeface="NewCaledonia"/>
                  </a:rPr>
                  <a:t>downcomer</a:t>
                </a:r>
                <a:r>
                  <a:rPr lang="es-ES" sz="1400" dirty="0">
                    <a:latin typeface="NewCaledonia"/>
                  </a:rPr>
                  <a:t> debido a la presencia de espuma.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La velocidad debe tomarse respecto del Área Activa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s-ES" sz="1400" dirty="0">
                    <a:latin typeface="NewCaledonia"/>
                  </a:rPr>
                  <a:t>. El subíndice </a:t>
                </a:r>
                <a:r>
                  <a:rPr lang="es-ES" sz="1400" i="1" dirty="0">
                    <a:latin typeface="NewCaledonia"/>
                  </a:rPr>
                  <a:t>B </a:t>
                </a:r>
                <a:r>
                  <a:rPr lang="es-ES" sz="1400" dirty="0">
                    <a:latin typeface="NewCaledonia"/>
                  </a:rPr>
                  <a:t>indica que es por la zona de burbujeo (</a:t>
                </a:r>
                <a:r>
                  <a:rPr lang="es-ES" sz="1400" i="1" dirty="0" err="1">
                    <a:latin typeface="NewCaledonia"/>
                  </a:rPr>
                  <a:t>bubbling</a:t>
                </a:r>
                <a:r>
                  <a:rPr lang="es-ES" sz="1400" i="1" dirty="0">
                    <a:latin typeface="NewCaledonia"/>
                  </a:rPr>
                  <a:t>)</a:t>
                </a:r>
                <a:r>
                  <a:rPr lang="es-ES" sz="1400" dirty="0">
                    <a:latin typeface="NewCaledonia"/>
                  </a:rPr>
                  <a:t>. </a:t>
                </a:r>
                <a:endParaRPr lang="es-ES" sz="1400" i="1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DC13E4-6B8D-4A3E-9C32-50425E1EE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585" y="2146517"/>
                <a:ext cx="5771904" cy="1384995"/>
              </a:xfrm>
              <a:prstGeom prst="rect">
                <a:avLst/>
              </a:prstGeom>
              <a:blipFill>
                <a:blip r:embed="rId4"/>
                <a:stretch>
                  <a:fillRect l="-211" b="-13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277B0A2-702E-4BA9-B721-BEE954F09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1428575"/>
            <a:ext cx="5640946" cy="2829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/>
              <p:nvPr/>
            </p:nvSpPr>
            <p:spPr>
              <a:xfrm>
                <a:off x="8098151" y="3594437"/>
                <a:ext cx="1934760" cy="797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=0,0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36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ad>
                                <m:radPr>
                                  <m:degHide m:val="on"/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𝑙𝑏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p>
                                    <m:sSupPr>
                                      <m:ctrlP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s-ES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=0,8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CC2EF9-19BC-497F-AE4D-1C5B2022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151" y="3594437"/>
                <a:ext cx="1934760" cy="797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6764C0-80CD-4B91-9481-23AE5F7B3ADF}"/>
              </a:ext>
            </a:extLst>
          </p:cNvPr>
          <p:cNvCxnSpPr>
            <a:cxnSpLocks/>
          </p:cNvCxnSpPr>
          <p:nvPr/>
        </p:nvCxnSpPr>
        <p:spPr>
          <a:xfrm flipV="1">
            <a:off x="779103" y="1918022"/>
            <a:ext cx="0" cy="1877478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0E5F18-0897-4421-B921-5D95FAB18798}"/>
              </a:ext>
            </a:extLst>
          </p:cNvPr>
          <p:cNvCxnSpPr>
            <a:cxnSpLocks/>
          </p:cNvCxnSpPr>
          <p:nvPr/>
        </p:nvCxnSpPr>
        <p:spPr>
          <a:xfrm flipH="1">
            <a:off x="666750" y="1956145"/>
            <a:ext cx="112353" cy="0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2450F0-A9DF-49F3-A259-CD40CBCBE2BE}"/>
              </a:ext>
            </a:extLst>
          </p:cNvPr>
          <p:cNvSpPr txBox="1"/>
          <p:nvPr/>
        </p:nvSpPr>
        <p:spPr>
          <a:xfrm>
            <a:off x="3275254" y="1696013"/>
            <a:ext cx="26371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CON VÁLVULAS</a:t>
            </a:r>
            <a:endParaRPr lang="es-ES" sz="1400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BA63AF-C089-441C-947A-190379917885}"/>
                  </a:ext>
                </a:extLst>
              </p:cNvPr>
              <p:cNvSpPr/>
              <p:nvPr/>
            </p:nvSpPr>
            <p:spPr>
              <a:xfrm>
                <a:off x="7754329" y="4535484"/>
                <a:ext cx="2622404" cy="53764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343,</m:t>
                      </m:r>
                      <m:r>
                        <a:rPr lang="es-419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FBA63AF-C089-441C-947A-190379917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329" y="4535484"/>
                <a:ext cx="2622404" cy="537648"/>
              </a:xfrm>
              <a:prstGeom prst="rect">
                <a:avLst/>
              </a:prstGeom>
              <a:blipFill>
                <a:blip r:embed="rId7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/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𝑑𝑐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2" name="Rectangle 110">
                <a:extLst>
                  <a:ext uri="{FF2B5EF4-FFF2-40B4-BE49-F238E27FC236}">
                    <a16:creationId xmlns:a16="http://schemas.microsoft.com/office/drawing/2014/main" id="{B322D608-D34A-4521-9C94-6872D9B8D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80" y="1202484"/>
                <a:ext cx="3152108" cy="6013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ítulo 1"/>
          <p:cNvSpPr txBox="1">
            <a:spLocks/>
          </p:cNvSpPr>
          <p:nvPr/>
        </p:nvSpPr>
        <p:spPr>
          <a:xfrm>
            <a:off x="438912" y="24311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Inundación por Bajante – Verificación</a:t>
            </a: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438912" y="1005054"/>
            <a:ext cx="3311088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6103620" y="1874460"/>
            <a:ext cx="4519304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600" b="1" u="sng" dirty="0">
                <a:solidFill>
                  <a:schemeClr val="tx1"/>
                </a:solidFill>
              </a:rPr>
              <a:t>Factor de espuma </a:t>
            </a:r>
            <a:r>
              <a:rPr lang="az-Cyrl-AZ" sz="1600" b="1" u="sng" dirty="0">
                <a:solidFill>
                  <a:schemeClr val="tx1"/>
                </a:solidFill>
              </a:rPr>
              <a:t>Ф</a:t>
            </a:r>
            <a:r>
              <a:rPr lang="es-ES" sz="1600" b="1" u="sng" dirty="0">
                <a:solidFill>
                  <a:schemeClr val="tx1"/>
                </a:solidFill>
              </a:rPr>
              <a:t>:</a:t>
            </a:r>
            <a:endParaRPr lang="es-ES" sz="2400" b="1" u="sng" dirty="0">
              <a:solidFill>
                <a:schemeClr val="tx1"/>
              </a:solidFill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9FBA63AF-C089-441C-947A-190379917885}"/>
              </a:ext>
            </a:extLst>
          </p:cNvPr>
          <p:cNvSpPr/>
          <p:nvPr/>
        </p:nvSpPr>
        <p:spPr>
          <a:xfrm>
            <a:off x="8321040" y="5216460"/>
            <a:ext cx="3304594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400" dirty="0"/>
              <a:t>VERIFICA! (con más de un 20% de margen)</a:t>
            </a: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0FEEBA42-3103-832B-3F6E-505CF0444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FEB537A2-DE3B-984A-66AC-5817DC35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2100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  <p:bldP spid="11" grpId="0"/>
      <p:bldP spid="15" grpId="0" animBg="1"/>
      <p:bldP spid="27" grpId="0" animBg="1"/>
      <p:bldP spid="24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2" y="2119024"/>
            <a:ext cx="5994398" cy="3347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191013" y="5231780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13" y="5231780"/>
                <a:ext cx="891334" cy="818366"/>
              </a:xfrm>
              <a:prstGeom prst="rect">
                <a:avLst/>
              </a:prstGeom>
              <a:blipFill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3B9A16-43B6-45EE-B42C-3F4B244FDAD3}"/>
              </a:ext>
            </a:extLst>
          </p:cNvPr>
          <p:cNvSpPr/>
          <p:nvPr/>
        </p:nvSpPr>
        <p:spPr>
          <a:xfrm>
            <a:off x="4452696" y="4120466"/>
            <a:ext cx="1326667" cy="32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30BA3D-B4A2-479D-8902-B5314D81E771}"/>
              </a:ext>
            </a:extLst>
          </p:cNvPr>
          <p:cNvSpPr/>
          <p:nvPr/>
        </p:nvSpPr>
        <p:spPr>
          <a:xfrm>
            <a:off x="4611977" y="3403949"/>
            <a:ext cx="1484023" cy="39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2117417" y="4441127"/>
            <a:ext cx="144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Lagrimeo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2468884" y="4748904"/>
            <a:ext cx="14019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100" b="1" dirty="0">
              <a:solidFill>
                <a:schemeClr val="accent1"/>
              </a:solidFill>
              <a:latin typeface="NewCaledonia"/>
            </a:endParaRPr>
          </a:p>
        </p:txBody>
      </p:sp>
      <p:pic>
        <p:nvPicPr>
          <p:cNvPr id="21" name="Imagen 2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Lagrimeo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4948381" y="969757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Características y Descripción del Fenómeno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11977" y="3629814"/>
            <a:ext cx="13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err="1">
                <a:latin typeface="NewCaledonia"/>
              </a:rPr>
              <a:t>Downcomer</a:t>
            </a:r>
            <a:r>
              <a:rPr lang="es-ES" sz="1200" b="1" dirty="0">
                <a:latin typeface="NewCaledonia"/>
              </a:rPr>
              <a:t> </a:t>
            </a:r>
            <a:r>
              <a:rPr lang="es-ES" sz="1200" b="1" dirty="0" err="1">
                <a:latin typeface="NewCaledonia"/>
              </a:rPr>
              <a:t>flooding</a:t>
            </a:r>
            <a:endParaRPr lang="es-AR" sz="1200" b="1" dirty="0">
              <a:latin typeface="NewCaledon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434742" y="1207738"/>
            <a:ext cx="64324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Existe lagrimeo cuando el líquido desciende al plato inferior a través de los orificios, cortocircuitando la zona de contacto. Baja la eficiencia de la torre.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Existe un balance de cantidad de movimiento entre el nivel de líquido en el plato y el flujo convectivo del gas que sube 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 </a:t>
            </a:r>
            <a:r>
              <a:rPr lang="es-ES" sz="1400" dirty="0">
                <a:latin typeface="NewCaledonia"/>
              </a:rPr>
              <a:t>el lagrimeo ocurre cuando el flujo a través de los orificios no es suficiente para soportar la altura estática del líquido y espuma en el plato.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</a:t>
            </a:r>
            <a:r>
              <a:rPr lang="es-ES" sz="1400" b="1" dirty="0">
                <a:latin typeface="NewCaledonia"/>
              </a:rPr>
              <a:t>etapa de diseño</a:t>
            </a:r>
            <a:r>
              <a:rPr lang="es-ES" sz="1400" dirty="0">
                <a:latin typeface="NewCaledonia"/>
              </a:rPr>
              <a:t>, el principal factor que afecta el lagrimeo es el Área de agujeros (A</a:t>
            </a:r>
            <a:r>
              <a:rPr lang="es-ES" sz="1400" baseline="-25000" dirty="0">
                <a:latin typeface="NewCaledonia"/>
              </a:rPr>
              <a:t>h</a:t>
            </a:r>
            <a:r>
              <a:rPr lang="es-ES" sz="1400" dirty="0">
                <a:latin typeface="NewCaledonia"/>
              </a:rPr>
              <a:t>) 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 Cuanto mayor es, menor es el DP del gas a través del plato (</a:t>
            </a:r>
            <a:r>
              <a:rPr lang="es-ES" sz="1400" dirty="0" err="1">
                <a:latin typeface="NewCaledonia"/>
                <a:sym typeface="Wingdings" panose="05000000000000000000" pitchFamily="2" charset="2"/>
              </a:rPr>
              <a:t>h</a:t>
            </a:r>
            <a:r>
              <a:rPr lang="es-ES" sz="1400" baseline="-25000" dirty="0" err="1">
                <a:latin typeface="NewCaledonia"/>
                <a:sym typeface="Wingdings" panose="05000000000000000000" pitchFamily="2" charset="2"/>
              </a:rPr>
              <a:t>t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), y por lo tanto </a:t>
            </a:r>
            <a:r>
              <a:rPr lang="es-ES" sz="1400" dirty="0">
                <a:latin typeface="NewCaledonia"/>
              </a:rPr>
              <a:t>menor la altura de líquido que puede soportar.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El punto de lagrimeo se considera como el límite inferior de diseño para el caudal de gas.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</a:t>
            </a:r>
            <a:r>
              <a:rPr lang="es-ES" sz="1400" b="1" dirty="0">
                <a:latin typeface="NewCaledonia"/>
              </a:rPr>
              <a:t>etapa operativa</a:t>
            </a:r>
            <a:r>
              <a:rPr lang="es-ES" sz="1400" dirty="0">
                <a:latin typeface="NewCaledonia"/>
              </a:rPr>
              <a:t>, mayores caudales de líquido y mayores niveles en los platos aumentan el riesgo de lagrimeo.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Se dice que siempre hay algo de lagrimeo debido a oscilaciones en el caudal de líquido circulante, aunque esto no tiene gran impacto en la eficiencia del plato.</a:t>
            </a:r>
            <a:endParaRPr lang="es-AR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F07CB2AC-57F8-35EA-A8DD-DD912A19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B30F240A-B25B-EB22-5E64-59C91DC1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5897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24" grpId="0" build="p"/>
      <p:bldP spid="25" grpId="0" build="p"/>
      <p:bldP spid="16" grpId="0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2" y="2119024"/>
            <a:ext cx="5994398" cy="3347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577550" y="5188581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50" y="5188581"/>
                <a:ext cx="891334" cy="818366"/>
              </a:xfrm>
              <a:prstGeom prst="rect">
                <a:avLst/>
              </a:prstGeom>
              <a:blipFill>
                <a:blip r:embed="rId5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13B9A16-43B6-45EE-B42C-3F4B244FDAD3}"/>
              </a:ext>
            </a:extLst>
          </p:cNvPr>
          <p:cNvSpPr/>
          <p:nvPr/>
        </p:nvSpPr>
        <p:spPr>
          <a:xfrm>
            <a:off x="4452696" y="4120466"/>
            <a:ext cx="1326667" cy="32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30BA3D-B4A2-479D-8902-B5314D81E771}"/>
              </a:ext>
            </a:extLst>
          </p:cNvPr>
          <p:cNvSpPr/>
          <p:nvPr/>
        </p:nvSpPr>
        <p:spPr>
          <a:xfrm>
            <a:off x="4611977" y="3403949"/>
            <a:ext cx="1484023" cy="39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Online Media 11" title="Weeping in a Distillation Column">
            <a:hlinkClick r:id="" action="ppaction://media"/>
            <a:extLst>
              <a:ext uri="{FF2B5EF4-FFF2-40B4-BE49-F238E27FC236}">
                <a16:creationId xmlns:a16="http://schemas.microsoft.com/office/drawing/2014/main" id="{EE8E284B-F429-4D8B-BDD1-8E602EDCED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14801" y="2037959"/>
            <a:ext cx="5536734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49C9B8-4168-490F-9F9F-627D3A28EE9F}"/>
              </a:ext>
            </a:extLst>
          </p:cNvPr>
          <p:cNvSpPr/>
          <p:nvPr/>
        </p:nvSpPr>
        <p:spPr>
          <a:xfrm>
            <a:off x="6573789" y="5556791"/>
            <a:ext cx="5018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dirty="0">
                <a:latin typeface="NewCaledonia"/>
              </a:rPr>
              <a:t>https://www.youtube.com/watch?v=6Olr_IliW-k</a:t>
            </a:r>
          </a:p>
        </p:txBody>
      </p:sp>
      <p:pic>
        <p:nvPicPr>
          <p:cNvPr id="23" name="Imagen 22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Marcador de contenido 2"/>
          <p:cNvSpPr txBox="1">
            <a:spLocks/>
          </p:cNvSpPr>
          <p:nvPr/>
        </p:nvSpPr>
        <p:spPr>
          <a:xfrm>
            <a:off x="438912" y="144520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6235010" y="1434773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Video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2117417" y="4441127"/>
            <a:ext cx="144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Lagrimeo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2468884" y="4748904"/>
            <a:ext cx="14019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1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100" b="1" dirty="0">
              <a:solidFill>
                <a:schemeClr val="accent1"/>
              </a:solidFill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630593" y="3673274"/>
            <a:ext cx="1228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err="1">
                <a:latin typeface="NewCaledonia"/>
              </a:rPr>
              <a:t>Downcomer</a:t>
            </a:r>
            <a:r>
              <a:rPr lang="es-ES" sz="1400" b="1" dirty="0">
                <a:latin typeface="NewCaledonia"/>
              </a:rPr>
              <a:t> </a:t>
            </a:r>
            <a:r>
              <a:rPr lang="es-ES" sz="1400" b="1" dirty="0" err="1">
                <a:latin typeface="NewCaledonia"/>
              </a:rPr>
              <a:t>flooding</a:t>
            </a:r>
            <a:endParaRPr lang="es-AR" sz="1400" b="1" dirty="0">
              <a:latin typeface="NewCaledonia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Lagrimeo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5BDA02A1-9821-33F4-FAF4-00CFEF45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29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6CB75EFA-7198-C806-4F3E-E01FB584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4366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A1E54-A43F-40F3-99D3-E67B1A11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3" y="939728"/>
            <a:ext cx="3794366" cy="3030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3E3FF-18D1-4106-A091-349E3EE79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22" t="3397"/>
          <a:stretch/>
        </p:blipFill>
        <p:spPr>
          <a:xfrm>
            <a:off x="479004" y="3919941"/>
            <a:ext cx="3563974" cy="2394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3CA436-1415-461A-A920-018039D5B5E3}"/>
              </a:ext>
            </a:extLst>
          </p:cNvPr>
          <p:cNvSpPr txBox="1"/>
          <p:nvPr/>
        </p:nvSpPr>
        <p:spPr>
          <a:xfrm>
            <a:off x="4002886" y="1188875"/>
            <a:ext cx="381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/>
                </a:solidFill>
              </a:rPr>
              <a:t>Régimen de espuma (o “mixto”)</a:t>
            </a:r>
            <a:endParaRPr lang="es-AR" b="1" dirty="0">
              <a:solidFill>
                <a:schemeClr val="accent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1872845" y="2303851"/>
            <a:ext cx="603681" cy="53266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F78BE-F058-4E6C-9BCF-5A9D3776353F}"/>
              </a:ext>
            </a:extLst>
          </p:cNvPr>
          <p:cNvSpPr/>
          <p:nvPr/>
        </p:nvSpPr>
        <p:spPr>
          <a:xfrm>
            <a:off x="4042977" y="1577900"/>
            <a:ext cx="5857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Régimen más común con la fase líquida continua.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En cada orificio se forman burbujas que viajan rápidamente en el líquido.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Tienen diversas formas, tamaños y velocidades.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0557D-3610-4FA5-A2D6-737973112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952" r="71639"/>
          <a:stretch/>
        </p:blipFill>
        <p:spPr>
          <a:xfrm>
            <a:off x="9476603" y="1151672"/>
            <a:ext cx="2291725" cy="21805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2B39C9-EADB-4005-9EDD-39FA719F8337}"/>
              </a:ext>
            </a:extLst>
          </p:cNvPr>
          <p:cNvSpPr/>
          <p:nvPr/>
        </p:nvSpPr>
        <p:spPr>
          <a:xfrm>
            <a:off x="4042978" y="3310192"/>
            <a:ext cx="78242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 superficie de la espuma es móvil y no forma un nivel parejo. Suele estar cubierta de gotas.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A medida que la carga de gas se incrementa, el fenómeno de </a:t>
            </a:r>
            <a:r>
              <a:rPr lang="es-AR" i="1" dirty="0" err="1">
                <a:latin typeface="NewCaledonia"/>
              </a:rPr>
              <a:t>jetting</a:t>
            </a:r>
            <a:r>
              <a:rPr lang="es-AR" i="1" dirty="0">
                <a:latin typeface="NewCaledonia"/>
              </a:rPr>
              <a:t> (</a:t>
            </a:r>
            <a:r>
              <a:rPr lang="es-AR" dirty="0">
                <a:latin typeface="NewCaledonia"/>
              </a:rPr>
              <a:t>chorro, eyección) reemplaza el burbujeo en algunos orificios.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Generalmente, cuando el fenómeno se alcanza entre el 45% y el 70% de los orificios, el régimen cambia a </a:t>
            </a:r>
            <a:r>
              <a:rPr lang="es-AR" i="1" dirty="0">
                <a:solidFill>
                  <a:srgbClr val="FF0000"/>
                </a:solidFill>
                <a:latin typeface="NewCaledonia"/>
              </a:rPr>
              <a:t>spray</a:t>
            </a:r>
            <a:r>
              <a:rPr lang="es-AR" dirty="0">
                <a:solidFill>
                  <a:srgbClr val="FF0000"/>
                </a:solidFill>
                <a:latin typeface="NewCaledonia"/>
              </a:rPr>
              <a:t> (disperso)</a:t>
            </a:r>
            <a:r>
              <a:rPr lang="es-AR" dirty="0">
                <a:latin typeface="NewCaledonia"/>
              </a:rPr>
              <a:t>. </a:t>
            </a:r>
          </a:p>
        </p:txBody>
      </p:sp>
      <p:pic>
        <p:nvPicPr>
          <p:cNvPr id="17" name="Imagen 16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Regímenes de Flujo	</a:t>
            </a:r>
            <a:endParaRPr lang="en-US" dirty="0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990236" y="1805748"/>
            <a:ext cx="603681" cy="532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0D1BA0E6-8E8D-013D-FB00-0D60A5F6F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r>
              <a:rPr lang="es-AR" sz="1600" b="1" dirty="0"/>
              <a:t>-</a:t>
            </a: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D386FAA8-367C-101F-EDCB-60A9E1D6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9144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uiExpand="1" build="p"/>
      <p:bldP spid="20" grpId="0" build="p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328917" y="1530061"/>
                <a:ext cx="6538266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i="1" dirty="0">
                    <a:latin typeface="NewCaledonia"/>
                  </a:rPr>
                  <a:t>Abscisas</a:t>
                </a:r>
                <a:r>
                  <a:rPr lang="es-ES" sz="1400" dirty="0">
                    <a:latin typeface="NewCaledonia"/>
                  </a:rPr>
                  <a:t>: Los valores ya fueron calculados anteriormente.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i="1" dirty="0">
                    <a:latin typeface="NewCaledonia"/>
                  </a:rPr>
                  <a:t>Ordenadas</a:t>
                </a:r>
                <a:r>
                  <a:rPr lang="es-ES" sz="1400" dirty="0">
                    <a:latin typeface="NewCaledonia"/>
                  </a:rPr>
                  <a:t>: se requiere conocer:</a:t>
                </a: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s-ES" sz="1400" dirty="0">
                    <a:latin typeface="NewCaledonia"/>
                  </a:rPr>
                  <a:t>la pérdida de carga en el plato seco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419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latin typeface="NewCaledonia"/>
                  </a:rPr>
                  <a:t>: </a:t>
                </a:r>
                <a:r>
                  <a:rPr lang="en-US" sz="1400" dirty="0" err="1">
                    <a:latin typeface="NewCaledonia"/>
                  </a:rPr>
                  <a:t>ya</a:t>
                </a:r>
                <a:r>
                  <a:rPr lang="en-US" sz="1400" dirty="0">
                    <a:latin typeface="NewCaledonia"/>
                  </a:rPr>
                  <a:t> </a:t>
                </a:r>
                <a:r>
                  <a:rPr lang="en-US" sz="1400" dirty="0" err="1">
                    <a:latin typeface="NewCaledonia"/>
                  </a:rPr>
                  <a:t>calculada</a:t>
                </a:r>
                <a:endParaRPr lang="en-US" sz="1400" dirty="0">
                  <a:latin typeface="NewCaledonia"/>
                </a:endParaRPr>
              </a:p>
              <a:p>
                <a:pPr marL="742950" lvl="1" indent="-28575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latin typeface="NewCaledonia"/>
                  </a:rPr>
                  <a:t>la </a:t>
                </a:r>
                <a:r>
                  <a:rPr lang="en-US" sz="1400" dirty="0" err="1">
                    <a:latin typeface="NewCaledonia"/>
                  </a:rPr>
                  <a:t>pérdida</a:t>
                </a:r>
                <a:r>
                  <a:rPr lang="en-US" sz="1400" dirty="0">
                    <a:latin typeface="NewCaledonia"/>
                  </a:rPr>
                  <a:t> de </a:t>
                </a:r>
                <a:r>
                  <a:rPr lang="en-US" sz="1400" dirty="0" err="1">
                    <a:latin typeface="NewCaledonia"/>
                  </a:rPr>
                  <a:t>carga</a:t>
                </a:r>
                <a:r>
                  <a:rPr lang="en-US" sz="1400" dirty="0">
                    <a:latin typeface="NewCaledonia"/>
                  </a:rPr>
                  <a:t> que </a:t>
                </a:r>
                <a:r>
                  <a:rPr lang="en-US" sz="1400" dirty="0" err="1">
                    <a:latin typeface="NewCaledonia"/>
                  </a:rPr>
                  <a:t>debe</a:t>
                </a:r>
                <a:r>
                  <a:rPr lang="en-US" sz="1400" dirty="0">
                    <a:latin typeface="NewCaledonia"/>
                  </a:rPr>
                  <a:t> </a:t>
                </a:r>
                <a:r>
                  <a:rPr lang="en-US" sz="1400" dirty="0" err="1">
                    <a:latin typeface="NewCaledonia"/>
                  </a:rPr>
                  <a:t>vencer</a:t>
                </a:r>
                <a:r>
                  <a:rPr lang="en-US" sz="1400" dirty="0">
                    <a:latin typeface="NewCaledonia"/>
                  </a:rPr>
                  <a:t> la </a:t>
                </a:r>
                <a:r>
                  <a:rPr lang="en-US" sz="1400" dirty="0" err="1">
                    <a:latin typeface="NewCaledonia"/>
                  </a:rPr>
                  <a:t>superficie</a:t>
                </a:r>
                <a:r>
                  <a:rPr lang="en-US" sz="1400" dirty="0">
                    <a:latin typeface="NewCaledonia"/>
                  </a:rPr>
                  <a:t> de la </a:t>
                </a:r>
                <a:r>
                  <a:rPr lang="en-US" sz="1400" dirty="0" err="1">
                    <a:latin typeface="NewCaledonia"/>
                  </a:rPr>
                  <a:t>gota</a:t>
                </a:r>
                <a:r>
                  <a:rPr lang="en-US" sz="1400" dirty="0">
                    <a:latin typeface="NewCaledonia"/>
                  </a:rPr>
                  <a:t> que se forma en los </a:t>
                </a:r>
                <a:r>
                  <a:rPr lang="en-US" sz="1400" dirty="0" err="1">
                    <a:latin typeface="NewCaledonia"/>
                  </a:rPr>
                  <a:t>agujeros</a:t>
                </a:r>
                <a:r>
                  <a:rPr lang="en-US" sz="1400" dirty="0">
                    <a:latin typeface="NewCaledonia"/>
                  </a:rPr>
                  <a:t> del </a:t>
                </a:r>
                <a:r>
                  <a:rPr lang="en-US" sz="1400" dirty="0" err="1">
                    <a:latin typeface="NewCaledonia"/>
                  </a:rPr>
                  <a:t>plato</a:t>
                </a:r>
                <a:r>
                  <a:rPr lang="en-US" sz="1400" dirty="0">
                    <a:latin typeface="NewCaledonia"/>
                  </a:rPr>
                  <a:t> para </a:t>
                </a:r>
                <a:r>
                  <a:rPr lang="en-US" sz="1400" dirty="0" err="1">
                    <a:latin typeface="NewCaledonia"/>
                  </a:rPr>
                  <a:t>caer</a:t>
                </a:r>
                <a:r>
                  <a:rPr lang="en-US" sz="1400" dirty="0">
                    <a:latin typeface="NewCaledonia"/>
                  </a:rPr>
                  <a:t>. Se </a:t>
                </a:r>
                <a:r>
                  <a:rPr lang="en-US" sz="1400" dirty="0" err="1">
                    <a:latin typeface="NewCaledonia"/>
                  </a:rPr>
                  <a:t>calcula</a:t>
                </a:r>
                <a:r>
                  <a:rPr lang="en-US" sz="1400" dirty="0">
                    <a:latin typeface="NewCaledonia"/>
                  </a:rPr>
                  <a:t> </a:t>
                </a:r>
                <a:r>
                  <a:rPr lang="en-US" sz="1400" dirty="0" err="1">
                    <a:latin typeface="NewCaledonia"/>
                  </a:rPr>
                  <a:t>según</a:t>
                </a:r>
                <a:r>
                  <a:rPr lang="en-US" sz="1400" dirty="0">
                    <a:latin typeface="NewCaledonia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17" y="1530061"/>
                <a:ext cx="6538266" cy="1708160"/>
              </a:xfrm>
              <a:prstGeom prst="rect">
                <a:avLst/>
              </a:prstGeom>
              <a:blipFill>
                <a:blip r:embed="rId3"/>
                <a:stretch>
                  <a:fillRect l="-93" r="-186" b="-3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B9D0F77-8B93-49C2-8707-6E6229A3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03" y="1530061"/>
            <a:ext cx="4497140" cy="2573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BA7A83-5C66-474F-9B8C-BF8B51478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03" y="4077473"/>
            <a:ext cx="4497140" cy="2269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068BBA-262F-4389-B508-25DB4560D35F}"/>
                  </a:ext>
                </a:extLst>
              </p:cNvPr>
              <p:cNvSpPr txBox="1"/>
              <p:nvPr/>
            </p:nvSpPr>
            <p:spPr>
              <a:xfrm>
                <a:off x="8071285" y="3254677"/>
                <a:ext cx="1681229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=409</m:t>
                      </m:r>
                      <m:r>
                        <a:rPr lang="es-AR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s-AR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068BBA-262F-4389-B508-25DB4560D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285" y="3254677"/>
                <a:ext cx="1681229" cy="484043"/>
              </a:xfrm>
              <a:prstGeom prst="rect">
                <a:avLst/>
              </a:prstGeom>
              <a:blipFill>
                <a:blip r:embed="rId6"/>
                <a:stretch>
                  <a:fillRect l="-2174" b="-759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6D225B-7CD9-4C3A-A054-4FA7722100A5}"/>
                  </a:ext>
                </a:extLst>
              </p:cNvPr>
              <p:cNvSpPr/>
              <p:nvPr/>
            </p:nvSpPr>
            <p:spPr>
              <a:xfrm>
                <a:off x="6598820" y="3892579"/>
                <a:ext cx="439398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lin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s-ES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  <m: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es-ES" sz="14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ES" sz="1400" b="0" i="0" smtClean="0">
                                <a:latin typeface="Cambria Math" panose="02040503050406030204" pitchFamily="18" charset="0"/>
                              </a:rPr>
                              <m:t>mm</m:t>
                            </m:r>
                          </m:e>
                        </m:mr>
                      </m:m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26D225B-7CD9-4C3A-A054-4FA772210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20" y="3892579"/>
                <a:ext cx="4393982" cy="307777"/>
              </a:xfrm>
              <a:prstGeom prst="rect">
                <a:avLst/>
              </a:prstGeom>
              <a:blipFill>
                <a:blip r:embed="rId7"/>
                <a:stretch>
                  <a:fillRect t="-96000" r="-832" b="-156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2FDCD6-83E9-486E-B912-E076221E59CB}"/>
                  </a:ext>
                </a:extLst>
              </p:cNvPr>
              <p:cNvSpPr txBox="1"/>
              <p:nvPr/>
            </p:nvSpPr>
            <p:spPr>
              <a:xfrm>
                <a:off x="5328917" y="4324800"/>
                <a:ext cx="653826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Con la abscisa y la ordenada se entra al gráfico y se obtiene un punto.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Si queda por encima de la línea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400" dirty="0">
                    <a:latin typeface="NewCaledonia"/>
                  </a:rPr>
                  <a:t> </a:t>
                </a:r>
                <a:r>
                  <a:rPr lang="en-US" sz="1400" dirty="0">
                    <a:latin typeface="NewCaledonia"/>
                    <a:sym typeface="Wingdings" panose="05000000000000000000" pitchFamily="2" charset="2"/>
                  </a:rPr>
                  <a:t> No </a:t>
                </a:r>
                <a:r>
                  <a:rPr lang="en-US" sz="1400" dirty="0" err="1">
                    <a:latin typeface="NewCaledonia"/>
                    <a:sym typeface="Wingdings" panose="05000000000000000000" pitchFamily="2" charset="2"/>
                  </a:rPr>
                  <a:t>lagrimea</a:t>
                </a:r>
                <a:r>
                  <a:rPr lang="en-US" sz="1400" dirty="0">
                    <a:latin typeface="NewCaledonia"/>
                    <a:sym typeface="Wingdings" panose="05000000000000000000" pitchFamily="2" charset="2"/>
                  </a:rPr>
                  <a:t> (</a:t>
                </a:r>
                <a:r>
                  <a:rPr lang="en-US" sz="1400" dirty="0" err="1">
                    <a:latin typeface="NewCaledonia"/>
                    <a:sym typeface="Wingdings" panose="05000000000000000000" pitchFamily="2" charset="2"/>
                  </a:rPr>
                  <a:t>apreciablemente</a:t>
                </a:r>
                <a:r>
                  <a:rPr lang="en-US" sz="1400" dirty="0">
                    <a:latin typeface="NewCaledonia"/>
                    <a:sym typeface="Wingdings" panose="05000000000000000000" pitchFamily="2" charset="2"/>
                  </a:rPr>
                  <a:t>)</a:t>
                </a:r>
                <a:endParaRPr lang="en-US" sz="1400" dirty="0">
                  <a:latin typeface="NewCaledonia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2FDCD6-83E9-486E-B912-E076221E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17" y="4324800"/>
                <a:ext cx="6538266" cy="738664"/>
              </a:xfrm>
              <a:prstGeom prst="rect">
                <a:avLst/>
              </a:prstGeom>
              <a:blipFill>
                <a:blip r:embed="rId8"/>
                <a:stretch>
                  <a:fillRect l="-93" b="-24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C66F39B-7576-4713-9B1D-CAB2181D4695}"/>
              </a:ext>
            </a:extLst>
          </p:cNvPr>
          <p:cNvSpPr txBox="1"/>
          <p:nvPr/>
        </p:nvSpPr>
        <p:spPr>
          <a:xfrm>
            <a:off x="2359613" y="1741410"/>
            <a:ext cx="2637112" cy="30777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u="sng" dirty="0">
                <a:solidFill>
                  <a:schemeClr val="accent4"/>
                </a:solidFill>
              </a:rPr>
              <a:t>PARA PLATOS PERFORADOS</a:t>
            </a:r>
            <a:endParaRPr lang="es-ES" sz="1400" dirty="0">
              <a:solidFill>
                <a:schemeClr val="accent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D4CE5-8AFB-41C8-A23A-F0256490DDD1}"/>
              </a:ext>
            </a:extLst>
          </p:cNvPr>
          <p:cNvSpPr txBox="1"/>
          <p:nvPr/>
        </p:nvSpPr>
        <p:spPr>
          <a:xfrm>
            <a:off x="5773656" y="5063464"/>
            <a:ext cx="5497259" cy="124649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/>
              <a:t>El lagrimeo se debe verificar para platos perforados. </a:t>
            </a:r>
            <a:r>
              <a:rPr lang="es-ES" sz="1600" b="1" dirty="0"/>
              <a:t>Nuestro ejercicio cuenta con plato de válvulas </a:t>
            </a:r>
            <a:r>
              <a:rPr lang="es-ES" sz="1600" b="1" dirty="0">
                <a:sym typeface="Wingdings" panose="05000000000000000000" pitchFamily="2" charset="2"/>
              </a:rPr>
              <a:t> </a:t>
            </a:r>
          </a:p>
          <a:p>
            <a:pPr algn="ctr">
              <a:lnSpc>
                <a:spcPct val="150000"/>
              </a:lnSpc>
            </a:pPr>
            <a:r>
              <a:rPr lang="es-ES" sz="1600" b="1" dirty="0">
                <a:sym typeface="Wingdings" panose="05000000000000000000" pitchFamily="2" charset="2"/>
              </a:rPr>
              <a:t>no se realiza esta verificación (se considera que no lagrimea)</a:t>
            </a:r>
            <a:endParaRPr lang="es-ES" b="1" dirty="0"/>
          </a:p>
        </p:txBody>
      </p:sp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438912" y="250026"/>
            <a:ext cx="9875520" cy="109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Lagrimeo – Verificación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206216" y="1146236"/>
            <a:ext cx="6464988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" indent="0" algn="just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b="1" u="sng"/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s-ES" dirty="0"/>
              <a:t>Procedimiento</a:t>
            </a:r>
          </a:p>
        </p:txBody>
      </p:sp>
      <p:sp>
        <p:nvSpPr>
          <p:cNvPr id="26" name="Marcador de contenido 2"/>
          <p:cNvSpPr txBox="1">
            <a:spLocks/>
          </p:cNvSpPr>
          <p:nvPr/>
        </p:nvSpPr>
        <p:spPr>
          <a:xfrm>
            <a:off x="461537" y="1151368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Gráficos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3AFF23A-0FC9-B02C-3259-A8AE8241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921611D4-D3EB-2168-3335-4DFDF58D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9930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/>
      <p:bldP spid="21" grpId="0"/>
      <p:bldP spid="23" grpId="0" build="p"/>
      <p:bldP spid="24" grpId="0" animBg="1"/>
      <p:bldP spid="25" grpId="0" animBg="1"/>
      <p:bldP spid="22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8F4736-76D8-469B-9510-1E8B3CCA1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47" y="1886797"/>
            <a:ext cx="5909154" cy="3400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1477997" y="4983157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97" y="4983157"/>
                <a:ext cx="891334" cy="818366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B303DD3-706E-4C02-B903-8C74F06DA07D}"/>
              </a:ext>
            </a:extLst>
          </p:cNvPr>
          <p:cNvSpPr/>
          <p:nvPr/>
        </p:nvSpPr>
        <p:spPr>
          <a:xfrm>
            <a:off x="928811" y="3319511"/>
            <a:ext cx="144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Arrastre fraccionario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9358D-397A-4908-B005-04218994BA5F}"/>
              </a:ext>
            </a:extLst>
          </p:cNvPr>
          <p:cNvSpPr/>
          <p:nvPr/>
        </p:nvSpPr>
        <p:spPr>
          <a:xfrm>
            <a:off x="947887" y="3780729"/>
            <a:ext cx="10854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200" b="1" dirty="0">
              <a:solidFill>
                <a:schemeClr val="accent1"/>
              </a:solidFill>
              <a:latin typeface="NewCaledonia"/>
            </a:endParaRPr>
          </a:p>
        </p:txBody>
      </p:sp>
      <p:pic>
        <p:nvPicPr>
          <p:cNvPr id="15" name="Imagen 1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Arrastre Fraccionario – </a:t>
            </a:r>
            <a:r>
              <a:rPr lang="es-419" dirty="0" err="1"/>
              <a:t>Intro</a:t>
            </a:r>
            <a:r>
              <a:rPr lang="es-419" dirty="0"/>
              <a:t> Teórica</a:t>
            </a:r>
            <a:endParaRPr lang="en-US" dirty="0"/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438912" y="977847"/>
            <a:ext cx="3286870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5705129" y="975801"/>
            <a:ext cx="4486249" cy="42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Características y Descripción del Fenómeno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5082032" y="3090108"/>
            <a:ext cx="12055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4936516" y="3807095"/>
            <a:ext cx="13338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200" b="1" dirty="0">
              <a:latin typeface="NewCaledonia"/>
            </a:endParaRPr>
          </a:p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5003136" y="3508493"/>
            <a:ext cx="13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 err="1">
                <a:latin typeface="NewCaledonia"/>
              </a:rPr>
              <a:t>Downcomer</a:t>
            </a:r>
            <a:r>
              <a:rPr lang="es-ES" sz="1200" b="1" dirty="0">
                <a:latin typeface="NewCaledonia"/>
              </a:rPr>
              <a:t> </a:t>
            </a:r>
            <a:r>
              <a:rPr lang="es-ES" sz="1200" b="1" dirty="0" err="1">
                <a:latin typeface="NewCaledonia"/>
              </a:rPr>
              <a:t>flooding</a:t>
            </a:r>
            <a:endParaRPr lang="es-AR" sz="1200" b="1" dirty="0">
              <a:latin typeface="NewCaledon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982500" y="1304326"/>
            <a:ext cx="5843386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Arrastre de pequeñas gotas de líquido hacia el plato superior, mezclando dos líquidos con composiciones distintas.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Empeora la transferencia, bajando la eficiencia de los platos.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En sistemas de baja presión, la velocidad del gas no tiene impacto apreciable en el arrastre </a:t>
            </a:r>
            <a:r>
              <a:rPr lang="es-ES" sz="1400" dirty="0">
                <a:latin typeface="NewCaledonia"/>
                <a:sym typeface="Wingdings" panose="05000000000000000000" pitchFamily="2" charset="2"/>
              </a:rPr>
              <a:t> má</a:t>
            </a:r>
            <a:r>
              <a:rPr lang="es-ES" sz="1400" dirty="0">
                <a:latin typeface="NewCaledonia"/>
              </a:rPr>
              <a:t>s difícil de “controlar”.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Si a caudal constante de gas, se aumenta el caudal de líquido: el arrastre primero disminuye debido a que se dificulta más la generación de gotas. Si se aumenta demasiado el líquido el arrastre comienza a ser más importante, ya que se disminuye la distancia efectiva entre los platos.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latin typeface="NewCaledonia"/>
              </a:rPr>
              <a:t>El arrastre disminuye: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latin typeface="NewCaledonia"/>
              </a:rPr>
              <a:t>A mayor espaciado entre platos (más distancia para que las gotas puedan caer)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400" dirty="0">
                <a:latin typeface="NewCaledonia"/>
              </a:rPr>
              <a:t>A mayor tamaño de orificios</a:t>
            </a:r>
            <a:endParaRPr lang="es-AR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5A873FE-E868-8DF9-8077-78D725D9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38FB345E-543C-3DE8-9021-2532E561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3127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16" grpId="0" build="p"/>
      <p:bldP spid="19" grpId="0" build="p"/>
      <p:bldP spid="22" grpId="0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/>
              <p:nvPr/>
            </p:nvSpPr>
            <p:spPr>
              <a:xfrm>
                <a:off x="5257800" y="1291145"/>
                <a:ext cx="66936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i="1" dirty="0">
                    <a:latin typeface="NewCaledonia"/>
                  </a:rPr>
                  <a:t>Abscisas</a:t>
                </a:r>
                <a:r>
                  <a:rPr lang="es-ES" sz="1400" dirty="0">
                    <a:latin typeface="NewCaledonia"/>
                  </a:rPr>
                  <a:t>: los valores ya fueron calculados anteriormente.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AR" sz="1400" i="1" dirty="0">
                    <a:latin typeface="NewCaledonia"/>
                  </a:rPr>
                  <a:t>Ordenadas:</a:t>
                </a:r>
                <a:r>
                  <a:rPr lang="es-AR" sz="1400" dirty="0">
                    <a:latin typeface="NewCaledonia"/>
                  </a:rPr>
                  <a:t> El valor de </a:t>
                </a:r>
                <a14:m>
                  <m:oMath xmlns:m="http://schemas.openxmlformats.org/officeDocument/2006/math">
                    <m:r>
                      <a:rPr lang="es-A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400" dirty="0">
                    <a:latin typeface="NewCaledonia"/>
                  </a:rPr>
                  <a:t> se define </a:t>
                </a:r>
                <a:r>
                  <a:rPr lang="en-US" sz="1400" dirty="0" err="1">
                    <a:latin typeface="NewCaledonia"/>
                  </a:rPr>
                  <a:t>como</a:t>
                </a:r>
                <a:r>
                  <a:rPr lang="en-US" sz="1400" dirty="0">
                    <a:latin typeface="NewCaledonia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624032-1D11-48C1-8CFB-D2BAD983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291145"/>
                <a:ext cx="6693689" cy="738664"/>
              </a:xfrm>
              <a:prstGeom prst="rect">
                <a:avLst/>
              </a:prstGeom>
              <a:blipFill>
                <a:blip r:embed="rId3"/>
                <a:stretch>
                  <a:fillRect l="-182" b="-247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6D4CE5-8AFB-41C8-A23A-F0256490DDD1}"/>
                  </a:ext>
                </a:extLst>
              </p:cNvPr>
              <p:cNvSpPr txBox="1"/>
              <p:nvPr/>
            </p:nvSpPr>
            <p:spPr>
              <a:xfrm>
                <a:off x="5257800" y="5192068"/>
                <a:ext cx="6510528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/>
                  <a:t>No se recomienda trabajar con valores de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s-ES" b="1" dirty="0"/>
                  <a:t> &gt; 0,1</a:t>
                </a:r>
              </a:p>
              <a:p>
                <a:pPr algn="ctr"/>
                <a:r>
                  <a:rPr lang="es-ES" sz="1400" b="1" dirty="0"/>
                  <a:t>(implica mucho arrastre y por lo tanto una operación con baja eficiencia del plato)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06D4CE5-8AFB-41C8-A23A-F0256490D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192068"/>
                <a:ext cx="6510528" cy="584775"/>
              </a:xfrm>
              <a:prstGeom prst="rect">
                <a:avLst/>
              </a:prstGeom>
              <a:blipFill>
                <a:blip r:embed="rId4"/>
                <a:stretch>
                  <a:fillRect t="-6250" b="-9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61FCA97-B849-4B3F-882A-5BDEB8E8D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2" y="1239910"/>
            <a:ext cx="3919138" cy="5070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C33764-8FE6-4345-97AA-6964CF4039F8}"/>
                  </a:ext>
                </a:extLst>
              </p:cNvPr>
              <p:cNvSpPr txBox="1"/>
              <p:nvPr/>
            </p:nvSpPr>
            <p:spPr>
              <a:xfrm>
                <a:off x="8086681" y="2019789"/>
                <a:ext cx="1130471" cy="47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C33764-8FE6-4345-97AA-6964CF403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681" y="2019789"/>
                <a:ext cx="1130471" cy="4789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039042-ECE0-41BA-A2F2-8B1D8EBD1409}"/>
                  </a:ext>
                </a:extLst>
              </p:cNvPr>
              <p:cNvSpPr txBox="1"/>
              <p:nvPr/>
            </p:nvSpPr>
            <p:spPr>
              <a:xfrm>
                <a:off x="5257801" y="2722776"/>
                <a:ext cx="5961430" cy="414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𝑐𝑎𝑢𝑑𝑎𝑙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𝑞𝑢𝑖𝑑𝑜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𝑎𝑟𝑟𝑎𝑠𝑡𝑟𝑎𝑑𝑜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2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num>
                            <m:den>
                              <m:r>
                                <a:rPr lang="es-AR" sz="1200" b="0" i="1" smtClean="0">
                                  <a:latin typeface="Cambria Math" panose="02040503050406030204" pitchFamily="18" charset="0"/>
                                </a:rPr>
                                <m:t>𝑡𝑖𝑒𝑚𝑝𝑜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039042-ECE0-41BA-A2F2-8B1D8EBD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2722776"/>
                <a:ext cx="5961430" cy="414985"/>
              </a:xfrm>
              <a:prstGeom prst="rect">
                <a:avLst/>
              </a:prstGeom>
              <a:blipFill>
                <a:blip r:embed="rId7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EA27F3-F6AC-4B2C-A929-9187A4871DCA}"/>
                  </a:ext>
                </a:extLst>
              </p:cNvPr>
              <p:cNvSpPr txBox="1"/>
              <p:nvPr/>
            </p:nvSpPr>
            <p:spPr>
              <a:xfrm>
                <a:off x="6739128" y="3313149"/>
                <a:ext cx="3145536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𝐶𝑎𝑢𝑑𝑎𝑙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𝑞𝑢𝑖𝑑𝑜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𝑏𝑎𝑗𝑎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𝑝𝑜𝑟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𝑡𝑜𝑟𝑟𝑒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419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𝑐𝑜𝑛𝑠𝑖𝑑𝑒𝑟𝑎𝑟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𝑎𝑟𝑟𝑎𝑠𝑡𝑟𝑒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A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num>
                          <m:den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𝑡𝑖𝑒𝑚𝑝𝑜</m:t>
                            </m:r>
                          </m:den>
                        </m:f>
                      </m:e>
                    </m:d>
                  </m:oMath>
                </a14:m>
                <a:r>
                  <a:rPr lang="es-AR" sz="12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EA27F3-F6AC-4B2C-A929-9187A4871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28" y="3313149"/>
                <a:ext cx="3145536" cy="472565"/>
              </a:xfrm>
              <a:prstGeom prst="rect">
                <a:avLst/>
              </a:prstGeom>
              <a:blipFill>
                <a:blip r:embed="rId8"/>
                <a:stretch>
                  <a:fillRect l="-1744" b="-102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A82C9-8F29-4E0D-B5E1-E12BD1E8CC34}"/>
                  </a:ext>
                </a:extLst>
              </p:cNvPr>
              <p:cNvSpPr txBox="1"/>
              <p:nvPr/>
            </p:nvSpPr>
            <p:spPr>
              <a:xfrm>
                <a:off x="5257800" y="3785714"/>
                <a:ext cx="66093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El porcentaje de inundación se definió previamente en la etapa de diseño por inundación por arrastre.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400" dirty="0">
                    <a:latin typeface="NewCaledonia"/>
                  </a:rPr>
                  <a:t>Se entra con el valor de abscisas hasta la curva de inundación, y se lee el valor de </a:t>
                </a: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400" dirty="0">
                    <a:latin typeface="NewCaledonia"/>
                  </a:rPr>
                  <a:t> en </a:t>
                </a:r>
                <a:r>
                  <a:rPr lang="en-US" sz="1400" dirty="0" err="1">
                    <a:latin typeface="NewCaledonia"/>
                  </a:rPr>
                  <a:t>ordenadas</a:t>
                </a:r>
                <a:r>
                  <a:rPr lang="en-US" sz="1400" dirty="0">
                    <a:latin typeface="NewCaledonia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A82C9-8F29-4E0D-B5E1-E12BD1E8C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785714"/>
                <a:ext cx="6609383" cy="1384995"/>
              </a:xfrm>
              <a:prstGeom prst="rect">
                <a:avLst/>
              </a:prstGeom>
              <a:blipFill>
                <a:blip r:embed="rId9"/>
                <a:stretch>
                  <a:fillRect l="-185" r="-185" b="-13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Arrastre Fraccionario – Verificación</a:t>
            </a:r>
            <a:endParaRPr lang="en-US" dirty="0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57624032-1D11-48C1-8CFB-D2BAD983A79D}"/>
              </a:ext>
            </a:extLst>
          </p:cNvPr>
          <p:cNvSpPr txBox="1"/>
          <p:nvPr/>
        </p:nvSpPr>
        <p:spPr>
          <a:xfrm>
            <a:off x="5029540" y="921435"/>
            <a:ext cx="6464988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" indent="0" algn="just" defTabSz="91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b="1" u="sng"/>
            </a:lvl1pPr>
            <a:lvl2pPr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73152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00584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4pPr>
            <a:lvl5pPr marL="1280160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5pPr>
            <a:lvl6pPr marL="16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6pPr>
            <a:lvl7pPr marL="19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7pPr>
            <a:lvl8pPr marL="22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8pPr>
            <a:lvl9pPr marL="2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accent1"/>
                </a:solidFill>
              </a:defRPr>
            </a:lvl9pPr>
          </a:lstStyle>
          <a:p>
            <a:r>
              <a:rPr lang="es-ES" dirty="0"/>
              <a:t>Procedimiento</a:t>
            </a: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51293" y="977655"/>
            <a:ext cx="3286870" cy="4235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orbel" pitchFamily="34" charset="0"/>
              <a:buNone/>
            </a:pPr>
            <a:r>
              <a:rPr lang="es-ES" sz="1800" b="1" u="sng" dirty="0">
                <a:solidFill>
                  <a:schemeClr val="tx1"/>
                </a:solidFill>
              </a:rPr>
              <a:t>Gráfico</a:t>
            </a:r>
            <a:endParaRPr lang="es-ES" sz="28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C799FB82-11DD-911A-969F-6665BD42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EB23EEA8-680B-08EA-527A-D8588776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42678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5" grpId="0" animBg="1"/>
      <p:bldP spid="10" grpId="0"/>
      <p:bldP spid="12" grpId="0"/>
      <p:bldP spid="16" grpId="0"/>
      <p:bldP spid="22" grpId="0" build="p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/>
              <a:t>¿PREGUNTAS?</a:t>
            </a: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4B7D2A11-B093-C150-1A63-214F1944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6178" y="741172"/>
            <a:ext cx="3279644" cy="3279644"/>
          </a:xfrm>
          <a:prstGeom prst="rect">
            <a:avLst/>
          </a:prstGeom>
        </p:spPr>
      </p:pic>
      <p:pic>
        <p:nvPicPr>
          <p:cNvPr id="3" name="Imagen 2" descr="Nueva marca difusion - web">
            <a:extLst>
              <a:ext uri="{FF2B5EF4-FFF2-40B4-BE49-F238E27FC236}">
                <a16:creationId xmlns:a16="http://schemas.microsoft.com/office/drawing/2014/main" id="{4846162B-A555-595D-587F-D27B5BB183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89" y="236579"/>
            <a:ext cx="2120900" cy="66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4F1A1E54-A43F-40F3-99D3-E67B1A11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3" y="939728"/>
            <a:ext cx="3794366" cy="303066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990236" y="1805748"/>
            <a:ext cx="603681" cy="532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F78BE-F058-4E6C-9BCF-5A9D3776353F}"/>
              </a:ext>
            </a:extLst>
          </p:cNvPr>
          <p:cNvSpPr/>
          <p:nvPr/>
        </p:nvSpPr>
        <p:spPr>
          <a:xfrm>
            <a:off x="4205337" y="1572131"/>
            <a:ext cx="54277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 altura de líquido en el plato es pequeña y es fácilmente atomizada por el gas que circula a alta velocidad.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 dispersión se convierte en una nube de gotas de varios tamaños.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B39C9-EADB-4005-9EDD-39FA719F8337}"/>
              </a:ext>
            </a:extLst>
          </p:cNvPr>
          <p:cNvSpPr/>
          <p:nvPr/>
        </p:nvSpPr>
        <p:spPr>
          <a:xfrm>
            <a:off x="4205337" y="3606406"/>
            <a:ext cx="7447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Las gotas se mantienen “elevadas” por encima del plato siguiendo trayectorias libres: algunas pueden alcanzar el plato superior, mientras que otras vuelven al seno del líquido.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Régimen con gas como fase continua y líquido disperso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825AD1-8044-48C4-BA98-8C37B3800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322" r="73267"/>
          <a:stretch/>
        </p:blipFill>
        <p:spPr>
          <a:xfrm>
            <a:off x="9633061" y="1221641"/>
            <a:ext cx="2234122" cy="2254983"/>
          </a:xfrm>
          <a:prstGeom prst="rect">
            <a:avLst/>
          </a:prstGeom>
        </p:spPr>
      </p:pic>
      <p:pic>
        <p:nvPicPr>
          <p:cNvPr id="19" name="Imagen 18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Regímenes de Flujo	</a:t>
            </a:r>
            <a:endParaRPr lang="en-US" dirty="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763CA436-1415-461A-A920-018039D5B5E3}"/>
              </a:ext>
            </a:extLst>
          </p:cNvPr>
          <p:cNvSpPr txBox="1"/>
          <p:nvPr/>
        </p:nvSpPr>
        <p:spPr>
          <a:xfrm>
            <a:off x="4002886" y="1188875"/>
            <a:ext cx="381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Régimen </a:t>
            </a:r>
            <a:r>
              <a:rPr lang="es-ES" b="1" i="1" dirty="0">
                <a:solidFill>
                  <a:srgbClr val="FF0000"/>
                </a:solidFill>
              </a:rPr>
              <a:t>spray</a:t>
            </a:r>
            <a:r>
              <a:rPr lang="es-ES" b="1" dirty="0">
                <a:solidFill>
                  <a:srgbClr val="FF0000"/>
                </a:solidFill>
              </a:rPr>
              <a:t> (o “de gotas”)</a:t>
            </a:r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3AFCEC-1E11-4DD9-AC84-794F4B59FA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8"/>
          <a:stretch/>
        </p:blipFill>
        <p:spPr>
          <a:xfrm>
            <a:off x="572380" y="3949396"/>
            <a:ext cx="3632957" cy="2358471"/>
          </a:xfrm>
          <a:prstGeom prst="rect">
            <a:avLst/>
          </a:prstGeom>
        </p:spPr>
      </p:pic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EFB58349-1AB8-3F3C-6C8A-743011D3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r>
              <a:rPr lang="es-AR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AE196C-3FF4-99EF-56F3-20F5E7CB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6229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/>
      <p:bldP spid="20" grpId="0" build="p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4F1A1E54-A43F-40F3-99D3-E67B1A11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3" y="939728"/>
            <a:ext cx="3794366" cy="303066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127189-F4A5-4B5E-998C-F08FB6D3B9B0}"/>
              </a:ext>
            </a:extLst>
          </p:cNvPr>
          <p:cNvSpPr/>
          <p:nvPr/>
        </p:nvSpPr>
        <p:spPr>
          <a:xfrm>
            <a:off x="2757471" y="2822758"/>
            <a:ext cx="705057" cy="5326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F78BE-F058-4E6C-9BCF-5A9D3776353F}"/>
              </a:ext>
            </a:extLst>
          </p:cNvPr>
          <p:cNvSpPr/>
          <p:nvPr/>
        </p:nvSpPr>
        <p:spPr>
          <a:xfrm>
            <a:off x="4252845" y="1637397"/>
            <a:ext cx="5615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Elevada velocidad del líquido que rompe el “enjambre” de burbujas que sale de los orificios.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>
                <a:latin typeface="NewCaledonia"/>
              </a:rPr>
              <a:t>La mayor parte del gas se </a:t>
            </a:r>
            <a:r>
              <a:rPr lang="es-AR" dirty="0" err="1">
                <a:latin typeface="NewCaledonia"/>
              </a:rPr>
              <a:t>emulsifica</a:t>
            </a:r>
            <a:r>
              <a:rPr lang="es-AR" dirty="0">
                <a:latin typeface="NewCaledonia"/>
              </a:rPr>
              <a:t> como pequeñas burbujas dentro del líquido.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B39C9-EADB-4005-9EDD-39FA719F8337}"/>
              </a:ext>
            </a:extLst>
          </p:cNvPr>
          <p:cNvSpPr/>
          <p:nvPr/>
        </p:nvSpPr>
        <p:spPr>
          <a:xfrm>
            <a:off x="4252844" y="3312282"/>
            <a:ext cx="751548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NewCaledonia"/>
              </a:rPr>
              <a:t>La mezcla  se comporta como un fluido uniforme bifásico.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NewCaledonia"/>
              </a:rPr>
              <a:t>En la práctica industrial, este régimen es el más común en operaciones de alta presión y alta carga de líquido.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C9EBDD-B7A6-46CB-8156-B7555E6606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33"/>
          <a:stretch/>
        </p:blipFill>
        <p:spPr>
          <a:xfrm>
            <a:off x="794037" y="3970397"/>
            <a:ext cx="3458807" cy="2357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54C7D3-A416-4418-BB8B-8D6BAB48C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1" t="42436" r="72077" b="3748"/>
          <a:stretch/>
        </p:blipFill>
        <p:spPr>
          <a:xfrm>
            <a:off x="9867900" y="1293383"/>
            <a:ext cx="1999283" cy="1968417"/>
          </a:xfrm>
          <a:prstGeom prst="rect">
            <a:avLst/>
          </a:prstGeom>
        </p:spPr>
      </p:pic>
      <p:pic>
        <p:nvPicPr>
          <p:cNvPr id="21" name="Imagen 2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Regímenes de Flujo	</a:t>
            </a:r>
            <a:endParaRPr lang="en-US" dirty="0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763CA436-1415-461A-A920-018039D5B5E3}"/>
              </a:ext>
            </a:extLst>
          </p:cNvPr>
          <p:cNvSpPr txBox="1"/>
          <p:nvPr/>
        </p:nvSpPr>
        <p:spPr>
          <a:xfrm>
            <a:off x="4002886" y="1188875"/>
            <a:ext cx="381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Régimen </a:t>
            </a:r>
            <a:r>
              <a:rPr lang="es-ES" b="1" i="1" dirty="0">
                <a:solidFill>
                  <a:srgbClr val="00B050"/>
                </a:solidFill>
              </a:rPr>
              <a:t>emulsión</a:t>
            </a:r>
            <a:endParaRPr lang="es-AR" b="1" dirty="0">
              <a:solidFill>
                <a:srgbClr val="00B050"/>
              </a:solidFill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48B863EC-7590-EF05-6F05-8E443614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r>
              <a:rPr lang="es-AR" sz="1600" b="1" dirty="0"/>
              <a:t>-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ADA406-477A-27EB-0DDD-31FF0E74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38358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20" grpId="0" build="p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912" y="1051448"/>
            <a:ext cx="11071397" cy="48896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Gráficos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F7982-FBA4-4CAB-8DCE-27F5EF94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6" y="1584001"/>
            <a:ext cx="5017101" cy="4167904"/>
          </a:xfrm>
          <a:prstGeom prst="rect">
            <a:avLst/>
          </a:prstGeom>
        </p:spPr>
      </p:pic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65693000-3989-4F56-BAEB-C78D0580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40" y="1584001"/>
            <a:ext cx="4712009" cy="42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7" name="Marcador de número de diapositiva 14">
            <a:extLst>
              <a:ext uri="{FF2B5EF4-FFF2-40B4-BE49-F238E27FC236}">
                <a16:creationId xmlns:a16="http://schemas.microsoft.com/office/drawing/2014/main" id="{FBF42481-435B-5824-C447-A01BD7E9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s-AR" sz="1600" b="1" dirty="0"/>
              <a:t>-</a:t>
            </a:r>
            <a:fld id="{69D94FCB-83B5-4144-BDC1-7118612766F0}" type="slidenum">
              <a:rPr lang="es-AR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r>
              <a:rPr lang="es-AR" sz="1600" b="1" dirty="0"/>
              <a:t>-</a:t>
            </a: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38035493-614E-AD5F-E3D9-BFC825B2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8023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6A5BF-9AC5-411F-98AF-BF765458E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92" y="1480175"/>
            <a:ext cx="6226235" cy="4897517"/>
          </a:xfrm>
          <a:prstGeom prst="rect">
            <a:avLst/>
          </a:prstGeom>
        </p:spPr>
      </p:pic>
      <p:pic>
        <p:nvPicPr>
          <p:cNvPr id="11" name="Imagen 10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438912" y="1051448"/>
            <a:ext cx="11071397" cy="48896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Gráficos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68976669-D218-65AD-1E6D-5B5B36B8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7B503466-3496-EDFF-0035-407CDB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25288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4CD92F-7F83-4DAA-A8B6-112D1400A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8" y="1626728"/>
            <a:ext cx="7115303" cy="3973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/>
              <p:nvPr/>
            </p:nvSpPr>
            <p:spPr>
              <a:xfrm>
                <a:off x="4028993" y="5321586"/>
                <a:ext cx="8913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s-ES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s-ES" b="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19F683-4EA3-4DB0-AA6E-AE9212706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993" y="5321586"/>
                <a:ext cx="891334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826EA6D-75FB-4EB4-983A-AB56290FA5CA}"/>
              </a:ext>
            </a:extLst>
          </p:cNvPr>
          <p:cNvSpPr/>
          <p:nvPr/>
        </p:nvSpPr>
        <p:spPr>
          <a:xfrm>
            <a:off x="8954535" y="3540713"/>
            <a:ext cx="1359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Bajante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CC840C-FAC0-40A6-B3DE-57AE6077532E}"/>
              </a:ext>
            </a:extLst>
          </p:cNvPr>
          <p:cNvSpPr/>
          <p:nvPr/>
        </p:nvSpPr>
        <p:spPr>
          <a:xfrm>
            <a:off x="6814617" y="2237301"/>
            <a:ext cx="241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Inundación por Arrastre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E8476-EEDB-4233-A352-1AEDBB8B85C3}"/>
              </a:ext>
            </a:extLst>
          </p:cNvPr>
          <p:cNvSpPr/>
          <p:nvPr/>
        </p:nvSpPr>
        <p:spPr>
          <a:xfrm>
            <a:off x="5331482" y="4340095"/>
            <a:ext cx="114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chemeClr val="accent4"/>
                </a:solidFill>
                <a:latin typeface="NewCaledonia"/>
              </a:rPr>
              <a:t>Lagrimeo</a:t>
            </a:r>
            <a:endParaRPr lang="es-AR" sz="1400" b="1" dirty="0">
              <a:solidFill>
                <a:schemeClr val="accent4"/>
              </a:solidFill>
              <a:latin typeface="NewCaledon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DC3A3-9685-4D0E-BE8E-04AC0E5B49AF}"/>
              </a:ext>
            </a:extLst>
          </p:cNvPr>
          <p:cNvSpPr txBox="1"/>
          <p:nvPr/>
        </p:nvSpPr>
        <p:spPr>
          <a:xfrm rot="16722048">
            <a:off x="2970701" y="2744677"/>
            <a:ext cx="115201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4"/>
                </a:solidFill>
              </a:rPr>
              <a:t>Arrastre fraccionario</a:t>
            </a:r>
          </a:p>
          <a:p>
            <a:pPr algn="ctr"/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8D42E7-7486-47B1-87FD-6265E7E11E86}"/>
              </a:ext>
            </a:extLst>
          </p:cNvPr>
          <p:cNvSpPr/>
          <p:nvPr/>
        </p:nvSpPr>
        <p:spPr>
          <a:xfrm>
            <a:off x="7239370" y="2523542"/>
            <a:ext cx="2415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0000"/>
                </a:solidFill>
                <a:latin typeface="NewCaledonia"/>
              </a:rPr>
              <a:t>Diseño</a:t>
            </a:r>
            <a:endParaRPr lang="es-AR" sz="1200" b="1" dirty="0">
              <a:solidFill>
                <a:srgbClr val="FF0000"/>
              </a:solidFill>
              <a:latin typeface="NewCaledoni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0E7718-2ABE-40DD-93FF-AE1F978463F2}"/>
              </a:ext>
            </a:extLst>
          </p:cNvPr>
          <p:cNvSpPr/>
          <p:nvPr/>
        </p:nvSpPr>
        <p:spPr>
          <a:xfrm>
            <a:off x="8954535" y="4030704"/>
            <a:ext cx="24153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b="1" dirty="0">
                <a:solidFill>
                  <a:srgbClr val="FF0000"/>
                </a:solidFill>
                <a:latin typeface="NewCaledonia"/>
              </a:rPr>
              <a:t>Diseño</a:t>
            </a:r>
            <a:r>
              <a:rPr lang="es-ES" sz="140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400" b="1" dirty="0">
                <a:latin typeface="NewCaledonia"/>
              </a:rPr>
              <a:t>y</a:t>
            </a:r>
            <a:r>
              <a:rPr lang="es-ES" sz="1400" b="1" dirty="0">
                <a:solidFill>
                  <a:srgbClr val="FF0000"/>
                </a:solidFill>
                <a:latin typeface="NewCaledonia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400" b="1" dirty="0">
              <a:solidFill>
                <a:schemeClr val="accent1"/>
              </a:solidFill>
              <a:latin typeface="NewCaledon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11F2F4-6EA2-41C4-A3F1-6782D4C73B6B}"/>
              </a:ext>
            </a:extLst>
          </p:cNvPr>
          <p:cNvSpPr/>
          <p:nvPr/>
        </p:nvSpPr>
        <p:spPr>
          <a:xfrm>
            <a:off x="5331482" y="4564494"/>
            <a:ext cx="10482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AA8104-8C5E-4A2E-99D6-3AFE0413EE44}"/>
              </a:ext>
            </a:extLst>
          </p:cNvPr>
          <p:cNvSpPr/>
          <p:nvPr/>
        </p:nvSpPr>
        <p:spPr>
          <a:xfrm rot="16722211">
            <a:off x="3137903" y="2971578"/>
            <a:ext cx="1251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accent1"/>
                </a:solidFill>
                <a:latin typeface="NewCaledonia"/>
              </a:rPr>
              <a:t>Verificación</a:t>
            </a:r>
            <a:endParaRPr lang="es-AR" sz="1400" dirty="0"/>
          </a:p>
        </p:txBody>
      </p:sp>
      <p:pic>
        <p:nvPicPr>
          <p:cNvPr id="25" name="Imagen 24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Marcador de contenido 2"/>
          <p:cNvSpPr>
            <a:spLocks noGrp="1"/>
          </p:cNvSpPr>
          <p:nvPr>
            <p:ph idx="1"/>
          </p:nvPr>
        </p:nvSpPr>
        <p:spPr>
          <a:xfrm>
            <a:off x="438913" y="1051449"/>
            <a:ext cx="1380744" cy="57528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Gráficos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7365928" y="4001142"/>
            <a:ext cx="1588607" cy="304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AR" sz="1200" b="1" dirty="0">
              <a:latin typeface="NewCaledonia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7615939" y="3101733"/>
            <a:ext cx="154921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s-419" sz="1400" b="1" dirty="0">
              <a:latin typeface="NewCaledonia"/>
            </a:endParaRPr>
          </a:p>
          <a:p>
            <a:pPr algn="just"/>
            <a:endParaRPr lang="es-AR" sz="1400" b="1" dirty="0">
              <a:latin typeface="NewCaledon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E315B-D985-4E93-9E94-893091BAD41D}"/>
              </a:ext>
            </a:extLst>
          </p:cNvPr>
          <p:cNvSpPr/>
          <p:nvPr/>
        </p:nvSpPr>
        <p:spPr>
          <a:xfrm>
            <a:off x="7591939" y="3540631"/>
            <a:ext cx="1355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err="1">
                <a:latin typeface="NewCaledonia"/>
              </a:rPr>
              <a:t>Downcomer</a:t>
            </a:r>
            <a:r>
              <a:rPr lang="es-ES" sz="1400" b="1" dirty="0">
                <a:latin typeface="NewCaledonia"/>
              </a:rPr>
              <a:t> </a:t>
            </a:r>
            <a:r>
              <a:rPr lang="es-ES" sz="1400" b="1" dirty="0" err="1">
                <a:latin typeface="NewCaledonia"/>
              </a:rPr>
              <a:t>flooding</a:t>
            </a:r>
            <a:endParaRPr lang="es-AR" sz="1400" b="1" dirty="0">
              <a:latin typeface="NewCaledonia"/>
            </a:endParaRPr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86F3A7BB-7581-0A1D-81FC-4137CE3A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243CEDEC-578A-D5A3-C828-D5BCB2B6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15838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2" grpId="0" animBg="1"/>
      <p:bldP spid="21" grpId="0"/>
      <p:bldP spid="22" grpId="0"/>
      <p:bldP spid="20" grpId="0"/>
      <p:bldP spid="2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odenkolonne im Betrieb - Distillation Column">
            <a:hlinkClick r:id="" action="ppaction://media"/>
            <a:extLst>
              <a:ext uri="{FF2B5EF4-FFF2-40B4-BE49-F238E27FC236}">
                <a16:creationId xmlns:a16="http://schemas.microsoft.com/office/drawing/2014/main" id="{1CEF5E9C-BBF9-4985-B99F-4A896EEEC4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4892" y="1656942"/>
            <a:ext cx="7211736" cy="40566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BAEEB1-3B3C-4E05-B6E9-93AC6C577B26}"/>
              </a:ext>
            </a:extLst>
          </p:cNvPr>
          <p:cNvSpPr/>
          <p:nvPr/>
        </p:nvSpPr>
        <p:spPr>
          <a:xfrm>
            <a:off x="3226045" y="5788837"/>
            <a:ext cx="5755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NewCaledonia"/>
              </a:rPr>
              <a:t>https://www.youtube.com/watch?v=D0H9FWsk_Ck</a:t>
            </a:r>
          </a:p>
        </p:txBody>
      </p:sp>
      <p:pic>
        <p:nvPicPr>
          <p:cNvPr id="12" name="Imagen 11" descr="Nueva marca difusion - web">
            <a:extLst>
              <a:ext uri="{FF2B5EF4-FFF2-40B4-BE49-F238E27FC236}">
                <a16:creationId xmlns:a16="http://schemas.microsoft.com/office/drawing/2014/main" id="{096C658D-E731-4697-8BCC-2B81C7788EC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83" y="320537"/>
            <a:ext cx="2120900" cy="6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438912" y="1051448"/>
            <a:ext cx="11071397" cy="48896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ES" sz="2400" b="1" u="sng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38912" y="250026"/>
            <a:ext cx="9875520" cy="91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err="1"/>
              <a:t>Intro</a:t>
            </a:r>
            <a:r>
              <a:rPr lang="es-419" dirty="0"/>
              <a:t> Teórica – Operación estable</a:t>
            </a:r>
            <a:endParaRPr lang="en-US" dirty="0"/>
          </a:p>
        </p:txBody>
      </p:sp>
      <p:sp>
        <p:nvSpPr>
          <p:cNvPr id="2" name="Marcador de número de diapositiva 14">
            <a:extLst>
              <a:ext uri="{FF2B5EF4-FFF2-40B4-BE49-F238E27FC236}">
                <a16:creationId xmlns:a16="http://schemas.microsoft.com/office/drawing/2014/main" id="{D6A6E79B-31B4-EA1C-97BC-F1198E1F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569" y="6231929"/>
            <a:ext cx="531759" cy="365125"/>
          </a:xfrm>
        </p:spPr>
        <p:txBody>
          <a:bodyPr/>
          <a:lstStyle/>
          <a:p>
            <a:r>
              <a:rPr lang="en-US" sz="1600" b="1" dirty="0"/>
              <a:t>-</a:t>
            </a:r>
            <a:fld id="{69D94FCB-83B5-4144-BDC1-7118612766F0}" type="slidenum">
              <a:rPr lang="en-US" sz="14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r>
              <a:rPr lang="en-US" sz="1600" b="1" dirty="0"/>
              <a:t>-</a:t>
            </a:r>
          </a:p>
        </p:txBody>
      </p:sp>
      <p:sp>
        <p:nvSpPr>
          <p:cNvPr id="3" name="Marcador de pie de página 3">
            <a:extLst>
              <a:ext uri="{FF2B5EF4-FFF2-40B4-BE49-F238E27FC236}">
                <a16:creationId xmlns:a16="http://schemas.microsoft.com/office/drawing/2014/main" id="{3023E60A-2843-BCCE-70FB-DC249A5D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1" y="6231928"/>
            <a:ext cx="10883665" cy="365125"/>
          </a:xfrm>
        </p:spPr>
        <p:txBody>
          <a:bodyPr/>
          <a:lstStyle/>
          <a:p>
            <a:pPr algn="l"/>
            <a:r>
              <a:rPr lang="es-A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76.52/76.05/TA164 - Operaciones Unitarias de Transferencia de Materia / Operaciones Unitarias III                                                  2° Cuatrimestre 2024</a:t>
            </a:r>
          </a:p>
        </p:txBody>
      </p:sp>
    </p:spTree>
    <p:extLst>
      <p:ext uri="{BB962C8B-B14F-4D97-AF65-F5344CB8AC3E}">
        <p14:creationId xmlns:p14="http://schemas.microsoft.com/office/powerpoint/2010/main" val="98836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1995</TotalTime>
  <Words>3778</Words>
  <Application>Microsoft Office PowerPoint</Application>
  <PresentationFormat>Panorámica</PresentationFormat>
  <Paragraphs>523</Paragraphs>
  <Slides>33</Slides>
  <Notes>31</Notes>
  <HiddenSlides>0</HiddenSlides>
  <MMClips>4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 Math</vt:lpstr>
      <vt:lpstr>Corbel</vt:lpstr>
      <vt:lpstr>Lucida Grande</vt:lpstr>
      <vt:lpstr>NewCaledonia</vt:lpstr>
      <vt:lpstr>Trebuchet MS</vt:lpstr>
      <vt:lpstr>Wingdings</vt:lpstr>
      <vt:lpstr>Wingdings 3</vt:lpstr>
      <vt:lpstr>Faceta</vt:lpstr>
      <vt:lpstr>Base</vt:lpstr>
      <vt:lpstr>GUÍA 3 – Fluidodinámica Problema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Julieta         TECHINT</dc:creator>
  <cp:lastModifiedBy>Facundo Mongiano</cp:lastModifiedBy>
  <cp:revision>473</cp:revision>
  <dcterms:created xsi:type="dcterms:W3CDTF">2020-04-06T19:11:16Z</dcterms:created>
  <dcterms:modified xsi:type="dcterms:W3CDTF">2024-09-17T01:39:26Z</dcterms:modified>
</cp:coreProperties>
</file>