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  <p:sldMasterId id="2147483762" r:id="rId2"/>
  </p:sldMasterIdLst>
  <p:notesMasterIdLst>
    <p:notesMasterId r:id="rId20"/>
  </p:notesMasterIdLst>
  <p:sldIdLst>
    <p:sldId id="256" r:id="rId3"/>
    <p:sldId id="257" r:id="rId4"/>
    <p:sldId id="310" r:id="rId5"/>
    <p:sldId id="294" r:id="rId6"/>
    <p:sldId id="280" r:id="rId7"/>
    <p:sldId id="297" r:id="rId8"/>
    <p:sldId id="298" r:id="rId9"/>
    <p:sldId id="300" r:id="rId10"/>
    <p:sldId id="301" r:id="rId11"/>
    <p:sldId id="303" r:id="rId12"/>
    <p:sldId id="304" r:id="rId13"/>
    <p:sldId id="305" r:id="rId14"/>
    <p:sldId id="308" r:id="rId15"/>
    <p:sldId id="306" r:id="rId16"/>
    <p:sldId id="309" r:id="rId17"/>
    <p:sldId id="311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6553D9D-A2F9-4E12-A5E6-5010AD877496}">
          <p14:sldIdLst>
            <p14:sldId id="256"/>
          </p14:sldIdLst>
        </p14:section>
        <p14:section name="Sección sin título" id="{E6FABFE3-746D-4540-BB1B-B719696DDD2D}">
          <p14:sldIdLst>
            <p14:sldId id="257"/>
            <p14:sldId id="310"/>
            <p14:sldId id="294"/>
            <p14:sldId id="280"/>
            <p14:sldId id="297"/>
            <p14:sldId id="298"/>
            <p14:sldId id="300"/>
            <p14:sldId id="301"/>
            <p14:sldId id="303"/>
            <p14:sldId id="304"/>
            <p14:sldId id="305"/>
            <p14:sldId id="308"/>
            <p14:sldId id="306"/>
            <p14:sldId id="309"/>
            <p14:sldId id="31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BC0-38C4-4D67-AD86-0181FBEF8D53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6450-C6DD-4EC7-8C20-DE7D04386766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5F0-243C-4697-85A5-9548B94ED3B5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1D6-46D1-43B1-AF55-5EDF03E4891F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7E88-B9DE-44ED-B671-A19B0C46608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2F2-B7BB-4D25-AAFC-7511EBA6F48A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CF7-3994-4731-9C15-AD3B6AE26A35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1B49-EE82-4BBF-874A-C479101B79E2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AF0DA2-58B8-4D27-BC2C-3815C2A1A50B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911-1BB1-45FE-9A4A-2A914F6A7D44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3AF-635B-452C-8230-CDC15805B758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D74-4A38-4B7E-8B4B-2DEF63563F35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099-51C8-4BC0-AE37-8A18E3E1DB38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7A65-9245-4039-886A-0D22EC703D43}" type="datetime1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F2F2-A556-4199-9571-4F0C868E9116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808B-2F6B-4F0E-ADCE-8783187F7459}" type="datetime1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2584-86E1-4572-9606-F6CF071A0DE4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378E-4467-48A5-95C9-01A7E850F93E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F5F-C6AB-484A-AB7B-F2A879039BB0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2382-7A23-4AE4-A3F8-220D096459F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CB4A-A3C1-4671-B2A9-EB8A32D42E10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6501-A252-4828-93FE-361548855987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CB6F-A4A4-44A2-BF88-6C1865B0AE26}" type="datetime1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66A-CD6F-4146-9110-D492F00EB429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F10-38B0-4358-AA63-5CFD799FBC3B}" type="datetime1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3E26-04C9-42D1-BFE6-8B0AFA265A8B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4C0-1A63-4287-BA6D-F8B39865D450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41279-07E4-44CE-A895-3F69AFAE7DA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F0E6FB3-F477-4A56-874F-1C03147755CC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76.52/76.05 - Operaciones Unitarias de Transferencia de Masa / Operaciones Unitarias III                                                                         1° Cuatrimestre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2.jpeg"/><Relationship Id="rId3" Type="http://schemas.openxmlformats.org/officeDocument/2006/relationships/image" Target="../media/image190.png"/><Relationship Id="rId7" Type="http://schemas.openxmlformats.org/officeDocument/2006/relationships/image" Target="../media/image400.png"/><Relationship Id="rId12" Type="http://schemas.openxmlformats.org/officeDocument/2006/relationships/image" Target="../media/image280.png"/><Relationship Id="rId17" Type="http://schemas.openxmlformats.org/officeDocument/2006/relationships/image" Target="../media/image68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5" Type="http://schemas.openxmlformats.org/officeDocument/2006/relationships/image" Target="../media/image310.png"/><Relationship Id="rId10" Type="http://schemas.openxmlformats.org/officeDocument/2006/relationships/image" Target="../media/image260.png"/><Relationship Id="rId19" Type="http://schemas.openxmlformats.org/officeDocument/2006/relationships/image" Target="../media/image39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5" Type="http://schemas.openxmlformats.org/officeDocument/2006/relationships/image" Target="../media/image2.jpe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8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2.jpeg"/><Relationship Id="rId2" Type="http://schemas.openxmlformats.org/officeDocument/2006/relationships/image" Target="../media/image22.png"/><Relationship Id="rId16" Type="http://schemas.openxmlformats.org/officeDocument/2006/relationships/image" Target="../media/image9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80.jpe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1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0.png"/><Relationship Id="rId11" Type="http://schemas.openxmlformats.org/officeDocument/2006/relationships/image" Target="../media/image12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10" Type="http://schemas.openxmlformats.org/officeDocument/2006/relationships/image" Target="../media/image30.png"/><Relationship Id="rId19" Type="http://schemas.openxmlformats.org/officeDocument/2006/relationships/image" Target="../media/image2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3" Type="http://schemas.openxmlformats.org/officeDocument/2006/relationships/image" Target="../media/image190.png"/><Relationship Id="rId7" Type="http://schemas.openxmlformats.org/officeDocument/2006/relationships/image" Target="../media/image400.png"/><Relationship Id="rId12" Type="http://schemas.openxmlformats.org/officeDocument/2006/relationships/image" Target="../media/image280.png"/><Relationship Id="rId17" Type="http://schemas.openxmlformats.org/officeDocument/2006/relationships/image" Target="../media/image39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5" Type="http://schemas.openxmlformats.org/officeDocument/2006/relationships/image" Target="../media/image3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Relationship Id="rId1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6869" y="2551176"/>
            <a:ext cx="9207332" cy="1755648"/>
          </a:xfrm>
        </p:spPr>
        <p:txBody>
          <a:bodyPr anchor="ctr"/>
          <a:lstStyle/>
          <a:p>
            <a:pPr algn="ctr"/>
            <a:r>
              <a:rPr lang="x-none" dirty="0"/>
              <a:t>GUÍA </a:t>
            </a:r>
            <a:r>
              <a:rPr lang="es-AR" dirty="0"/>
              <a:t>4</a:t>
            </a:r>
            <a:r>
              <a:rPr lang="x-none" dirty="0"/>
              <a:t> – </a:t>
            </a:r>
            <a:r>
              <a:rPr lang="es-AR" dirty="0"/>
              <a:t>Absorción/Desorción</a:t>
            </a:r>
            <a:br>
              <a:rPr lang="x-none" dirty="0"/>
            </a:br>
            <a:r>
              <a:rPr lang="x-none" dirty="0"/>
              <a:t>Problema </a:t>
            </a:r>
            <a:r>
              <a:rPr lang="es-AR" dirty="0"/>
              <a:t>4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07067" y="5678424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/>
              <a:t>2</a:t>
            </a:r>
            <a:r>
              <a:rPr lang="x-none" b="1" dirty="0"/>
              <a:t>° Cuatrimestre - 202</a:t>
            </a:r>
            <a:r>
              <a:rPr lang="es-ES" b="1" dirty="0"/>
              <a:t>4</a:t>
            </a:r>
            <a:endParaRPr lang="en-U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4325125" y="6035040"/>
            <a:ext cx="2130820" cy="704088"/>
          </a:xfrm>
          <a:prstGeom prst="rect">
            <a:avLst/>
          </a:prstGeom>
        </p:spPr>
      </p:pic>
      <p:pic>
        <p:nvPicPr>
          <p:cNvPr id="5" name="Imagen 2" descr="Nueva marca difusion - web">
            <a:extLst>
              <a:ext uri="{FF2B5EF4-FFF2-40B4-BE49-F238E27FC236}">
                <a16:creationId xmlns:a16="http://schemas.microsoft.com/office/drawing/2014/main" id="{CB99AB13-14F1-443F-AFE3-1F89D2780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5" y="6097604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D370A35-285A-486E-96B3-C42BA575049E}"/>
              </a:ext>
            </a:extLst>
          </p:cNvPr>
          <p:cNvSpPr/>
          <p:nvPr/>
        </p:nvSpPr>
        <p:spPr>
          <a:xfrm>
            <a:off x="8096599" y="2317330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1054A2-346F-4F22-8993-C31453CD18C2}"/>
              </a:ext>
            </a:extLst>
          </p:cNvPr>
          <p:cNvSpPr/>
          <p:nvPr/>
        </p:nvSpPr>
        <p:spPr>
          <a:xfrm>
            <a:off x="8096599" y="4139021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08BCF-2F50-4DBB-AA15-60E2698726A2}"/>
              </a:ext>
            </a:extLst>
          </p:cNvPr>
          <p:cNvSpPr/>
          <p:nvPr/>
        </p:nvSpPr>
        <p:spPr>
          <a:xfrm>
            <a:off x="8096599" y="2666683"/>
            <a:ext cx="1079625" cy="181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C7553-0E46-4457-8205-891431F6B06A}"/>
                  </a:ext>
                </a:extLst>
              </p:cNvPr>
              <p:cNvSpPr txBox="1"/>
              <p:nvPr/>
            </p:nvSpPr>
            <p:spPr>
              <a:xfrm>
                <a:off x="8111840" y="2684497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3C7553-0E46-4457-8205-891431F6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840" y="2684497"/>
                <a:ext cx="107962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7">
            <a:extLst>
              <a:ext uri="{FF2B5EF4-FFF2-40B4-BE49-F238E27FC236}">
                <a16:creationId xmlns:a16="http://schemas.microsoft.com/office/drawing/2014/main" id="{F020D824-B949-47B7-8446-40B1E1D657B7}"/>
              </a:ext>
            </a:extLst>
          </p:cNvPr>
          <p:cNvCxnSpPr>
            <a:endCxn id="9" idx="5"/>
          </p:cNvCxnSpPr>
          <p:nvPr/>
        </p:nvCxnSpPr>
        <p:spPr>
          <a:xfrm rot="10800000">
            <a:off x="9018118" y="4721080"/>
            <a:ext cx="1030777" cy="4956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9">
            <a:extLst>
              <a:ext uri="{FF2B5EF4-FFF2-40B4-BE49-F238E27FC236}">
                <a16:creationId xmlns:a16="http://schemas.microsoft.com/office/drawing/2014/main" id="{184DFB3F-C1D1-4C9B-A312-3665EEE89E7F}"/>
              </a:ext>
            </a:extLst>
          </p:cNvPr>
          <p:cNvCxnSpPr>
            <a:stCxn id="8" idx="7"/>
          </p:cNvCxnSpPr>
          <p:nvPr/>
        </p:nvCxnSpPr>
        <p:spPr>
          <a:xfrm rot="5400000" flipH="1" flipV="1">
            <a:off x="8664203" y="2063280"/>
            <a:ext cx="707830" cy="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23">
            <a:extLst>
              <a:ext uri="{FF2B5EF4-FFF2-40B4-BE49-F238E27FC236}">
                <a16:creationId xmlns:a16="http://schemas.microsoft.com/office/drawing/2014/main" id="{CC1E180C-3E13-4598-93E4-72968BFF9951}"/>
              </a:ext>
            </a:extLst>
          </p:cNvPr>
          <p:cNvCxnSpPr>
            <a:endCxn id="8" idx="1"/>
          </p:cNvCxnSpPr>
          <p:nvPr/>
        </p:nvCxnSpPr>
        <p:spPr>
          <a:xfrm>
            <a:off x="7610494" y="2063281"/>
            <a:ext cx="644212" cy="3539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27">
            <a:extLst>
              <a:ext uri="{FF2B5EF4-FFF2-40B4-BE49-F238E27FC236}">
                <a16:creationId xmlns:a16="http://schemas.microsoft.com/office/drawing/2014/main" id="{0388339F-6158-46AF-866D-D03BB07AE138}"/>
              </a:ext>
            </a:extLst>
          </p:cNvPr>
          <p:cNvCxnSpPr>
            <a:stCxn id="9" idx="3"/>
          </p:cNvCxnSpPr>
          <p:nvPr/>
        </p:nvCxnSpPr>
        <p:spPr>
          <a:xfrm rot="16200000" flipH="1">
            <a:off x="7832687" y="5143098"/>
            <a:ext cx="84403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E87C8E-FE08-4C2D-8CF4-7BF97CA3881B}"/>
                  </a:ext>
                </a:extLst>
              </p:cNvPr>
              <p:cNvSpPr txBox="1"/>
              <p:nvPr/>
            </p:nvSpPr>
            <p:spPr>
              <a:xfrm>
                <a:off x="9807799" y="3044055"/>
                <a:ext cx="1393371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E87C8E-FE08-4C2D-8CF4-7BF97CA3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799" y="3044055"/>
                <a:ext cx="1393371" cy="369332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/>
              <p:nvPr/>
            </p:nvSpPr>
            <p:spPr>
              <a:xfrm>
                <a:off x="10052703" y="5142177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20C911-3DA8-479D-927F-48607FD9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703" y="5142177"/>
                <a:ext cx="51562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/>
              <p:nvPr/>
            </p:nvSpPr>
            <p:spPr>
              <a:xfrm>
                <a:off x="9199493" y="1640256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14FB83-EE1B-4271-86A1-39DBEDE1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493" y="1640256"/>
                <a:ext cx="51562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/>
              <p:nvPr/>
            </p:nvSpPr>
            <p:spPr>
              <a:xfrm>
                <a:off x="7637520" y="5025954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DA83A8-8AF5-451D-8C69-D9FC0BEF0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20" y="5025954"/>
                <a:ext cx="515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/>
              <p:nvPr/>
            </p:nvSpPr>
            <p:spPr>
              <a:xfrm>
                <a:off x="7413278" y="1645361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6481A8-DF94-433E-BB00-16B11D44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78" y="1645361"/>
                <a:ext cx="5156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E1156D-7B10-4009-BE29-C6264BED4E3F}"/>
                  </a:ext>
                </a:extLst>
              </p:cNvPr>
              <p:cNvSpPr txBox="1"/>
              <p:nvPr/>
            </p:nvSpPr>
            <p:spPr>
              <a:xfrm>
                <a:off x="9715114" y="2233953"/>
                <a:ext cx="1578742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9E1156D-7B10-4009-BE29-C6264BED4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114" y="2233953"/>
                <a:ext cx="1578742" cy="646331"/>
              </a:xfrm>
              <a:prstGeom prst="rect">
                <a:avLst/>
              </a:prstGeom>
              <a:blipFill>
                <a:blip r:embed="rId9"/>
                <a:stretch>
                  <a:fillRect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/>
              <p:nvPr/>
            </p:nvSpPr>
            <p:spPr>
              <a:xfrm>
                <a:off x="10052702" y="4769714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BFF183-A579-4000-A18A-1404AE12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702" y="4769714"/>
                <a:ext cx="5156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/>
              <p:nvPr/>
            </p:nvSpPr>
            <p:spPr>
              <a:xfrm>
                <a:off x="7957886" y="1645361"/>
                <a:ext cx="439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E34937-85CF-44D9-AF85-2D72841B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886" y="1645361"/>
                <a:ext cx="4393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0ABF6-6816-486F-BC11-BDF86128EA89}"/>
                  </a:ext>
                </a:extLst>
              </p:cNvPr>
              <p:cNvSpPr txBox="1"/>
              <p:nvPr/>
            </p:nvSpPr>
            <p:spPr>
              <a:xfrm>
                <a:off x="9587147" y="3620531"/>
                <a:ext cx="19623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𝐴𝑛𝑖𝑙𝑙𝑜𝑠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𝑅𝑎𝑠h𝑖𝑔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70ABF6-6816-486F-BC11-BDF86128E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147" y="3620531"/>
                <a:ext cx="1962352" cy="369332"/>
              </a:xfrm>
              <a:prstGeom prst="rect">
                <a:avLst/>
              </a:prstGeom>
              <a:blipFill>
                <a:blip r:embed="rId12"/>
                <a:stretch>
                  <a:fillRect l="-1231"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B10530-8AC2-4B1E-8F5C-0B9442070B77}"/>
                  </a:ext>
                </a:extLst>
              </p:cNvPr>
              <p:cNvSpPr txBox="1"/>
              <p:nvPr/>
            </p:nvSpPr>
            <p:spPr>
              <a:xfrm>
                <a:off x="9368318" y="4155135"/>
                <a:ext cx="2400010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𝑅𝑒𝑐𝑢𝑝𝑒𝑟𝑎𝑐𝑖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=90%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B10530-8AC2-4B1E-8F5C-0B944207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318" y="4155135"/>
                <a:ext cx="2400010" cy="369332"/>
              </a:xfrm>
              <a:prstGeom prst="rect">
                <a:avLst/>
              </a:prstGeom>
              <a:blipFill>
                <a:blip r:embed="rId13"/>
                <a:stretch>
                  <a:fillRect l="-25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6EC17-2EAD-4E1D-8866-D4AE603A35BA}"/>
                  </a:ext>
                </a:extLst>
              </p:cNvPr>
              <p:cNvSpPr txBox="1"/>
              <p:nvPr/>
            </p:nvSpPr>
            <p:spPr>
              <a:xfrm>
                <a:off x="8104220" y="4105511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B6EC17-2EAD-4E1D-8866-D4AE603A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220" y="4105511"/>
                <a:ext cx="1079624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19">
            <a:extLst>
              <a:ext uri="{FF2B5EF4-FFF2-40B4-BE49-F238E27FC236}">
                <a16:creationId xmlns:a16="http://schemas.microsoft.com/office/drawing/2014/main" id="{2D37B3B6-2CA6-44B1-80AB-AEFBDC7EF14A}"/>
              </a:ext>
            </a:extLst>
          </p:cNvPr>
          <p:cNvCxnSpPr>
            <a:cxnSpLocks/>
          </p:cNvCxnSpPr>
          <p:nvPr/>
        </p:nvCxnSpPr>
        <p:spPr>
          <a:xfrm flipH="1" flipV="1">
            <a:off x="8096599" y="2674726"/>
            <a:ext cx="1064387" cy="176446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19">
            <a:extLst>
              <a:ext uri="{FF2B5EF4-FFF2-40B4-BE49-F238E27FC236}">
                <a16:creationId xmlns:a16="http://schemas.microsoft.com/office/drawing/2014/main" id="{49BBBD8A-C90F-488F-ACB6-F9ACDF8DC6D6}"/>
              </a:ext>
            </a:extLst>
          </p:cNvPr>
          <p:cNvCxnSpPr>
            <a:cxnSpLocks/>
          </p:cNvCxnSpPr>
          <p:nvPr/>
        </p:nvCxnSpPr>
        <p:spPr>
          <a:xfrm flipV="1">
            <a:off x="8127860" y="2674724"/>
            <a:ext cx="1033124" cy="180387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9F066BAB-C5B4-42DF-99C9-CEBEC7828A7A}"/>
              </a:ext>
            </a:extLst>
          </p:cNvPr>
          <p:cNvSpPr txBox="1">
            <a:spLocks/>
          </p:cNvSpPr>
          <p:nvPr/>
        </p:nvSpPr>
        <p:spPr>
          <a:xfrm>
            <a:off x="438911" y="1082121"/>
            <a:ext cx="5266944" cy="45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AR" sz="19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Volvemos al sistema:</a:t>
            </a:r>
            <a:endParaRPr lang="es-AR" sz="1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F2DC33-FBB2-46C6-8790-6F101CE82863}"/>
                  </a:ext>
                </a:extLst>
              </p:cNvPr>
              <p:cNvSpPr txBox="1"/>
              <p:nvPr/>
            </p:nvSpPr>
            <p:spPr>
              <a:xfrm>
                <a:off x="758444" y="1728000"/>
                <a:ext cx="3079433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F2DC33-FBB2-46C6-8790-6F101CE82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44" y="1728000"/>
                <a:ext cx="3079433" cy="632802"/>
              </a:xfrm>
              <a:prstGeom prst="rect">
                <a:avLst/>
              </a:prstGeom>
              <a:blipFill>
                <a:blip r:embed="rId16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79F78-8440-4578-BAF0-9C3946191750}"/>
                  </a:ext>
                </a:extLst>
              </p:cNvPr>
              <p:cNvSpPr txBox="1"/>
              <p:nvPr/>
            </p:nvSpPr>
            <p:spPr>
              <a:xfrm>
                <a:off x="3197864" y="2820882"/>
                <a:ext cx="1795043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79F78-8440-4578-BAF0-9C3946191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64" y="2820882"/>
                <a:ext cx="1795043" cy="6328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4D50528-47C7-4826-B796-085F77685BA9}"/>
              </a:ext>
            </a:extLst>
          </p:cNvPr>
          <p:cNvSpPr txBox="1"/>
          <p:nvPr/>
        </p:nvSpPr>
        <p:spPr>
          <a:xfrm>
            <a:off x="1606517" y="4208354"/>
            <a:ext cx="448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¿Se puede resolver esta integral?</a:t>
            </a:r>
          </a:p>
        </p:txBody>
      </p:sp>
      <p:pic>
        <p:nvPicPr>
          <p:cNvPr id="40" name="Imagen 3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-10-</a:t>
            </a:r>
          </a:p>
        </p:txBody>
      </p:sp>
      <p:sp>
        <p:nvSpPr>
          <p:cNvPr id="44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Resolución – </a:t>
            </a:r>
            <a:r>
              <a:rPr lang="es-419" dirty="0" err="1"/>
              <a:t>N</a:t>
            </a:r>
            <a:r>
              <a:rPr lang="es-419" baseline="-25000" dirty="0" err="1"/>
              <a:t>og</a:t>
            </a:r>
            <a:r>
              <a:rPr lang="es-419" baseline="-25000" dirty="0"/>
              <a:t> 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/>
              <p:nvPr/>
            </p:nvSpPr>
            <p:spPr>
              <a:xfrm>
                <a:off x="6772275" y="3228721"/>
                <a:ext cx="1185611" cy="58477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𝑎𝑡𝑚</m:t>
                      </m:r>
                    </m:oMath>
                  </m:oMathPara>
                </a14:m>
                <a:endParaRPr lang="es-AR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75" y="3228721"/>
                <a:ext cx="1185611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>
            <a:extLst>
              <a:ext uri="{FF2B5EF4-FFF2-40B4-BE49-F238E27FC236}">
                <a16:creationId xmlns:a16="http://schemas.microsoft.com/office/drawing/2014/main" id="{3FC34A0E-D4AD-6C3D-A523-34E930CBD935}"/>
              </a:ext>
            </a:extLst>
          </p:cNvPr>
          <p:cNvSpPr/>
          <p:nvPr/>
        </p:nvSpPr>
        <p:spPr>
          <a:xfrm>
            <a:off x="2550164" y="1541240"/>
            <a:ext cx="1545222" cy="10397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D884F6-3328-2C7A-AC99-EA198C6D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8029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79F78-8440-4578-BAF0-9C3946191750}"/>
                  </a:ext>
                </a:extLst>
              </p:cNvPr>
              <p:cNvSpPr txBox="1"/>
              <p:nvPr/>
            </p:nvSpPr>
            <p:spPr>
              <a:xfrm>
                <a:off x="960701" y="1337228"/>
                <a:ext cx="1795043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79F78-8440-4578-BAF0-9C3946191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01" y="1337228"/>
                <a:ext cx="1795043" cy="632802"/>
              </a:xfrm>
              <a:prstGeom prst="rect">
                <a:avLst/>
              </a:prstGeom>
              <a:blipFill>
                <a:blip r:embed="rId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5759B2-519F-4D49-81D6-16A52AD0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1" y="2436210"/>
            <a:ext cx="3874913" cy="3014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3506A27A-D5B9-4AB4-9E32-7C6ACB0F4C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175925"/>
                  </p:ext>
                </p:extLst>
              </p:nvPr>
            </p:nvGraphicFramePr>
            <p:xfrm>
              <a:off x="4436671" y="2077872"/>
              <a:ext cx="2912477" cy="3210301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582941">
                      <a:extLst>
                        <a:ext uri="{9D8B030D-6E8A-4147-A177-3AD203B41FA5}">
                          <a16:colId xmlns:a16="http://schemas.microsoft.com/office/drawing/2014/main" val="2405607437"/>
                        </a:ext>
                      </a:extLst>
                    </a:gridCol>
                    <a:gridCol w="2329536">
                      <a:extLst>
                        <a:ext uri="{9D8B030D-6E8A-4147-A177-3AD203B41FA5}">
                          <a16:colId xmlns:a16="http://schemas.microsoft.com/office/drawing/2014/main" val="2549799912"/>
                        </a:ext>
                      </a:extLst>
                    </a:gridCol>
                  </a:tblGrid>
                  <a:tr h="6506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s-AR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180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80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s-AR" sz="180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180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180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AR" sz="180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s-AR" sz="180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s-AR" sz="180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AR" sz="1800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s-AR" sz="1800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s-AR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58813046"/>
                      </a:ext>
                    </a:extLst>
                  </a:tr>
                  <a:tr h="6505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A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AR" sz="1800" dirty="0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A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s-A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AR" sz="1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50990156"/>
                      </a:ext>
                    </a:extLst>
                  </a:tr>
                  <a:tr h="6720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A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AR" sz="1800" dirty="0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A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A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1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03527465"/>
                      </a:ext>
                    </a:extLst>
                  </a:tr>
                  <a:tr h="4254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s-AR" sz="1800" dirty="0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s-AR" sz="1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59638789"/>
                      </a:ext>
                    </a:extLst>
                  </a:tr>
                  <a:tr h="8053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A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AR" sz="1800" dirty="0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A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A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AR" sz="180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s-A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AR" sz="1800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AR" sz="1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16333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3506A27A-D5B9-4AB4-9E32-7C6ACB0F4C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175925"/>
                  </p:ext>
                </p:extLst>
              </p:nvPr>
            </p:nvGraphicFramePr>
            <p:xfrm>
              <a:off x="4436671" y="2077872"/>
              <a:ext cx="2912477" cy="3210301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582941">
                      <a:extLst>
                        <a:ext uri="{9D8B030D-6E8A-4147-A177-3AD203B41FA5}">
                          <a16:colId xmlns:a16="http://schemas.microsoft.com/office/drawing/2014/main" val="2405607437"/>
                        </a:ext>
                      </a:extLst>
                    </a:gridCol>
                    <a:gridCol w="2329536">
                      <a:extLst>
                        <a:ext uri="{9D8B030D-6E8A-4147-A177-3AD203B41FA5}">
                          <a16:colId xmlns:a16="http://schemas.microsoft.com/office/drawing/2014/main" val="2549799912"/>
                        </a:ext>
                      </a:extLst>
                    </a:gridCol>
                  </a:tblGrid>
                  <a:tr h="653796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42" r="-401042" b="-39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5326" r="-522" b="-39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813046"/>
                      </a:ext>
                    </a:extLst>
                  </a:tr>
                  <a:tr h="653669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42" t="-100935" r="-401042" b="-294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5326" t="-100935" r="-522" b="-294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0990156"/>
                      </a:ext>
                    </a:extLst>
                  </a:tr>
                  <a:tr h="67202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42" t="-193694" r="-401042" b="-18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5326" t="-193694" r="-522" b="-1837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3527465"/>
                      </a:ext>
                    </a:extLst>
                  </a:tr>
                  <a:tr h="425456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42" t="-465714" r="-401042" b="-1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5326" t="-465714" r="-522" b="-19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9638789"/>
                      </a:ext>
                    </a:extLst>
                  </a:tr>
                  <a:tr h="80535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R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42" t="-300000" r="-401042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635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5326" t="-300000" r="-522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633372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0AE6755-2201-48AB-A59B-9EEC4CDA4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995" y="2133053"/>
            <a:ext cx="4296333" cy="3442503"/>
          </a:xfrm>
          <a:prstGeom prst="rect">
            <a:avLst/>
          </a:prstGeom>
        </p:spPr>
      </p:pic>
      <p:pic>
        <p:nvPicPr>
          <p:cNvPr id="14" name="Imagen 13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600" b="1" dirty="0"/>
              <a:t>-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Resolución –</a:t>
            </a:r>
            <a:r>
              <a:rPr lang="es-419" sz="4800" dirty="0"/>
              <a:t> </a:t>
            </a:r>
            <a:r>
              <a:rPr lang="es-419" dirty="0" err="1"/>
              <a:t>N</a:t>
            </a:r>
            <a:r>
              <a:rPr lang="es-419" baseline="-25000" dirty="0" err="1"/>
              <a:t>og</a:t>
            </a:r>
            <a:r>
              <a:rPr lang="es-419" baseline="-25000" dirty="0"/>
              <a:t> </a:t>
            </a:r>
            <a:r>
              <a:rPr lang="es-419" sz="4000" dirty="0"/>
              <a:t>| Método Gráfico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8D81611C-0228-17A2-B611-54D2D16D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40118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3988A4-1E79-478D-AE3F-E21BF9809B8B}"/>
              </a:ext>
            </a:extLst>
          </p:cNvPr>
          <p:cNvSpPr txBox="1"/>
          <p:nvPr/>
        </p:nvSpPr>
        <p:spPr>
          <a:xfrm>
            <a:off x="3043098" y="1910839"/>
            <a:ext cx="3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Cambio de variables: de </a:t>
            </a:r>
            <a:r>
              <a:rPr lang="es-AR" i="1" dirty="0"/>
              <a:t>y</a:t>
            </a:r>
            <a:r>
              <a:rPr lang="es-AR" dirty="0"/>
              <a:t> a </a:t>
            </a:r>
            <a:r>
              <a:rPr lang="es-AR" i="1" dirty="0"/>
              <a:t>x</a:t>
            </a:r>
            <a:endParaRPr lang="es-AR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650D3F-E6B3-4533-A16E-4FF044912497}"/>
                  </a:ext>
                </a:extLst>
              </p:cNvPr>
              <p:cNvSpPr txBox="1"/>
              <p:nvPr/>
            </p:nvSpPr>
            <p:spPr>
              <a:xfrm>
                <a:off x="988740" y="1420927"/>
                <a:ext cx="1795043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650D3F-E6B3-4533-A16E-4FF04491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40" y="1420927"/>
                <a:ext cx="1795043" cy="632802"/>
              </a:xfrm>
              <a:prstGeom prst="rect">
                <a:avLst/>
              </a:prstGeom>
              <a:blipFill>
                <a:blip r:embed="rId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3F5BB-02C7-400E-A06A-4270917BEDCE}"/>
                  </a:ext>
                </a:extLst>
              </p:cNvPr>
              <p:cNvSpPr txBox="1"/>
              <p:nvPr/>
            </p:nvSpPr>
            <p:spPr>
              <a:xfrm>
                <a:off x="2785146" y="2467820"/>
                <a:ext cx="2457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𝐸𝑞𝑢𝑖𝑙𝑖𝑏𝑟𝑖𝑜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3F5BB-02C7-400E-A06A-4270917B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146" y="2467820"/>
                <a:ext cx="2457404" cy="276999"/>
              </a:xfrm>
              <a:prstGeom prst="rect">
                <a:avLst/>
              </a:prstGeom>
              <a:blipFill>
                <a:blip r:embed="rId3"/>
                <a:stretch>
                  <a:fillRect l="-2978" t="-2222" r="-744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B1B9A9-A343-449B-AC1A-A80CB60BB24F}"/>
                  </a:ext>
                </a:extLst>
              </p:cNvPr>
              <p:cNvSpPr txBox="1"/>
              <p:nvPr/>
            </p:nvSpPr>
            <p:spPr>
              <a:xfrm>
                <a:off x="2783784" y="3057194"/>
                <a:ext cx="4175282" cy="7956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𝐵𝑎𝑙𝑎𝑛𝑐𝑒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𝑚𝑎𝑠𝑎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A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B1B9A9-A343-449B-AC1A-A80CB60B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84" y="3057194"/>
                <a:ext cx="4175282" cy="795602"/>
              </a:xfrm>
              <a:prstGeom prst="rect">
                <a:avLst/>
              </a:prstGeom>
              <a:blipFill>
                <a:blip r:embed="rId4"/>
                <a:stretch>
                  <a:fillRect l="-20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lbow Connector 19">
            <a:extLst>
              <a:ext uri="{FF2B5EF4-FFF2-40B4-BE49-F238E27FC236}">
                <a16:creationId xmlns:a16="http://schemas.microsoft.com/office/drawing/2014/main" id="{38F9DFC1-0C65-4FCB-9391-514524EE932F}"/>
              </a:ext>
            </a:extLst>
          </p:cNvPr>
          <p:cNvCxnSpPr>
            <a:cxnSpLocks/>
          </p:cNvCxnSpPr>
          <p:nvPr/>
        </p:nvCxnSpPr>
        <p:spPr>
          <a:xfrm>
            <a:off x="3130807" y="1724231"/>
            <a:ext cx="3504557" cy="130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50873B-25B6-4120-99D7-7C45042DBCA2}"/>
                  </a:ext>
                </a:extLst>
              </p:cNvPr>
              <p:cNvSpPr txBox="1"/>
              <p:nvPr/>
            </p:nvSpPr>
            <p:spPr>
              <a:xfrm>
                <a:off x="6828004" y="1240477"/>
                <a:ext cx="3614964" cy="92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50873B-25B6-4120-99D7-7C45042D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004" y="1240477"/>
                <a:ext cx="3614964" cy="92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lbow Connector 19">
            <a:extLst>
              <a:ext uri="{FF2B5EF4-FFF2-40B4-BE49-F238E27FC236}">
                <a16:creationId xmlns:a16="http://schemas.microsoft.com/office/drawing/2014/main" id="{79E6148D-3AEA-4721-8ADB-592D5AB2F2AD}"/>
              </a:ext>
            </a:extLst>
          </p:cNvPr>
          <p:cNvCxnSpPr>
            <a:cxnSpLocks/>
          </p:cNvCxnSpPr>
          <p:nvPr/>
        </p:nvCxnSpPr>
        <p:spPr>
          <a:xfrm>
            <a:off x="10160172" y="2275397"/>
            <a:ext cx="0" cy="16716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503243-8F15-4950-85BB-A110911282F8}"/>
                  </a:ext>
                </a:extLst>
              </p:cNvPr>
              <p:cNvSpPr txBox="1"/>
              <p:nvPr/>
            </p:nvSpPr>
            <p:spPr>
              <a:xfrm>
                <a:off x="8842294" y="4188801"/>
                <a:ext cx="2650935" cy="632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503243-8F15-4950-85BB-A11091128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294" y="4188801"/>
                <a:ext cx="2650935" cy="632802"/>
              </a:xfrm>
              <a:prstGeom prst="rect">
                <a:avLst/>
              </a:prstGeom>
              <a:blipFill>
                <a:blip r:embed="rId6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E14C1-F895-495D-8220-DA9E363D7E4A}"/>
                  </a:ext>
                </a:extLst>
              </p:cNvPr>
              <p:cNvSpPr txBox="1"/>
              <p:nvPr/>
            </p:nvSpPr>
            <p:spPr>
              <a:xfrm>
                <a:off x="8842294" y="5135638"/>
                <a:ext cx="1654681" cy="4250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sz="2000" b="0" i="1" smtClean="0">
                          <a:latin typeface="Cambria Math"/>
                        </a:rPr>
                        <m:t>=</m:t>
                      </m:r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3,07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E14C1-F895-495D-8220-DA9E363D7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294" y="5135638"/>
                <a:ext cx="1654681" cy="425053"/>
              </a:xfrm>
              <a:prstGeom prst="rect">
                <a:avLst/>
              </a:prstGeom>
              <a:blipFill>
                <a:blip r:embed="rId7"/>
                <a:stretch>
                  <a:fillRect b="-27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ravolta confundido: así surgió el meme más viral de la actualidad ...">
            <a:extLst>
              <a:ext uri="{FF2B5EF4-FFF2-40B4-BE49-F238E27FC236}">
                <a16:creationId xmlns:a16="http://schemas.microsoft.com/office/drawing/2014/main" id="{0463AFD0-E69D-4AFB-A711-42D33484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47" y="2428504"/>
            <a:ext cx="2650935" cy="148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Resolución – </a:t>
            </a:r>
            <a:r>
              <a:rPr lang="es-419" dirty="0" err="1"/>
              <a:t>N</a:t>
            </a:r>
            <a:r>
              <a:rPr lang="es-419" baseline="-25000" dirty="0" err="1"/>
              <a:t>og</a:t>
            </a:r>
            <a:r>
              <a:rPr lang="es-419" baseline="-25000" dirty="0"/>
              <a:t> </a:t>
            </a:r>
            <a:r>
              <a:rPr lang="es-419" sz="4000" dirty="0"/>
              <a:t>| Método Analítico</a:t>
            </a:r>
            <a:endParaRPr lang="en-US" dirty="0"/>
          </a:p>
        </p:txBody>
      </p:sp>
      <p:sp>
        <p:nvSpPr>
          <p:cNvPr id="32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A2A3788C-D2F8-A822-9192-8A1EF385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895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 animBg="1"/>
      <p:bldP spid="14" grpId="0" animBg="1"/>
      <p:bldP spid="1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650D3F-E6B3-4533-A16E-4FF044912497}"/>
                  </a:ext>
                </a:extLst>
              </p:cNvPr>
              <p:cNvSpPr txBox="1"/>
              <p:nvPr/>
            </p:nvSpPr>
            <p:spPr>
              <a:xfrm>
                <a:off x="769963" y="1368901"/>
                <a:ext cx="1795043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650D3F-E6B3-4533-A16E-4FF04491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63" y="1368901"/>
                <a:ext cx="1795043" cy="632802"/>
              </a:xfrm>
              <a:prstGeom prst="rect">
                <a:avLst/>
              </a:prstGeom>
              <a:blipFill>
                <a:blip r:embed="rId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A3F0BF1E-A4B5-4FBB-A975-BB686CA480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50329" y="1169966"/>
            <a:ext cx="3659390" cy="4914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624806-5A2B-4283-A4ED-AE2E69CD7970}"/>
                  </a:ext>
                </a:extLst>
              </p:cNvPr>
              <p:cNvSpPr/>
              <p:nvPr/>
            </p:nvSpPr>
            <p:spPr>
              <a:xfrm>
                <a:off x="2651427" y="3403606"/>
                <a:ext cx="1371209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624806-5A2B-4283-A4ED-AE2E69CD7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427" y="3403606"/>
                <a:ext cx="1371209" cy="614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546392-5D51-44A3-80A0-884E2C28C040}"/>
              </a:ext>
            </a:extLst>
          </p:cNvPr>
          <p:cNvCxnSpPr>
            <a:cxnSpLocks/>
          </p:cNvCxnSpPr>
          <p:nvPr/>
        </p:nvCxnSpPr>
        <p:spPr>
          <a:xfrm>
            <a:off x="4675099" y="3768661"/>
            <a:ext cx="1304925" cy="26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9DE40B-22F1-4CE9-BC55-3C889619DD1C}"/>
              </a:ext>
            </a:extLst>
          </p:cNvPr>
          <p:cNvCxnSpPr>
            <a:cxnSpLocks/>
          </p:cNvCxnSpPr>
          <p:nvPr/>
        </p:nvCxnSpPr>
        <p:spPr>
          <a:xfrm>
            <a:off x="5980024" y="3798295"/>
            <a:ext cx="0" cy="2062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-13-</a:t>
            </a: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Resolución – </a:t>
            </a:r>
            <a:r>
              <a:rPr lang="es-419" dirty="0" err="1"/>
              <a:t>N</a:t>
            </a:r>
            <a:r>
              <a:rPr lang="es-419" baseline="-25000" dirty="0" err="1"/>
              <a:t>og</a:t>
            </a:r>
            <a:r>
              <a:rPr lang="es-419" baseline="-25000" dirty="0"/>
              <a:t> </a:t>
            </a:r>
            <a:r>
              <a:rPr lang="es-419" sz="4000" dirty="0"/>
              <a:t>| Gráfico de </a:t>
            </a:r>
            <a:r>
              <a:rPr lang="es-419" sz="4000" dirty="0" err="1"/>
              <a:t>Colburn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696101-308E-44C7-BECC-1C3143E56FDB}"/>
                  </a:ext>
                </a:extLst>
              </p:cNvPr>
              <p:cNvSpPr/>
              <p:nvPr/>
            </p:nvSpPr>
            <p:spPr>
              <a:xfrm>
                <a:off x="2735584" y="2581850"/>
                <a:ext cx="120289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696101-308E-44C7-BECC-1C3143E56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584" y="2581850"/>
                <a:ext cx="1202893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12D39628-0A9F-B4BA-0277-C17ED474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7708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n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94" y="2183402"/>
            <a:ext cx="356681" cy="3539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D370A35-285A-486E-96B3-C42BA575049E}"/>
              </a:ext>
            </a:extLst>
          </p:cNvPr>
          <p:cNvSpPr/>
          <p:nvPr/>
        </p:nvSpPr>
        <p:spPr>
          <a:xfrm>
            <a:off x="8439499" y="1775581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1054A2-346F-4F22-8993-C31453CD18C2}"/>
              </a:ext>
            </a:extLst>
          </p:cNvPr>
          <p:cNvSpPr/>
          <p:nvPr/>
        </p:nvSpPr>
        <p:spPr>
          <a:xfrm>
            <a:off x="8439499" y="3597272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08BCF-2F50-4DBB-AA15-60E2698726A2}"/>
              </a:ext>
            </a:extLst>
          </p:cNvPr>
          <p:cNvSpPr/>
          <p:nvPr/>
        </p:nvSpPr>
        <p:spPr>
          <a:xfrm>
            <a:off x="8439499" y="2124934"/>
            <a:ext cx="1079625" cy="181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C7553-0E46-4457-8205-891431F6B06A}"/>
                  </a:ext>
                </a:extLst>
              </p:cNvPr>
              <p:cNvSpPr txBox="1"/>
              <p:nvPr/>
            </p:nvSpPr>
            <p:spPr>
              <a:xfrm>
                <a:off x="8454740" y="2142748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C7553-0E46-4457-8205-891431F6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740" y="2142748"/>
                <a:ext cx="1079624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7">
            <a:extLst>
              <a:ext uri="{FF2B5EF4-FFF2-40B4-BE49-F238E27FC236}">
                <a16:creationId xmlns:a16="http://schemas.microsoft.com/office/drawing/2014/main" id="{F020D824-B949-47B7-8446-40B1E1D657B7}"/>
              </a:ext>
            </a:extLst>
          </p:cNvPr>
          <p:cNvCxnSpPr>
            <a:endCxn id="9" idx="5"/>
          </p:cNvCxnSpPr>
          <p:nvPr/>
        </p:nvCxnSpPr>
        <p:spPr>
          <a:xfrm rot="10800000">
            <a:off x="9361018" y="4179331"/>
            <a:ext cx="1030777" cy="4956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9">
            <a:extLst>
              <a:ext uri="{FF2B5EF4-FFF2-40B4-BE49-F238E27FC236}">
                <a16:creationId xmlns:a16="http://schemas.microsoft.com/office/drawing/2014/main" id="{184DFB3F-C1D1-4C9B-A312-3665EEE89E7F}"/>
              </a:ext>
            </a:extLst>
          </p:cNvPr>
          <p:cNvCxnSpPr>
            <a:stCxn id="8" idx="7"/>
          </p:cNvCxnSpPr>
          <p:nvPr/>
        </p:nvCxnSpPr>
        <p:spPr>
          <a:xfrm rot="5400000" flipH="1" flipV="1">
            <a:off x="9007103" y="1521531"/>
            <a:ext cx="707830" cy="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23">
            <a:extLst>
              <a:ext uri="{FF2B5EF4-FFF2-40B4-BE49-F238E27FC236}">
                <a16:creationId xmlns:a16="http://schemas.microsoft.com/office/drawing/2014/main" id="{CC1E180C-3E13-4598-93E4-72968BFF9951}"/>
              </a:ext>
            </a:extLst>
          </p:cNvPr>
          <p:cNvCxnSpPr>
            <a:endCxn id="8" idx="1"/>
          </p:cNvCxnSpPr>
          <p:nvPr/>
        </p:nvCxnSpPr>
        <p:spPr>
          <a:xfrm>
            <a:off x="7953394" y="1521532"/>
            <a:ext cx="644212" cy="3539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27">
            <a:extLst>
              <a:ext uri="{FF2B5EF4-FFF2-40B4-BE49-F238E27FC236}">
                <a16:creationId xmlns:a16="http://schemas.microsoft.com/office/drawing/2014/main" id="{0388339F-6158-46AF-866D-D03BB07AE138}"/>
              </a:ext>
            </a:extLst>
          </p:cNvPr>
          <p:cNvCxnSpPr>
            <a:stCxn id="9" idx="3"/>
          </p:cNvCxnSpPr>
          <p:nvPr/>
        </p:nvCxnSpPr>
        <p:spPr>
          <a:xfrm rot="16200000" flipH="1">
            <a:off x="8175587" y="4601349"/>
            <a:ext cx="84403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E87C8E-FE08-4C2D-8CF4-7BF97CA3881B}"/>
                  </a:ext>
                </a:extLst>
              </p:cNvPr>
              <p:cNvSpPr txBox="1"/>
              <p:nvPr/>
            </p:nvSpPr>
            <p:spPr>
              <a:xfrm>
                <a:off x="9950079" y="2489606"/>
                <a:ext cx="1251091" cy="3385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sz="1600" b="0" i="1" smtClean="0">
                          <a:latin typeface="Cambria Math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E87C8E-FE08-4C2D-8CF4-7BF97CA3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079" y="2489606"/>
                <a:ext cx="12510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/>
              <p:nvPr/>
            </p:nvSpPr>
            <p:spPr>
              <a:xfrm>
                <a:off x="10395603" y="4600428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603" y="4600428"/>
                <a:ext cx="51562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/>
              <p:nvPr/>
            </p:nvSpPr>
            <p:spPr>
              <a:xfrm>
                <a:off x="9542393" y="1098507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393" y="1098507"/>
                <a:ext cx="51562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/>
              <p:nvPr/>
            </p:nvSpPr>
            <p:spPr>
              <a:xfrm>
                <a:off x="8601414" y="4553542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414" y="4553542"/>
                <a:ext cx="515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/>
              <p:nvPr/>
            </p:nvSpPr>
            <p:spPr>
              <a:xfrm>
                <a:off x="7756178" y="1103612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178" y="1103612"/>
                <a:ext cx="5156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E1156D-7B10-4009-BE29-C6264BED4E3F}"/>
                  </a:ext>
                </a:extLst>
              </p:cNvPr>
              <p:cNvSpPr txBox="1"/>
              <p:nvPr/>
            </p:nvSpPr>
            <p:spPr>
              <a:xfrm>
                <a:off x="9876322" y="1679504"/>
                <a:ext cx="1417533" cy="58477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sz="16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r>
                  <a:rPr lang="es-AR" sz="1600" dirty="0"/>
                  <a:t>Absorción</a:t>
                </a:r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E1156D-7B10-4009-BE29-C6264BED4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322" y="1679504"/>
                <a:ext cx="1417533" cy="584775"/>
              </a:xfrm>
              <a:prstGeom prst="rect">
                <a:avLst/>
              </a:prstGeom>
              <a:blipFill>
                <a:blip r:embed="rId9"/>
                <a:stretch>
                  <a:fillRect b="-112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/>
              <p:nvPr/>
            </p:nvSpPr>
            <p:spPr>
              <a:xfrm>
                <a:off x="10395602" y="4227965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602" y="4227965"/>
                <a:ext cx="5156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/>
              <p:nvPr/>
            </p:nvSpPr>
            <p:spPr>
              <a:xfrm>
                <a:off x="8300786" y="1103612"/>
                <a:ext cx="439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86" y="1103612"/>
                <a:ext cx="4393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0ABF6-6816-486F-BC11-BDF86128EA89}"/>
                  </a:ext>
                </a:extLst>
              </p:cNvPr>
              <p:cNvSpPr txBox="1"/>
              <p:nvPr/>
            </p:nvSpPr>
            <p:spPr>
              <a:xfrm>
                <a:off x="9787527" y="3066082"/>
                <a:ext cx="1761972" cy="3385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𝐴𝑛𝑖𝑙𝑙𝑜𝑠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𝑅𝑎𝑠h𝑖𝑔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sz="1600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0ABF6-6816-486F-BC11-BDF86128E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527" y="3066082"/>
                <a:ext cx="1761972" cy="338554"/>
              </a:xfrm>
              <a:prstGeom prst="rect">
                <a:avLst/>
              </a:prstGeom>
              <a:blipFill>
                <a:blip r:embed="rId12"/>
                <a:stretch>
                  <a:fillRect l="-342" b="-50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B10530-8AC2-4B1E-8F5C-0B9442070B77}"/>
                  </a:ext>
                </a:extLst>
              </p:cNvPr>
              <p:cNvSpPr txBox="1"/>
              <p:nvPr/>
            </p:nvSpPr>
            <p:spPr>
              <a:xfrm>
                <a:off x="9613388" y="3600686"/>
                <a:ext cx="2154939" cy="3385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𝑅𝑒𝑐𝑢𝑝𝑒𝑟𝑎𝑐𝑖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=90%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B10530-8AC2-4B1E-8F5C-0B944207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388" y="3600686"/>
                <a:ext cx="2154939" cy="338554"/>
              </a:xfrm>
              <a:prstGeom prst="rect">
                <a:avLst/>
              </a:prstGeom>
              <a:blipFill>
                <a:blip r:embed="rId1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6EC17-2EAD-4E1D-8866-D4AE603A35BA}"/>
                  </a:ext>
                </a:extLst>
              </p:cNvPr>
              <p:cNvSpPr txBox="1"/>
              <p:nvPr/>
            </p:nvSpPr>
            <p:spPr>
              <a:xfrm>
                <a:off x="8447120" y="3563762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6EC17-2EAD-4E1D-8866-D4AE603A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120" y="3563762"/>
                <a:ext cx="1079624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19">
            <a:extLst>
              <a:ext uri="{FF2B5EF4-FFF2-40B4-BE49-F238E27FC236}">
                <a16:creationId xmlns:a16="http://schemas.microsoft.com/office/drawing/2014/main" id="{2D37B3B6-2CA6-44B1-80AB-AEFBDC7EF14A}"/>
              </a:ext>
            </a:extLst>
          </p:cNvPr>
          <p:cNvCxnSpPr>
            <a:cxnSpLocks/>
          </p:cNvCxnSpPr>
          <p:nvPr/>
        </p:nvCxnSpPr>
        <p:spPr>
          <a:xfrm flipH="1" flipV="1">
            <a:off x="8439499" y="2132977"/>
            <a:ext cx="1064387" cy="176446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19">
            <a:extLst>
              <a:ext uri="{FF2B5EF4-FFF2-40B4-BE49-F238E27FC236}">
                <a16:creationId xmlns:a16="http://schemas.microsoft.com/office/drawing/2014/main" id="{49BBBD8A-C90F-488F-ACB6-F9ACDF8DC6D6}"/>
              </a:ext>
            </a:extLst>
          </p:cNvPr>
          <p:cNvCxnSpPr>
            <a:cxnSpLocks/>
          </p:cNvCxnSpPr>
          <p:nvPr/>
        </p:nvCxnSpPr>
        <p:spPr>
          <a:xfrm flipV="1">
            <a:off x="8470760" y="2132975"/>
            <a:ext cx="1033124" cy="180387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F2DC33-FBB2-46C6-8790-6F101CE82863}"/>
                  </a:ext>
                </a:extLst>
              </p:cNvPr>
              <p:cNvSpPr txBox="1"/>
              <p:nvPr/>
            </p:nvSpPr>
            <p:spPr>
              <a:xfrm>
                <a:off x="812862" y="1373574"/>
                <a:ext cx="2980047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F2DC33-FBB2-46C6-8790-6F101CE82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62" y="1373574"/>
                <a:ext cx="2980047" cy="632802"/>
              </a:xfrm>
              <a:prstGeom prst="rect">
                <a:avLst/>
              </a:prstGeom>
              <a:blipFill>
                <a:blip r:embed="rId15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79F78-8440-4578-BAF0-9C3946191750}"/>
                  </a:ext>
                </a:extLst>
              </p:cNvPr>
              <p:cNvSpPr txBox="1"/>
              <p:nvPr/>
            </p:nvSpPr>
            <p:spPr>
              <a:xfrm>
                <a:off x="1766222" y="2317897"/>
                <a:ext cx="1584408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79F78-8440-4578-BAF0-9C3946191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222" y="2317897"/>
                <a:ext cx="1584408" cy="5657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4D50528-47C7-4826-B796-085F77685BA9}"/>
              </a:ext>
            </a:extLst>
          </p:cNvPr>
          <p:cNvSpPr txBox="1"/>
          <p:nvPr/>
        </p:nvSpPr>
        <p:spPr>
          <a:xfrm>
            <a:off x="3887225" y="2462794"/>
            <a:ext cx="297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accent4"/>
                </a:solidFill>
              </a:rPr>
              <a:t>¿Qué herramientas tenemos?</a:t>
            </a:r>
          </a:p>
        </p:txBody>
      </p:sp>
      <p:pic>
        <p:nvPicPr>
          <p:cNvPr id="40" name="Imagen 3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-14-</a:t>
            </a:r>
          </a:p>
        </p:txBody>
      </p:sp>
      <p:sp>
        <p:nvSpPr>
          <p:cNvPr id="44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Resolución – </a:t>
            </a:r>
            <a:r>
              <a:rPr lang="es-419" dirty="0" err="1"/>
              <a:t>H</a:t>
            </a:r>
            <a:r>
              <a:rPr lang="es-419" baseline="-25000" dirty="0" err="1"/>
              <a:t>og</a:t>
            </a:r>
            <a:r>
              <a:rPr lang="es-419" baseline="-25000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/>
              <p:nvPr/>
            </p:nvSpPr>
            <p:spPr>
              <a:xfrm>
                <a:off x="7163372" y="2137233"/>
                <a:ext cx="1185611" cy="58477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𝑎𝑡𝑚</m:t>
                      </m:r>
                    </m:oMath>
                  </m:oMathPara>
                </a14:m>
                <a:endParaRPr lang="es-AR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372" y="2137233"/>
                <a:ext cx="1185611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2">
            <a:extLst>
              <a:ext uri="{FF2B5EF4-FFF2-40B4-BE49-F238E27FC236}">
                <a16:creationId xmlns:a16="http://schemas.microsoft.com/office/drawing/2014/main" id="{1B2B8E6D-1EE4-4D8A-AC9B-F31EF724CBEF}"/>
              </a:ext>
            </a:extLst>
          </p:cNvPr>
          <p:cNvCxnSpPr>
            <a:cxnSpLocks/>
            <a:stCxn id="60" idx="3"/>
            <a:endCxn id="49" idx="3"/>
          </p:cNvCxnSpPr>
          <p:nvPr/>
        </p:nvCxnSpPr>
        <p:spPr>
          <a:xfrm flipH="1">
            <a:off x="1981363" y="2905842"/>
            <a:ext cx="473995" cy="21275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3">
            <a:extLst>
              <a:ext uri="{FF2B5EF4-FFF2-40B4-BE49-F238E27FC236}">
                <a16:creationId xmlns:a16="http://schemas.microsoft.com/office/drawing/2014/main" id="{F6B88F24-DB7E-448E-8C8E-230E252BFE06}"/>
              </a:ext>
            </a:extLst>
          </p:cNvPr>
          <p:cNvSpPr txBox="1"/>
          <p:nvPr/>
        </p:nvSpPr>
        <p:spPr>
          <a:xfrm>
            <a:off x="860375" y="2949322"/>
            <a:ext cx="112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es-AR" dirty="0"/>
              <a:t>Bibliografía</a:t>
            </a:r>
          </a:p>
        </p:txBody>
      </p:sp>
      <p:sp>
        <p:nvSpPr>
          <p:cNvPr id="50" name="Oval 44">
            <a:extLst>
              <a:ext uri="{FF2B5EF4-FFF2-40B4-BE49-F238E27FC236}">
                <a16:creationId xmlns:a16="http://schemas.microsoft.com/office/drawing/2014/main" id="{0FD0C6F1-2F77-40D9-A751-3E3C6388DBA0}"/>
              </a:ext>
            </a:extLst>
          </p:cNvPr>
          <p:cNvSpPr/>
          <p:nvPr/>
        </p:nvSpPr>
        <p:spPr>
          <a:xfrm>
            <a:off x="2860603" y="2644695"/>
            <a:ext cx="223000" cy="27708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4"/>
              </a:solidFill>
            </a:endParaRPr>
          </a:p>
        </p:txBody>
      </p:sp>
      <p:cxnSp>
        <p:nvCxnSpPr>
          <p:cNvPr id="51" name="Straight Arrow Connector 45">
            <a:extLst>
              <a:ext uri="{FF2B5EF4-FFF2-40B4-BE49-F238E27FC236}">
                <a16:creationId xmlns:a16="http://schemas.microsoft.com/office/drawing/2014/main" id="{B1D47E82-50CB-4EAB-B7E8-CF09FBA6BFA4}"/>
              </a:ext>
            </a:extLst>
          </p:cNvPr>
          <p:cNvCxnSpPr>
            <a:cxnSpLocks/>
            <a:stCxn id="50" idx="4"/>
            <a:endCxn id="52" idx="1"/>
          </p:cNvCxnSpPr>
          <p:nvPr/>
        </p:nvCxnSpPr>
        <p:spPr>
          <a:xfrm>
            <a:off x="2972103" y="2921777"/>
            <a:ext cx="1328342" cy="18964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6">
            <a:extLst>
              <a:ext uri="{FF2B5EF4-FFF2-40B4-BE49-F238E27FC236}">
                <a16:creationId xmlns:a16="http://schemas.microsoft.com/office/drawing/2014/main" id="{FAB2D621-13DF-4E8E-8C2E-D05FF6C94F62}"/>
              </a:ext>
            </a:extLst>
          </p:cNvPr>
          <p:cNvSpPr txBox="1"/>
          <p:nvPr/>
        </p:nvSpPr>
        <p:spPr>
          <a:xfrm>
            <a:off x="4300445" y="2942142"/>
            <a:ext cx="30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>
                <a:solidFill>
                  <a:schemeClr val="tx1"/>
                </a:solidFill>
              </a:rPr>
              <a:t>Tabla que depende del relleno</a:t>
            </a:r>
          </a:p>
        </p:txBody>
      </p:sp>
      <p:pic>
        <p:nvPicPr>
          <p:cNvPr id="53" name="2 Imagen">
            <a:extLst>
              <a:ext uri="{FF2B5EF4-FFF2-40B4-BE49-F238E27FC236}">
                <a16:creationId xmlns:a16="http://schemas.microsoft.com/office/drawing/2014/main" id="{A2FA008A-F681-42E2-A681-BA953D9FADE1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301123" y="3268045"/>
            <a:ext cx="3935596" cy="2871964"/>
          </a:xfrm>
          <a:prstGeom prst="rect">
            <a:avLst/>
          </a:prstGeom>
        </p:spPr>
      </p:pic>
      <p:pic>
        <p:nvPicPr>
          <p:cNvPr id="54" name="Picture 48">
            <a:extLst>
              <a:ext uri="{FF2B5EF4-FFF2-40B4-BE49-F238E27FC236}">
                <a16:creationId xmlns:a16="http://schemas.microsoft.com/office/drawing/2014/main" id="{258BC3E5-5A7C-47A3-8530-742775E36A7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23363" y="3270492"/>
            <a:ext cx="4100896" cy="2520690"/>
          </a:xfrm>
          <a:prstGeom prst="rect">
            <a:avLst/>
          </a:prstGeom>
        </p:spPr>
      </p:pic>
      <p:sp>
        <p:nvSpPr>
          <p:cNvPr id="59" name="Elipse 58"/>
          <p:cNvSpPr/>
          <p:nvPr/>
        </p:nvSpPr>
        <p:spPr>
          <a:xfrm>
            <a:off x="3090272" y="2569392"/>
            <a:ext cx="401025" cy="371856"/>
          </a:xfrm>
          <a:prstGeom prst="ellipse">
            <a:avLst/>
          </a:prstGeom>
          <a:solidFill>
            <a:srgbClr val="DF5327">
              <a:alpha val="4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44">
            <a:extLst>
              <a:ext uri="{FF2B5EF4-FFF2-40B4-BE49-F238E27FC236}">
                <a16:creationId xmlns:a16="http://schemas.microsoft.com/office/drawing/2014/main" id="{0FD0C6F1-2F77-40D9-A751-3E3C6388DBA0}"/>
              </a:ext>
            </a:extLst>
          </p:cNvPr>
          <p:cNvSpPr/>
          <p:nvPr/>
        </p:nvSpPr>
        <p:spPr>
          <a:xfrm>
            <a:off x="2401359" y="2588443"/>
            <a:ext cx="368728" cy="37185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4"/>
              </a:solidFill>
            </a:endParaRP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11655F9B-7EDB-26F7-E843-9CCBAFB3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5489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/>
      <p:bldP spid="49" grpId="0"/>
      <p:bldP spid="50" grpId="0" animBg="1"/>
      <p:bldP spid="52" grpId="0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0431288A-2D47-4CF6-93B8-19DDAE446E9A}"/>
              </a:ext>
            </a:extLst>
          </p:cNvPr>
          <p:cNvSpPr txBox="1"/>
          <p:nvPr/>
        </p:nvSpPr>
        <p:spPr>
          <a:xfrm>
            <a:off x="1392021" y="1125014"/>
            <a:ext cx="235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¡A no olvidarse!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D9191DD-F2FF-43E0-B239-5AF9F9A0B8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08" y="1125014"/>
            <a:ext cx="6710120" cy="46120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C34FB9-FE2A-4446-8027-DC81D8E378CC}"/>
                  </a:ext>
                </a:extLst>
              </p:cNvPr>
              <p:cNvSpPr txBox="1"/>
              <p:nvPr/>
            </p:nvSpPr>
            <p:spPr>
              <a:xfrm>
                <a:off x="438911" y="1702186"/>
                <a:ext cx="4619297" cy="1040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dirty="0"/>
                  <a:t>Entramos al gráfico correspondiente al relleno que se tiene con los caudales </a:t>
                </a:r>
                <a:r>
                  <a:rPr lang="es-AR" sz="2000" dirty="0">
                    <a:solidFill>
                      <a:srgbClr val="00B050"/>
                    </a:solidFill>
                  </a:rPr>
                  <a:t>G</a:t>
                </a:r>
                <a:r>
                  <a:rPr lang="es-AR" sz="2000" dirty="0"/>
                  <a:t> y </a:t>
                </a:r>
                <a:r>
                  <a:rPr lang="es-AR" sz="2000" dirty="0">
                    <a:solidFill>
                      <a:srgbClr val="00B050"/>
                    </a:solidFill>
                  </a:rPr>
                  <a:t>L</a:t>
                </a:r>
                <a:r>
                  <a:rPr lang="es-AR" sz="2000" dirty="0"/>
                  <a:t>, y leemos el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AR" sz="20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𝑜𝑔</m:t>
                        </m:r>
                      </m:sub>
                    </m:sSub>
                  </m:oMath>
                </a14:m>
                <a:endParaRPr lang="es-A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C34FB9-FE2A-4446-8027-DC81D8E37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1" y="1702186"/>
                <a:ext cx="4619297" cy="1040606"/>
              </a:xfrm>
              <a:prstGeom prst="rect">
                <a:avLst/>
              </a:prstGeom>
              <a:blipFill>
                <a:blip r:embed="rId3"/>
                <a:stretch>
                  <a:fillRect l="-1319" t="-2924" r="-792" b="-760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600" b="1" dirty="0"/>
              <a:t>-</a:t>
            </a: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Resolución – </a:t>
            </a:r>
            <a:r>
              <a:rPr lang="es-419" dirty="0" err="1"/>
              <a:t>H</a:t>
            </a:r>
            <a:r>
              <a:rPr lang="es-419" baseline="-25000" dirty="0" err="1"/>
              <a:t>og</a:t>
            </a:r>
            <a:r>
              <a:rPr lang="es-419" baseline="-25000" dirty="0"/>
              <a:t> </a:t>
            </a:r>
            <a:endParaRPr lang="en-US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9F066BAB-C5B4-42DF-99C9-CEBEC7828A7A}"/>
              </a:ext>
            </a:extLst>
          </p:cNvPr>
          <p:cNvSpPr txBox="1">
            <a:spLocks/>
          </p:cNvSpPr>
          <p:nvPr/>
        </p:nvSpPr>
        <p:spPr>
          <a:xfrm>
            <a:off x="438911" y="3094612"/>
            <a:ext cx="2016011" cy="42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AR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terminar…</a:t>
            </a:r>
            <a:endParaRPr lang="es-A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73321FA6-447B-465E-B53D-B828CF64E134}"/>
                  </a:ext>
                </a:extLst>
              </p:cNvPr>
              <p:cNvSpPr txBox="1"/>
              <p:nvPr/>
            </p:nvSpPr>
            <p:spPr>
              <a:xfrm>
                <a:off x="704955" y="3595880"/>
                <a:ext cx="1589538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73321FA6-447B-465E-B53D-B828CF64E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55" y="3595880"/>
                <a:ext cx="1589538" cy="565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9BDFB3FD-0010-49BE-948B-028FCA05CFF7}"/>
                  </a:ext>
                </a:extLst>
              </p:cNvPr>
              <p:cNvSpPr txBox="1"/>
              <p:nvPr/>
            </p:nvSpPr>
            <p:spPr>
              <a:xfrm>
                <a:off x="910909" y="4423223"/>
                <a:ext cx="138358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9BDFB3FD-0010-49BE-948B-028FCA05C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09" y="4423223"/>
                <a:ext cx="1383584" cy="299569"/>
              </a:xfrm>
              <a:prstGeom prst="rect">
                <a:avLst/>
              </a:prstGeom>
              <a:blipFill>
                <a:blip r:embed="rId6"/>
                <a:stretch>
                  <a:fillRect l="-2203" r="-2203" b="-224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7677150" y="1189298"/>
            <a:ext cx="2069133" cy="1604756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7793658" y="5097052"/>
            <a:ext cx="1645617" cy="23694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5681100" y="2910811"/>
            <a:ext cx="3483942" cy="270567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>
            <a:off x="9231934" y="2803860"/>
            <a:ext cx="1407492" cy="179222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3" name="Conector angular 42"/>
          <p:cNvCxnSpPr/>
          <p:nvPr/>
        </p:nvCxnSpPr>
        <p:spPr>
          <a:xfrm>
            <a:off x="2367343" y="4582326"/>
            <a:ext cx="600075" cy="5524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6">
            <a:extLst>
              <a:ext uri="{FF2B5EF4-FFF2-40B4-BE49-F238E27FC236}">
                <a16:creationId xmlns:a16="http://schemas.microsoft.com/office/drawing/2014/main" id="{FAB2D621-13DF-4E8E-8C2E-D05FF6C94F62}"/>
              </a:ext>
            </a:extLst>
          </p:cNvPr>
          <p:cNvSpPr txBox="1"/>
          <p:nvPr/>
        </p:nvSpPr>
        <p:spPr>
          <a:xfrm>
            <a:off x="2994464" y="4995081"/>
            <a:ext cx="1720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>
                <a:solidFill>
                  <a:schemeClr val="tx1"/>
                </a:solidFill>
              </a:rPr>
              <a:t>Obtenido por método gráfico, analítico o con </a:t>
            </a:r>
            <a:r>
              <a:rPr lang="es-AR" sz="1400" i="1" dirty="0" err="1">
                <a:solidFill>
                  <a:schemeClr val="tx1"/>
                </a:solidFill>
              </a:rPr>
              <a:t>Colburn</a:t>
            </a:r>
            <a:r>
              <a:rPr lang="es-AR" sz="14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5200650" y="2749760"/>
            <a:ext cx="225050" cy="5703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F1A403B9-D217-2EB1-179F-A40A8F3C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5318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9" grpId="0"/>
      <p:bldP spid="20" grpId="0"/>
      <p:bldP spid="21" grpId="0"/>
      <p:bldP spid="7" grpId="0" animBg="1"/>
      <p:bldP spid="8" grpId="0" animBg="1"/>
      <p:bldP spid="28" grpId="0" animBg="1"/>
      <p:bldP spid="31" grpId="0" animBg="1"/>
      <p:bldP spid="44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Adicional – Datos del relleno</a:t>
            </a:r>
            <a:endParaRPr lang="en-US" dirty="0"/>
          </a:p>
        </p:txBody>
      </p:sp>
      <p:pic>
        <p:nvPicPr>
          <p:cNvPr id="11" name="Imagen 1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454FC12F-3309-1F4F-0791-DBB19985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C72240-41DE-D0B0-B66C-CF8C7434994E}"/>
              </a:ext>
            </a:extLst>
          </p:cNvPr>
          <p:cNvSpPr txBox="1">
            <a:spLocks/>
          </p:cNvSpPr>
          <p:nvPr/>
        </p:nvSpPr>
        <p:spPr>
          <a:xfrm>
            <a:off x="423671" y="1128068"/>
            <a:ext cx="8248822" cy="51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Brochures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proveedores: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2B7D9B-2057-EECE-D6D5-2955F6D63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67" y="1638088"/>
            <a:ext cx="4180943" cy="4593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6D60D4-8C5E-92CA-5AA6-7256B7D79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812" y="1630951"/>
            <a:ext cx="3740197" cy="46009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475E840-7E44-28BA-A84E-74B5F4C2EB60}"/>
              </a:ext>
            </a:extLst>
          </p:cNvPr>
          <p:cNvSpPr/>
          <p:nvPr/>
        </p:nvSpPr>
        <p:spPr>
          <a:xfrm>
            <a:off x="2922427" y="2320270"/>
            <a:ext cx="2287964" cy="3963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76851C1-30DF-D57D-84CA-AFCB64B8AA28}"/>
              </a:ext>
            </a:extLst>
          </p:cNvPr>
          <p:cNvCxnSpPr>
            <a:cxnSpLocks/>
          </p:cNvCxnSpPr>
          <p:nvPr/>
        </p:nvCxnSpPr>
        <p:spPr>
          <a:xfrm flipH="1">
            <a:off x="2434764" y="2565033"/>
            <a:ext cx="493496" cy="2037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00E64699-9AFE-D6A8-494E-94F7AA97C68A}"/>
              </a:ext>
            </a:extLst>
          </p:cNvPr>
          <p:cNvSpPr txBox="1">
            <a:spLocks/>
          </p:cNvSpPr>
          <p:nvPr/>
        </p:nvSpPr>
        <p:spPr>
          <a:xfrm>
            <a:off x="438912" y="2498390"/>
            <a:ext cx="2209146" cy="1683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geometría de torre y estos parámetros se puede estimar la cantidad de relleno requerida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DD7A9D2B-CD14-092D-8606-B9231C2934D0}"/>
              </a:ext>
            </a:extLst>
          </p:cNvPr>
          <p:cNvSpPr txBox="1">
            <a:spLocks/>
          </p:cNvSpPr>
          <p:nvPr/>
        </p:nvSpPr>
        <p:spPr>
          <a:xfrm>
            <a:off x="532944" y="4181633"/>
            <a:ext cx="2021082" cy="1683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Buena práctica</a:t>
            </a:r>
          </a:p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rellenos cerámicos comprar un % adicional por posibles roturas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D7146B9-F6D9-9913-E6A1-FB17C5BCA218}"/>
              </a:ext>
            </a:extLst>
          </p:cNvPr>
          <p:cNvSpPr/>
          <p:nvPr/>
        </p:nvSpPr>
        <p:spPr>
          <a:xfrm>
            <a:off x="10790652" y="2768798"/>
            <a:ext cx="172175" cy="1250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7EC7392-2D47-5E33-CDFA-694CAF5184A7}"/>
              </a:ext>
            </a:extLst>
          </p:cNvPr>
          <p:cNvSpPr/>
          <p:nvPr/>
        </p:nvSpPr>
        <p:spPr>
          <a:xfrm>
            <a:off x="8895813" y="2936437"/>
            <a:ext cx="110490" cy="146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  <p:bldP spid="16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288" y="2966260"/>
            <a:ext cx="9880092" cy="919940"/>
          </a:xfrm>
        </p:spPr>
        <p:txBody>
          <a:bodyPr>
            <a:normAutofit/>
          </a:bodyPr>
          <a:lstStyle/>
          <a:p>
            <a:pPr algn="ctr"/>
            <a:r>
              <a:rPr lang="x-none" sz="5400" dirty="0"/>
              <a:t>¿PREGUNTAS?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7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910" y="1169966"/>
            <a:ext cx="5929377" cy="4564084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torre empacada con anillos Raschig de 1” se usará para absorber NH</a:t>
            </a:r>
            <a:r>
              <a:rPr lang="x-none" sz="19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x-none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aire</a:t>
            </a:r>
            <a:r>
              <a:rPr lang="es-A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x-none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poniéndolo en contacto con agua. El caudal de gas de entrada es de 40 lbmol/h y contiene 5% de NH</a:t>
            </a:r>
            <a:r>
              <a:rPr lang="x-none" sz="19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x-none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AR" sz="1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removerá el 90% del amoníaco del aire. La cantidad de agua de entrada es de 3200 lb/h. </a:t>
            </a:r>
            <a:endParaRPr lang="es-AR" sz="1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absorción se realizará a una presión absoluta de 1 atm y 20°C. </a:t>
            </a:r>
            <a:endParaRPr lang="es-AR" sz="1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s-AR" sz="1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Calcule diámetro y altura para cumplir con la separación especificada.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s-AR" sz="1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s-AR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x-none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la temperatura y presión de operación el equilibrio puede considerarse: y*=2x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Enunciado	</a:t>
            </a:r>
            <a:endParaRPr lang="en-US" dirty="0"/>
          </a:p>
        </p:txBody>
      </p:sp>
      <p:pic>
        <p:nvPicPr>
          <p:cNvPr id="11" name="Imagen 1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r>
              <a:rPr lang="en-US" sz="1600" b="1" dirty="0"/>
              <a:t>-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A20613BB-99E0-4837-88D9-6B9F18D315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43" y="1169966"/>
            <a:ext cx="5400040" cy="46120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454FC12F-3309-1F4F-0791-DBB19985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27541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Introducción</a:t>
            </a:r>
            <a:endParaRPr lang="en-US" dirty="0"/>
          </a:p>
        </p:txBody>
      </p:sp>
      <p:pic>
        <p:nvPicPr>
          <p:cNvPr id="11" name="Imagen 1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454FC12F-3309-1F4F-0791-DBB19985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55B944-A3AB-A420-CBD0-08B6B3F2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161" y="1697447"/>
            <a:ext cx="2259449" cy="23087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E6D5C1-7B16-55D5-902D-2F965F5BF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795" y="4090001"/>
            <a:ext cx="4477375" cy="1952898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D36AE4B-B860-7339-F9AD-5411EF1EBD81}"/>
              </a:ext>
            </a:extLst>
          </p:cNvPr>
          <p:cNvSpPr txBox="1">
            <a:spLocks/>
          </p:cNvSpPr>
          <p:nvPr/>
        </p:nvSpPr>
        <p:spPr>
          <a:xfrm>
            <a:off x="536565" y="1148805"/>
            <a:ext cx="963862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AR" sz="19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Platos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4F95E2C-6C57-91A4-000B-A7C1C5A6B9DD}"/>
              </a:ext>
            </a:extLst>
          </p:cNvPr>
          <p:cNvSpPr txBox="1">
            <a:spLocks/>
          </p:cNvSpPr>
          <p:nvPr/>
        </p:nvSpPr>
        <p:spPr>
          <a:xfrm>
            <a:off x="6586864" y="1156937"/>
            <a:ext cx="963862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AR" sz="19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Relleno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AE1EEBE-D0B7-1054-77C1-ED5DD02D71BA}"/>
              </a:ext>
            </a:extLst>
          </p:cNvPr>
          <p:cNvCxnSpPr>
            <a:cxnSpLocks/>
          </p:cNvCxnSpPr>
          <p:nvPr/>
        </p:nvCxnSpPr>
        <p:spPr>
          <a:xfrm>
            <a:off x="6096000" y="1169966"/>
            <a:ext cx="0" cy="510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A32AAEE4-1FB6-B766-33F7-83097A637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228" y="4200709"/>
            <a:ext cx="2633764" cy="16785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27B1531-EF4B-0A48-B300-F1BD712A6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85" y="1724496"/>
            <a:ext cx="3020863" cy="2265647"/>
          </a:xfrm>
          <a:prstGeom prst="rect">
            <a:avLst/>
          </a:prstGeom>
        </p:spPr>
      </p:pic>
      <p:sp>
        <p:nvSpPr>
          <p:cNvPr id="23" name="Oval 7">
            <a:extLst>
              <a:ext uri="{FF2B5EF4-FFF2-40B4-BE49-F238E27FC236}">
                <a16:creationId xmlns:a16="http://schemas.microsoft.com/office/drawing/2014/main" id="{F309B9FF-6198-EC33-25CA-D0959364C340}"/>
              </a:ext>
            </a:extLst>
          </p:cNvPr>
          <p:cNvSpPr/>
          <p:nvPr/>
        </p:nvSpPr>
        <p:spPr>
          <a:xfrm>
            <a:off x="4094110" y="1394452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13203243-DC11-6F7F-A895-D6C23F169DC1}"/>
              </a:ext>
            </a:extLst>
          </p:cNvPr>
          <p:cNvSpPr/>
          <p:nvPr/>
        </p:nvSpPr>
        <p:spPr>
          <a:xfrm>
            <a:off x="4094110" y="3216143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99184E99-E77F-DB3A-20A1-F1002E15202F}"/>
              </a:ext>
            </a:extLst>
          </p:cNvPr>
          <p:cNvSpPr/>
          <p:nvPr/>
        </p:nvSpPr>
        <p:spPr>
          <a:xfrm>
            <a:off x="4094110" y="1743805"/>
            <a:ext cx="1079625" cy="181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Elbow Connector 19">
            <a:extLst>
              <a:ext uri="{FF2B5EF4-FFF2-40B4-BE49-F238E27FC236}">
                <a16:creationId xmlns:a16="http://schemas.microsoft.com/office/drawing/2014/main" id="{B380220E-0819-DF78-14DA-959B2F8E67D6}"/>
              </a:ext>
            </a:extLst>
          </p:cNvPr>
          <p:cNvCxnSpPr>
            <a:cxnSpLocks/>
          </p:cNvCxnSpPr>
          <p:nvPr/>
        </p:nvCxnSpPr>
        <p:spPr>
          <a:xfrm flipH="1">
            <a:off x="4094110" y="2092553"/>
            <a:ext cx="72791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19">
            <a:extLst>
              <a:ext uri="{FF2B5EF4-FFF2-40B4-BE49-F238E27FC236}">
                <a16:creationId xmlns:a16="http://schemas.microsoft.com/office/drawing/2014/main" id="{D8E56DF3-DA64-3270-CEE3-57A82605B9D2}"/>
              </a:ext>
            </a:extLst>
          </p:cNvPr>
          <p:cNvCxnSpPr>
            <a:cxnSpLocks/>
          </p:cNvCxnSpPr>
          <p:nvPr/>
        </p:nvCxnSpPr>
        <p:spPr>
          <a:xfrm flipH="1">
            <a:off x="4445821" y="3240795"/>
            <a:ext cx="72791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19">
            <a:extLst>
              <a:ext uri="{FF2B5EF4-FFF2-40B4-BE49-F238E27FC236}">
                <a16:creationId xmlns:a16="http://schemas.microsoft.com/office/drawing/2014/main" id="{5048A0F6-E7B4-6200-F01D-3115ECD71072}"/>
              </a:ext>
            </a:extLst>
          </p:cNvPr>
          <p:cNvCxnSpPr>
            <a:cxnSpLocks/>
          </p:cNvCxnSpPr>
          <p:nvPr/>
        </p:nvCxnSpPr>
        <p:spPr>
          <a:xfrm flipH="1">
            <a:off x="4445821" y="2449139"/>
            <a:ext cx="72791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19">
            <a:extLst>
              <a:ext uri="{FF2B5EF4-FFF2-40B4-BE49-F238E27FC236}">
                <a16:creationId xmlns:a16="http://schemas.microsoft.com/office/drawing/2014/main" id="{13C2B830-463A-A24D-1768-5E6D7CDA4992}"/>
              </a:ext>
            </a:extLst>
          </p:cNvPr>
          <p:cNvCxnSpPr>
            <a:cxnSpLocks/>
          </p:cNvCxnSpPr>
          <p:nvPr/>
        </p:nvCxnSpPr>
        <p:spPr>
          <a:xfrm flipH="1">
            <a:off x="4094110" y="2851808"/>
            <a:ext cx="72791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7">
            <a:extLst>
              <a:ext uri="{FF2B5EF4-FFF2-40B4-BE49-F238E27FC236}">
                <a16:creationId xmlns:a16="http://schemas.microsoft.com/office/drawing/2014/main" id="{80A2A551-34F6-C163-DFD9-F0DCCA083902}"/>
              </a:ext>
            </a:extLst>
          </p:cNvPr>
          <p:cNvSpPr/>
          <p:nvPr/>
        </p:nvSpPr>
        <p:spPr>
          <a:xfrm>
            <a:off x="9971778" y="1371302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8">
            <a:extLst>
              <a:ext uri="{FF2B5EF4-FFF2-40B4-BE49-F238E27FC236}">
                <a16:creationId xmlns:a16="http://schemas.microsoft.com/office/drawing/2014/main" id="{7215D5A0-A56F-E6CE-DEFF-6A6BC14B578F}"/>
              </a:ext>
            </a:extLst>
          </p:cNvPr>
          <p:cNvSpPr/>
          <p:nvPr/>
        </p:nvSpPr>
        <p:spPr>
          <a:xfrm>
            <a:off x="9971778" y="3192993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9B84B28D-F5CB-B9EA-ADB9-C6A7F27F6E47}"/>
              </a:ext>
            </a:extLst>
          </p:cNvPr>
          <p:cNvSpPr/>
          <p:nvPr/>
        </p:nvSpPr>
        <p:spPr>
          <a:xfrm>
            <a:off x="9971778" y="1720655"/>
            <a:ext cx="1079625" cy="181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44710AC7-EF3E-5A72-D3D5-E0B19306F6D5}"/>
              </a:ext>
            </a:extLst>
          </p:cNvPr>
          <p:cNvSpPr/>
          <p:nvPr/>
        </p:nvSpPr>
        <p:spPr>
          <a:xfrm>
            <a:off x="9971777" y="2021595"/>
            <a:ext cx="1079625" cy="12192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Planteo	</a:t>
            </a:r>
            <a:endParaRPr lang="en-US" dirty="0"/>
          </a:p>
        </p:txBody>
      </p:sp>
      <p:pic>
        <p:nvPicPr>
          <p:cNvPr id="13" name="Imagen 1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b="1" dirty="0"/>
              <a:t>-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4D370A35-285A-486E-96B3-C42BA575049E}"/>
              </a:ext>
            </a:extLst>
          </p:cNvPr>
          <p:cNvSpPr/>
          <p:nvPr/>
        </p:nvSpPr>
        <p:spPr>
          <a:xfrm>
            <a:off x="7917576" y="2167546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971054A2-346F-4F22-8993-C31453CD18C2}"/>
              </a:ext>
            </a:extLst>
          </p:cNvPr>
          <p:cNvSpPr/>
          <p:nvPr/>
        </p:nvSpPr>
        <p:spPr>
          <a:xfrm>
            <a:off x="7917576" y="3989237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9D08BCF-2F50-4DBB-AA15-60E2698726A2}"/>
              </a:ext>
            </a:extLst>
          </p:cNvPr>
          <p:cNvSpPr/>
          <p:nvPr/>
        </p:nvSpPr>
        <p:spPr>
          <a:xfrm>
            <a:off x="7917576" y="2516899"/>
            <a:ext cx="1079625" cy="181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213C7553-0E46-4457-8205-891431F6B06A}"/>
                  </a:ext>
                </a:extLst>
              </p:cNvPr>
              <p:cNvSpPr txBox="1"/>
              <p:nvPr/>
            </p:nvSpPr>
            <p:spPr>
              <a:xfrm>
                <a:off x="7932817" y="2534713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213C7553-0E46-4457-8205-891431F6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817" y="2534713"/>
                <a:ext cx="1079624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Elbow Connector 17">
            <a:extLst>
              <a:ext uri="{FF2B5EF4-FFF2-40B4-BE49-F238E27FC236}">
                <a16:creationId xmlns:a16="http://schemas.microsoft.com/office/drawing/2014/main" id="{F020D824-B949-47B7-8446-40B1E1D657B7}"/>
              </a:ext>
            </a:extLst>
          </p:cNvPr>
          <p:cNvCxnSpPr>
            <a:endCxn id="17" idx="5"/>
          </p:cNvCxnSpPr>
          <p:nvPr/>
        </p:nvCxnSpPr>
        <p:spPr>
          <a:xfrm rot="10800000">
            <a:off x="8839095" y="4571296"/>
            <a:ext cx="1030777" cy="4956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184DFB3F-C1D1-4C9B-A312-3665EEE89E7F}"/>
              </a:ext>
            </a:extLst>
          </p:cNvPr>
          <p:cNvCxnSpPr>
            <a:stCxn id="16" idx="7"/>
          </p:cNvCxnSpPr>
          <p:nvPr/>
        </p:nvCxnSpPr>
        <p:spPr>
          <a:xfrm rot="5400000" flipH="1" flipV="1">
            <a:off x="8485180" y="1913496"/>
            <a:ext cx="707830" cy="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3">
            <a:extLst>
              <a:ext uri="{FF2B5EF4-FFF2-40B4-BE49-F238E27FC236}">
                <a16:creationId xmlns:a16="http://schemas.microsoft.com/office/drawing/2014/main" id="{CC1E180C-3E13-4598-93E4-72968BFF9951}"/>
              </a:ext>
            </a:extLst>
          </p:cNvPr>
          <p:cNvCxnSpPr>
            <a:endCxn id="16" idx="1"/>
          </p:cNvCxnSpPr>
          <p:nvPr/>
        </p:nvCxnSpPr>
        <p:spPr>
          <a:xfrm>
            <a:off x="7431471" y="1913497"/>
            <a:ext cx="644212" cy="3539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7">
            <a:extLst>
              <a:ext uri="{FF2B5EF4-FFF2-40B4-BE49-F238E27FC236}">
                <a16:creationId xmlns:a16="http://schemas.microsoft.com/office/drawing/2014/main" id="{0388339F-6158-46AF-866D-D03BB07AE138}"/>
              </a:ext>
            </a:extLst>
          </p:cNvPr>
          <p:cNvCxnSpPr>
            <a:stCxn id="17" idx="3"/>
          </p:cNvCxnSpPr>
          <p:nvPr/>
        </p:nvCxnSpPr>
        <p:spPr>
          <a:xfrm rot="16200000" flipH="1">
            <a:off x="7653664" y="4993314"/>
            <a:ext cx="84403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72E87C8E-FE08-4C2D-8CF4-7BF97CA3881B}"/>
                  </a:ext>
                </a:extLst>
              </p:cNvPr>
              <p:cNvSpPr txBox="1"/>
              <p:nvPr/>
            </p:nvSpPr>
            <p:spPr>
              <a:xfrm>
                <a:off x="9628776" y="2894271"/>
                <a:ext cx="1393371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72E87C8E-FE08-4C2D-8CF4-7BF97CA3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776" y="2894271"/>
                <a:ext cx="1393371" cy="369332"/>
              </a:xfrm>
              <a:prstGeom prst="rect">
                <a:avLst/>
              </a:prstGeom>
              <a:blipFill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/>
              <p:nvPr/>
            </p:nvSpPr>
            <p:spPr>
              <a:xfrm>
                <a:off x="9873680" y="4992393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80" y="4992393"/>
                <a:ext cx="51562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/>
              <p:nvPr/>
            </p:nvSpPr>
            <p:spPr>
              <a:xfrm>
                <a:off x="9020470" y="1490472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70" y="1490472"/>
                <a:ext cx="515621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/>
              <p:nvPr/>
            </p:nvSpPr>
            <p:spPr>
              <a:xfrm>
                <a:off x="7458497" y="4876170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497" y="4876170"/>
                <a:ext cx="515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/>
              <p:nvPr/>
            </p:nvSpPr>
            <p:spPr>
              <a:xfrm>
                <a:off x="7234255" y="1495577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255" y="1495577"/>
                <a:ext cx="5156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1">
                <a:extLst>
                  <a:ext uri="{FF2B5EF4-FFF2-40B4-BE49-F238E27FC236}">
                    <a16:creationId xmlns:a16="http://schemas.microsoft.com/office/drawing/2014/main" id="{29E1156D-7B10-4009-BE29-C6264BED4E3F}"/>
                  </a:ext>
                </a:extLst>
              </p:cNvPr>
              <p:cNvSpPr txBox="1"/>
              <p:nvPr/>
            </p:nvSpPr>
            <p:spPr>
              <a:xfrm>
                <a:off x="9536091" y="2084169"/>
                <a:ext cx="1578742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Box 21">
                <a:extLst>
                  <a:ext uri="{FF2B5EF4-FFF2-40B4-BE49-F238E27FC236}">
                    <a16:creationId xmlns:a16="http://schemas.microsoft.com/office/drawing/2014/main" id="{29E1156D-7B10-4009-BE29-C6264BED4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091" y="2084169"/>
                <a:ext cx="1578742" cy="646331"/>
              </a:xfrm>
              <a:prstGeom prst="rect">
                <a:avLst/>
              </a:prstGeom>
              <a:blipFill>
                <a:blip r:embed="rId9"/>
                <a:stretch>
                  <a:fillRect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/>
              <p:nvPr/>
            </p:nvSpPr>
            <p:spPr>
              <a:xfrm>
                <a:off x="9873679" y="4619930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79" y="4619930"/>
                <a:ext cx="5156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/>
              <p:nvPr/>
            </p:nvSpPr>
            <p:spPr>
              <a:xfrm>
                <a:off x="7778863" y="1495577"/>
                <a:ext cx="439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863" y="1495577"/>
                <a:ext cx="4393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6">
                <a:extLst>
                  <a:ext uri="{FF2B5EF4-FFF2-40B4-BE49-F238E27FC236}">
                    <a16:creationId xmlns:a16="http://schemas.microsoft.com/office/drawing/2014/main" id="{9870ABF6-6816-486F-BC11-BDF86128EA89}"/>
                  </a:ext>
                </a:extLst>
              </p:cNvPr>
              <p:cNvSpPr txBox="1"/>
              <p:nvPr/>
            </p:nvSpPr>
            <p:spPr>
              <a:xfrm>
                <a:off x="9408124" y="3470747"/>
                <a:ext cx="19623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𝐴𝑛𝑖𝑙𝑙𝑜𝑠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𝑅𝑎𝑠h𝑖𝑔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26">
                <a:extLst>
                  <a:ext uri="{FF2B5EF4-FFF2-40B4-BE49-F238E27FC236}">
                    <a16:creationId xmlns:a16="http://schemas.microsoft.com/office/drawing/2014/main" id="{9870ABF6-6816-486F-BC11-BDF86128E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124" y="3470747"/>
                <a:ext cx="1962352" cy="369332"/>
              </a:xfrm>
              <a:prstGeom prst="rect">
                <a:avLst/>
              </a:prstGeom>
              <a:blipFill>
                <a:blip r:embed="rId12"/>
                <a:stretch>
                  <a:fillRect l="-923" b="-93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ABB10530-8AC2-4B1E-8F5C-0B9442070B77}"/>
                  </a:ext>
                </a:extLst>
              </p:cNvPr>
              <p:cNvSpPr txBox="1"/>
              <p:nvPr/>
            </p:nvSpPr>
            <p:spPr>
              <a:xfrm>
                <a:off x="9189295" y="4005351"/>
                <a:ext cx="2400010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𝑅𝑒𝑐𝑢𝑝𝑒𝑟𝑎𝑐𝑖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=90%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ABB10530-8AC2-4B1E-8F5C-0B944207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295" y="4005351"/>
                <a:ext cx="2400010" cy="369332"/>
              </a:xfrm>
              <a:prstGeom prst="rect">
                <a:avLst/>
              </a:prstGeom>
              <a:blipFill>
                <a:blip r:embed="rId13"/>
                <a:stretch>
                  <a:fillRect l="-252" b="-93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2">
                <a:extLst>
                  <a:ext uri="{FF2B5EF4-FFF2-40B4-BE49-F238E27FC236}">
                    <a16:creationId xmlns:a16="http://schemas.microsoft.com/office/drawing/2014/main" id="{E7B6EC17-2EAD-4E1D-8866-D4AE603A35BA}"/>
                  </a:ext>
                </a:extLst>
              </p:cNvPr>
              <p:cNvSpPr txBox="1"/>
              <p:nvPr/>
            </p:nvSpPr>
            <p:spPr>
              <a:xfrm>
                <a:off x="7925197" y="3955727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2">
                <a:extLst>
                  <a:ext uri="{FF2B5EF4-FFF2-40B4-BE49-F238E27FC236}">
                    <a16:creationId xmlns:a16="http://schemas.microsoft.com/office/drawing/2014/main" id="{E7B6EC17-2EAD-4E1D-8866-D4AE603A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197" y="3955727"/>
                <a:ext cx="1079624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Elbow Connector 19">
            <a:extLst>
              <a:ext uri="{FF2B5EF4-FFF2-40B4-BE49-F238E27FC236}">
                <a16:creationId xmlns:a16="http://schemas.microsoft.com/office/drawing/2014/main" id="{2D37B3B6-2CA6-44B1-80AB-AEFBDC7EF14A}"/>
              </a:ext>
            </a:extLst>
          </p:cNvPr>
          <p:cNvCxnSpPr>
            <a:cxnSpLocks/>
          </p:cNvCxnSpPr>
          <p:nvPr/>
        </p:nvCxnSpPr>
        <p:spPr>
          <a:xfrm flipH="1" flipV="1">
            <a:off x="7917576" y="2524942"/>
            <a:ext cx="1064387" cy="176446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19">
            <a:extLst>
              <a:ext uri="{FF2B5EF4-FFF2-40B4-BE49-F238E27FC236}">
                <a16:creationId xmlns:a16="http://schemas.microsoft.com/office/drawing/2014/main" id="{49BBBD8A-C90F-488F-ACB6-F9ACDF8DC6D6}"/>
              </a:ext>
            </a:extLst>
          </p:cNvPr>
          <p:cNvCxnSpPr>
            <a:cxnSpLocks/>
          </p:cNvCxnSpPr>
          <p:nvPr/>
        </p:nvCxnSpPr>
        <p:spPr>
          <a:xfrm flipV="1">
            <a:off x="7948837" y="2524940"/>
            <a:ext cx="1033124" cy="180387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9271727F-6347-4929-A0E7-B3F5824036C1}"/>
              </a:ext>
            </a:extLst>
          </p:cNvPr>
          <p:cNvSpPr txBox="1">
            <a:spLocks/>
          </p:cNvSpPr>
          <p:nvPr/>
        </p:nvSpPr>
        <p:spPr>
          <a:xfrm>
            <a:off x="726128" y="3496543"/>
            <a:ext cx="1863116" cy="41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 limpia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Elbow Connector 19">
            <a:extLst>
              <a:ext uri="{FF2B5EF4-FFF2-40B4-BE49-F238E27FC236}">
                <a16:creationId xmlns:a16="http://schemas.microsoft.com/office/drawing/2014/main" id="{3A68A831-A8B4-4250-965C-315A4293AD09}"/>
              </a:ext>
            </a:extLst>
          </p:cNvPr>
          <p:cNvCxnSpPr>
            <a:cxnSpLocks/>
          </p:cNvCxnSpPr>
          <p:nvPr/>
        </p:nvCxnSpPr>
        <p:spPr>
          <a:xfrm>
            <a:off x="2397060" y="3706131"/>
            <a:ext cx="1092200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">
                <a:extLst>
                  <a:ext uri="{FF2B5EF4-FFF2-40B4-BE49-F238E27FC236}">
                    <a16:creationId xmlns:a16="http://schemas.microsoft.com/office/drawing/2014/main" id="{7026F90B-8B98-421B-925C-D018680C059D}"/>
                  </a:ext>
                </a:extLst>
              </p:cNvPr>
              <p:cNvSpPr txBox="1"/>
              <p:nvPr/>
            </p:nvSpPr>
            <p:spPr>
              <a:xfrm>
                <a:off x="722745" y="4033748"/>
                <a:ext cx="2018051" cy="5619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en-US"/>
                </a:defPPr>
                <a:lvl1pPr marL="228600" indent="-182880" defTabSz="91440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900"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>
                    <a:solidFill>
                      <a:schemeClr val="accent1"/>
                    </a:solidFill>
                  </a:defRPr>
                </a:lvl2pPr>
                <a:lvl3pPr marL="73152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>
                    <a:solidFill>
                      <a:schemeClr val="accent1"/>
                    </a:solidFill>
                  </a:defRPr>
                </a:lvl3pPr>
                <a:lvl4pPr marL="100584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4pPr>
                <a:lvl5pPr marL="128016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5pPr>
                <a:lvl6pPr marL="16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6pPr>
                <a:lvl7pPr marL="19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7pPr>
                <a:lvl8pPr marL="22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8pPr>
                <a:lvl9pPr marL="25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s-AR">
                        <a:latin typeface="Cambria Math" panose="02040503050406030204" pitchFamily="18" charset="0"/>
                      </a:rPr>
                      <m:t>=3200</m:t>
                    </m:r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es-AR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0" name="TextBox 3">
                <a:extLst>
                  <a:ext uri="{FF2B5EF4-FFF2-40B4-BE49-F238E27FC236}">
                    <a16:creationId xmlns:a16="http://schemas.microsoft.com/office/drawing/2014/main" id="{7026F90B-8B98-421B-925C-D018680C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45" y="4033748"/>
                <a:ext cx="2018051" cy="5619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19">
            <a:extLst>
              <a:ext uri="{FF2B5EF4-FFF2-40B4-BE49-F238E27FC236}">
                <a16:creationId xmlns:a16="http://schemas.microsoft.com/office/drawing/2014/main" id="{CE0F407C-04E3-443A-8FA9-2E593876335E}"/>
              </a:ext>
            </a:extLst>
          </p:cNvPr>
          <p:cNvCxnSpPr>
            <a:cxnSpLocks/>
          </p:cNvCxnSpPr>
          <p:nvPr/>
        </p:nvCxnSpPr>
        <p:spPr>
          <a:xfrm>
            <a:off x="2601132" y="4310105"/>
            <a:ext cx="10922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">
                <a:extLst>
                  <a:ext uri="{FF2B5EF4-FFF2-40B4-BE49-F238E27FC236}">
                    <a16:creationId xmlns:a16="http://schemas.microsoft.com/office/drawing/2014/main" id="{1156A9BF-DC31-423C-BBFE-D58A877BC1C7}"/>
                  </a:ext>
                </a:extLst>
              </p:cNvPr>
              <p:cNvSpPr txBox="1"/>
              <p:nvPr/>
            </p:nvSpPr>
            <p:spPr>
              <a:xfrm>
                <a:off x="3787636" y="4033748"/>
                <a:ext cx="2689261" cy="63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𝑎𝑔𝑢𝑎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=177,8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𝑙𝑏𝑚𝑜𝑙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2" name="TextBox 4">
                <a:extLst>
                  <a:ext uri="{FF2B5EF4-FFF2-40B4-BE49-F238E27FC236}">
                    <a16:creationId xmlns:a16="http://schemas.microsoft.com/office/drawing/2014/main" id="{1156A9BF-DC31-423C-BBFE-D58A877BC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636" y="4033748"/>
                <a:ext cx="2689261" cy="634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441260" y="961002"/>
            <a:ext cx="653538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torre empacada con anillos Raschig de 1” se usará para absorber NH</a:t>
            </a:r>
            <a:r>
              <a:rPr lang="x-none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aire</a:t>
            </a:r>
            <a:r>
              <a:rPr lang="es-A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poniéndolo en contacto con agua. El caudal de gas de entrada es de 40 lbmol/h y contiene 5% de NH</a:t>
            </a:r>
            <a:r>
              <a:rPr lang="x-none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removerá el 90% del amoníaco del aire. La cantidad de agua de entrada es de 3200 lb/h. 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absorción se realizará a una presión absoluta de 1 atm y 20°C. 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algn="just">
              <a:spcBef>
                <a:spcPts val="300"/>
              </a:spcBef>
              <a:spcAft>
                <a:spcPts val="300"/>
              </a:spcAft>
            </a:pP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la temperatura y presión de operación el equilibrio puede considerarse: y*=2x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">
                <a:extLst>
                  <a:ext uri="{FF2B5EF4-FFF2-40B4-BE49-F238E27FC236}">
                    <a16:creationId xmlns:a16="http://schemas.microsoft.com/office/drawing/2014/main" id="{1156A9BF-DC31-423C-BBFE-D58A877BC1C7}"/>
                  </a:ext>
                </a:extLst>
              </p:cNvPr>
              <p:cNvSpPr txBox="1"/>
              <p:nvPr/>
            </p:nvSpPr>
            <p:spPr>
              <a:xfrm>
                <a:off x="722745" y="4642918"/>
                <a:ext cx="2143374" cy="5786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en-US"/>
                </a:defPPr>
                <a:lvl1pPr marL="228600" indent="-182880" defTabSz="91440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900"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>
                    <a:solidFill>
                      <a:schemeClr val="accent1"/>
                    </a:solidFill>
                  </a:defRPr>
                </a:lvl2pPr>
                <a:lvl3pPr marL="73152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>
                    <a:solidFill>
                      <a:schemeClr val="accent1"/>
                    </a:solidFill>
                  </a:defRPr>
                </a:lvl3pPr>
                <a:lvl4pPr marL="100584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4pPr>
                <a:lvl5pPr marL="128016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5pPr>
                <a:lvl6pPr marL="16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6pPr>
                <a:lvl7pPr marL="19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7pPr>
                <a:lvl8pPr marL="22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8pPr>
                <a:lvl9pPr marL="25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AR">
                        <a:latin typeface="Cambria Math" panose="02040503050406030204" pitchFamily="18" charset="0"/>
                      </a:rPr>
                      <m:t>=40</m:t>
                    </m:r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>
                            <a:latin typeface="Cambria Math" panose="02040503050406030204" pitchFamily="18" charset="0"/>
                          </a:rPr>
                          <m:t>𝑙𝑏𝑚𝑜𝑙</m:t>
                        </m:r>
                      </m:num>
                      <m:den>
                        <m:r>
                          <a:rPr lang="es-AR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3" name="TextBox 4">
                <a:extLst>
                  <a:ext uri="{FF2B5EF4-FFF2-40B4-BE49-F238E27FC236}">
                    <a16:creationId xmlns:a16="http://schemas.microsoft.com/office/drawing/2014/main" id="{1156A9BF-DC31-423C-BBFE-D58A877BC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45" y="4642918"/>
                <a:ext cx="2143374" cy="5786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">
                <a:extLst>
                  <a:ext uri="{FF2B5EF4-FFF2-40B4-BE49-F238E27FC236}">
                    <a16:creationId xmlns:a16="http://schemas.microsoft.com/office/drawing/2014/main" id="{1156A9BF-DC31-423C-BBFE-D58A877BC1C7}"/>
                  </a:ext>
                </a:extLst>
              </p:cNvPr>
              <p:cNvSpPr txBox="1"/>
              <p:nvPr/>
            </p:nvSpPr>
            <p:spPr>
              <a:xfrm>
                <a:off x="1044215" y="5285807"/>
                <a:ext cx="1031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4" name="TextBox 4">
                <a:extLst>
                  <a:ext uri="{FF2B5EF4-FFF2-40B4-BE49-F238E27FC236}">
                    <a16:creationId xmlns:a16="http://schemas.microsoft.com/office/drawing/2014/main" id="{1156A9BF-DC31-423C-BBFE-D58A877BC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15" y="5285807"/>
                <a:ext cx="1031373" cy="276999"/>
              </a:xfrm>
              <a:prstGeom prst="rect">
                <a:avLst/>
              </a:prstGeom>
              <a:blipFill>
                <a:blip r:embed="rId18"/>
                <a:stretch>
                  <a:fillRect l="-5325" r="-5917" b="-239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/>
              <p:nvPr/>
            </p:nvSpPr>
            <p:spPr>
              <a:xfrm>
                <a:off x="6641449" y="3228345"/>
                <a:ext cx="1185611" cy="58477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𝑎𝑡𝑚</m:t>
                      </m:r>
                    </m:oMath>
                  </m:oMathPara>
                </a14:m>
                <a:endParaRPr lang="es-AR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49" y="3228345"/>
                <a:ext cx="1185611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">
                <a:extLst>
                  <a:ext uri="{FF2B5EF4-FFF2-40B4-BE49-F238E27FC236}">
                    <a16:creationId xmlns:a16="http://schemas.microsoft.com/office/drawing/2014/main" id="{1156A9BF-DC31-423C-BBFE-D58A877BC1C7}"/>
                  </a:ext>
                </a:extLst>
              </p:cNvPr>
              <p:cNvSpPr txBox="1"/>
              <p:nvPr/>
            </p:nvSpPr>
            <p:spPr>
              <a:xfrm>
                <a:off x="4014652" y="3566132"/>
                <a:ext cx="7243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6" name="TextBox 4">
                <a:extLst>
                  <a:ext uri="{FF2B5EF4-FFF2-40B4-BE49-F238E27FC236}">
                    <a16:creationId xmlns:a16="http://schemas.microsoft.com/office/drawing/2014/main" id="{1156A9BF-DC31-423C-BBFE-D58A877BC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652" y="3566132"/>
                <a:ext cx="724301" cy="276999"/>
              </a:xfrm>
              <a:prstGeom prst="rect">
                <a:avLst/>
              </a:prstGeom>
              <a:blipFill>
                <a:blip r:embed="rId20"/>
                <a:stretch>
                  <a:fillRect l="-5085" r="-8475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64BB16FB-EC66-37F0-30F2-02213903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1835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17" y="3354101"/>
            <a:ext cx="356681" cy="353958"/>
          </a:xfrm>
          <a:prstGeom prst="rect">
            <a:avLst/>
          </a:prstGeom>
        </p:spPr>
      </p:pic>
      <p:sp>
        <p:nvSpPr>
          <p:cNvPr id="41" name="Oval 7">
            <a:extLst>
              <a:ext uri="{FF2B5EF4-FFF2-40B4-BE49-F238E27FC236}">
                <a16:creationId xmlns:a16="http://schemas.microsoft.com/office/drawing/2014/main" id="{4D370A35-285A-486E-96B3-C42BA575049E}"/>
              </a:ext>
            </a:extLst>
          </p:cNvPr>
          <p:cNvSpPr/>
          <p:nvPr/>
        </p:nvSpPr>
        <p:spPr>
          <a:xfrm>
            <a:off x="8096599" y="2317330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971054A2-346F-4F22-8993-C31453CD18C2}"/>
              </a:ext>
            </a:extLst>
          </p:cNvPr>
          <p:cNvSpPr/>
          <p:nvPr/>
        </p:nvSpPr>
        <p:spPr>
          <a:xfrm>
            <a:off x="8096599" y="4139021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19D08BCF-2F50-4DBB-AA15-60E2698726A2}"/>
              </a:ext>
            </a:extLst>
          </p:cNvPr>
          <p:cNvSpPr/>
          <p:nvPr/>
        </p:nvSpPr>
        <p:spPr>
          <a:xfrm>
            <a:off x="8096599" y="2666683"/>
            <a:ext cx="1079625" cy="181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0">
                <a:extLst>
                  <a:ext uri="{FF2B5EF4-FFF2-40B4-BE49-F238E27FC236}">
                    <a16:creationId xmlns:a16="http://schemas.microsoft.com/office/drawing/2014/main" id="{213C7553-0E46-4457-8205-891431F6B06A}"/>
                  </a:ext>
                </a:extLst>
              </p:cNvPr>
              <p:cNvSpPr txBox="1"/>
              <p:nvPr/>
            </p:nvSpPr>
            <p:spPr>
              <a:xfrm>
                <a:off x="8111840" y="2684497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10">
                <a:extLst>
                  <a:ext uri="{FF2B5EF4-FFF2-40B4-BE49-F238E27FC236}">
                    <a16:creationId xmlns:a16="http://schemas.microsoft.com/office/drawing/2014/main" id="{213C7553-0E46-4457-8205-891431F6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840" y="2684497"/>
                <a:ext cx="107962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Elbow Connector 17">
            <a:extLst>
              <a:ext uri="{FF2B5EF4-FFF2-40B4-BE49-F238E27FC236}">
                <a16:creationId xmlns:a16="http://schemas.microsoft.com/office/drawing/2014/main" id="{F020D824-B949-47B7-8446-40B1E1D657B7}"/>
              </a:ext>
            </a:extLst>
          </p:cNvPr>
          <p:cNvCxnSpPr>
            <a:endCxn id="42" idx="5"/>
          </p:cNvCxnSpPr>
          <p:nvPr/>
        </p:nvCxnSpPr>
        <p:spPr>
          <a:xfrm rot="10800000">
            <a:off x="9018118" y="4721080"/>
            <a:ext cx="1030777" cy="4956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19">
            <a:extLst>
              <a:ext uri="{FF2B5EF4-FFF2-40B4-BE49-F238E27FC236}">
                <a16:creationId xmlns:a16="http://schemas.microsoft.com/office/drawing/2014/main" id="{184DFB3F-C1D1-4C9B-A312-3665EEE89E7F}"/>
              </a:ext>
            </a:extLst>
          </p:cNvPr>
          <p:cNvCxnSpPr>
            <a:stCxn id="41" idx="7"/>
          </p:cNvCxnSpPr>
          <p:nvPr/>
        </p:nvCxnSpPr>
        <p:spPr>
          <a:xfrm rot="5400000" flipH="1" flipV="1">
            <a:off x="8664203" y="2063280"/>
            <a:ext cx="707830" cy="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Elbow Connector 23">
            <a:extLst>
              <a:ext uri="{FF2B5EF4-FFF2-40B4-BE49-F238E27FC236}">
                <a16:creationId xmlns:a16="http://schemas.microsoft.com/office/drawing/2014/main" id="{CC1E180C-3E13-4598-93E4-72968BFF9951}"/>
              </a:ext>
            </a:extLst>
          </p:cNvPr>
          <p:cNvCxnSpPr>
            <a:endCxn id="41" idx="1"/>
          </p:cNvCxnSpPr>
          <p:nvPr/>
        </p:nvCxnSpPr>
        <p:spPr>
          <a:xfrm>
            <a:off x="7610494" y="2063281"/>
            <a:ext cx="644212" cy="3539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Elbow Connector 27">
            <a:extLst>
              <a:ext uri="{FF2B5EF4-FFF2-40B4-BE49-F238E27FC236}">
                <a16:creationId xmlns:a16="http://schemas.microsoft.com/office/drawing/2014/main" id="{0388339F-6158-46AF-866D-D03BB07AE138}"/>
              </a:ext>
            </a:extLst>
          </p:cNvPr>
          <p:cNvCxnSpPr>
            <a:stCxn id="42" idx="3"/>
          </p:cNvCxnSpPr>
          <p:nvPr/>
        </p:nvCxnSpPr>
        <p:spPr>
          <a:xfrm rot="16200000" flipH="1">
            <a:off x="7832687" y="5143098"/>
            <a:ext cx="84403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5">
                <a:extLst>
                  <a:ext uri="{FF2B5EF4-FFF2-40B4-BE49-F238E27FC236}">
                    <a16:creationId xmlns:a16="http://schemas.microsoft.com/office/drawing/2014/main" id="{72E87C8E-FE08-4C2D-8CF4-7BF97CA3881B}"/>
                  </a:ext>
                </a:extLst>
              </p:cNvPr>
              <p:cNvSpPr txBox="1"/>
              <p:nvPr/>
            </p:nvSpPr>
            <p:spPr>
              <a:xfrm>
                <a:off x="9807799" y="3044055"/>
                <a:ext cx="1393371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15">
                <a:extLst>
                  <a:ext uri="{FF2B5EF4-FFF2-40B4-BE49-F238E27FC236}">
                    <a16:creationId xmlns:a16="http://schemas.microsoft.com/office/drawing/2014/main" id="{72E87C8E-FE08-4C2D-8CF4-7BF97CA3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799" y="3044055"/>
                <a:ext cx="1393371" cy="369332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/>
              <p:nvPr/>
            </p:nvSpPr>
            <p:spPr>
              <a:xfrm>
                <a:off x="10052703" y="5142177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703" y="5142177"/>
                <a:ext cx="51562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/>
              <p:nvPr/>
            </p:nvSpPr>
            <p:spPr>
              <a:xfrm>
                <a:off x="9199493" y="1640256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493" y="1640256"/>
                <a:ext cx="51562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/>
              <p:nvPr/>
            </p:nvSpPr>
            <p:spPr>
              <a:xfrm>
                <a:off x="7637520" y="5025954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20" y="5025954"/>
                <a:ext cx="515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/>
              <p:nvPr/>
            </p:nvSpPr>
            <p:spPr>
              <a:xfrm>
                <a:off x="7413278" y="1645361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78" y="1645361"/>
                <a:ext cx="5156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1">
                <a:extLst>
                  <a:ext uri="{FF2B5EF4-FFF2-40B4-BE49-F238E27FC236}">
                    <a16:creationId xmlns:a16="http://schemas.microsoft.com/office/drawing/2014/main" id="{29E1156D-7B10-4009-BE29-C6264BED4E3F}"/>
                  </a:ext>
                </a:extLst>
              </p:cNvPr>
              <p:cNvSpPr txBox="1"/>
              <p:nvPr/>
            </p:nvSpPr>
            <p:spPr>
              <a:xfrm>
                <a:off x="9715114" y="2233953"/>
                <a:ext cx="1578742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54" name="TextBox 21">
                <a:extLst>
                  <a:ext uri="{FF2B5EF4-FFF2-40B4-BE49-F238E27FC236}">
                    <a16:creationId xmlns:a16="http://schemas.microsoft.com/office/drawing/2014/main" id="{29E1156D-7B10-4009-BE29-C6264BED4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114" y="2233953"/>
                <a:ext cx="1578742" cy="646331"/>
              </a:xfrm>
              <a:prstGeom prst="rect">
                <a:avLst/>
              </a:prstGeom>
              <a:blipFill>
                <a:blip r:embed="rId9"/>
                <a:stretch>
                  <a:fillRect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/>
              <p:nvPr/>
            </p:nvSpPr>
            <p:spPr>
              <a:xfrm>
                <a:off x="10052702" y="4769714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702" y="4769714"/>
                <a:ext cx="5156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/>
              <p:nvPr/>
            </p:nvSpPr>
            <p:spPr>
              <a:xfrm>
                <a:off x="7957886" y="1645361"/>
                <a:ext cx="439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886" y="1645361"/>
                <a:ext cx="4393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6">
                <a:extLst>
                  <a:ext uri="{FF2B5EF4-FFF2-40B4-BE49-F238E27FC236}">
                    <a16:creationId xmlns:a16="http://schemas.microsoft.com/office/drawing/2014/main" id="{9870ABF6-6816-486F-BC11-BDF86128EA89}"/>
                  </a:ext>
                </a:extLst>
              </p:cNvPr>
              <p:cNvSpPr txBox="1"/>
              <p:nvPr/>
            </p:nvSpPr>
            <p:spPr>
              <a:xfrm>
                <a:off x="9587147" y="3620531"/>
                <a:ext cx="19623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𝐴𝑛𝑖𝑙𝑙𝑜𝑠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𝑅𝑎𝑠h𝑖𝑔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26">
                <a:extLst>
                  <a:ext uri="{FF2B5EF4-FFF2-40B4-BE49-F238E27FC236}">
                    <a16:creationId xmlns:a16="http://schemas.microsoft.com/office/drawing/2014/main" id="{9870ABF6-6816-486F-BC11-BDF86128E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147" y="3620531"/>
                <a:ext cx="1962352" cy="369332"/>
              </a:xfrm>
              <a:prstGeom prst="rect">
                <a:avLst/>
              </a:prstGeom>
              <a:blipFill>
                <a:blip r:embed="rId12"/>
                <a:stretch>
                  <a:fillRect l="-1231"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30">
                <a:extLst>
                  <a:ext uri="{FF2B5EF4-FFF2-40B4-BE49-F238E27FC236}">
                    <a16:creationId xmlns:a16="http://schemas.microsoft.com/office/drawing/2014/main" id="{ABB10530-8AC2-4B1E-8F5C-0B9442070B77}"/>
                  </a:ext>
                </a:extLst>
              </p:cNvPr>
              <p:cNvSpPr txBox="1"/>
              <p:nvPr/>
            </p:nvSpPr>
            <p:spPr>
              <a:xfrm>
                <a:off x="9368318" y="4155135"/>
                <a:ext cx="2400010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𝑅𝑒𝑐𝑢𝑝𝑒𝑟𝑎𝑐𝑖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=90%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30">
                <a:extLst>
                  <a:ext uri="{FF2B5EF4-FFF2-40B4-BE49-F238E27FC236}">
                    <a16:creationId xmlns:a16="http://schemas.microsoft.com/office/drawing/2014/main" id="{ABB10530-8AC2-4B1E-8F5C-0B944207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318" y="4155135"/>
                <a:ext cx="2400010" cy="369332"/>
              </a:xfrm>
              <a:prstGeom prst="rect">
                <a:avLst/>
              </a:prstGeom>
              <a:blipFill>
                <a:blip r:embed="rId13"/>
                <a:stretch>
                  <a:fillRect l="-25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32">
                <a:extLst>
                  <a:ext uri="{FF2B5EF4-FFF2-40B4-BE49-F238E27FC236}">
                    <a16:creationId xmlns:a16="http://schemas.microsoft.com/office/drawing/2014/main" id="{E7B6EC17-2EAD-4E1D-8866-D4AE603A35BA}"/>
                  </a:ext>
                </a:extLst>
              </p:cNvPr>
              <p:cNvSpPr txBox="1"/>
              <p:nvPr/>
            </p:nvSpPr>
            <p:spPr>
              <a:xfrm>
                <a:off x="8104220" y="4105511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32">
                <a:extLst>
                  <a:ext uri="{FF2B5EF4-FFF2-40B4-BE49-F238E27FC236}">
                    <a16:creationId xmlns:a16="http://schemas.microsoft.com/office/drawing/2014/main" id="{E7B6EC17-2EAD-4E1D-8866-D4AE603A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220" y="4105511"/>
                <a:ext cx="1079624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Elbow Connector 19">
            <a:extLst>
              <a:ext uri="{FF2B5EF4-FFF2-40B4-BE49-F238E27FC236}">
                <a16:creationId xmlns:a16="http://schemas.microsoft.com/office/drawing/2014/main" id="{2D37B3B6-2CA6-44B1-80AB-AEFBDC7EF14A}"/>
              </a:ext>
            </a:extLst>
          </p:cNvPr>
          <p:cNvCxnSpPr>
            <a:cxnSpLocks/>
          </p:cNvCxnSpPr>
          <p:nvPr/>
        </p:nvCxnSpPr>
        <p:spPr>
          <a:xfrm flipH="1" flipV="1">
            <a:off x="8096599" y="2674726"/>
            <a:ext cx="1064387" cy="176446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Elbow Connector 19">
            <a:extLst>
              <a:ext uri="{FF2B5EF4-FFF2-40B4-BE49-F238E27FC236}">
                <a16:creationId xmlns:a16="http://schemas.microsoft.com/office/drawing/2014/main" id="{49BBBD8A-C90F-488F-ACB6-F9ACDF8DC6D6}"/>
              </a:ext>
            </a:extLst>
          </p:cNvPr>
          <p:cNvCxnSpPr>
            <a:cxnSpLocks/>
          </p:cNvCxnSpPr>
          <p:nvPr/>
        </p:nvCxnSpPr>
        <p:spPr>
          <a:xfrm flipV="1">
            <a:off x="8127860" y="2674724"/>
            <a:ext cx="1033124" cy="180387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3">
                <a:extLst>
                  <a:ext uri="{FF2B5EF4-FFF2-40B4-BE49-F238E27FC236}">
                    <a16:creationId xmlns:a16="http://schemas.microsoft.com/office/drawing/2014/main" id="{A5467457-80CD-42CF-9BFC-17720D6BEC48}"/>
                  </a:ext>
                </a:extLst>
              </p:cNvPr>
              <p:cNvSpPr txBox="1"/>
              <p:nvPr/>
            </p:nvSpPr>
            <p:spPr>
              <a:xfrm>
                <a:off x="801218" y="1077321"/>
                <a:ext cx="5812617" cy="573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𝑅𝑒𝑐𝑢𝑝𝑒𝑟𝑎𝑐𝑖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𝐶𝑎𝑢𝑑𝑎𝑙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𝑡𝑟𝑎𝑛𝑠𝑓𝑒𝑟𝑖𝑑𝑜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𝐶𝑎𝑢𝑑𝑎𝑙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3" name="TextBox 3">
                <a:extLst>
                  <a:ext uri="{FF2B5EF4-FFF2-40B4-BE49-F238E27FC236}">
                    <a16:creationId xmlns:a16="http://schemas.microsoft.com/office/drawing/2014/main" id="{A5467457-80CD-42CF-9BFC-17720D6BE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8" y="1077321"/>
                <a:ext cx="5812617" cy="5738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4">
                <a:extLst>
                  <a:ext uri="{FF2B5EF4-FFF2-40B4-BE49-F238E27FC236}">
                    <a16:creationId xmlns:a16="http://schemas.microsoft.com/office/drawing/2014/main" id="{D099A3C8-8F90-4047-A51A-D8F5AF91F640}"/>
                  </a:ext>
                </a:extLst>
              </p:cNvPr>
              <p:cNvSpPr txBox="1"/>
              <p:nvPr/>
            </p:nvSpPr>
            <p:spPr>
              <a:xfrm>
                <a:off x="781712" y="1766592"/>
                <a:ext cx="4153637" cy="584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𝑅𝑒𝑐𝑢𝑝𝑒𝑟𝑎𝑐𝑖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4" name="TextBox 4">
                <a:extLst>
                  <a:ext uri="{FF2B5EF4-FFF2-40B4-BE49-F238E27FC236}">
                    <a16:creationId xmlns:a16="http://schemas.microsoft.com/office/drawing/2014/main" id="{D099A3C8-8F90-4047-A51A-D8F5AF91F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2" y="1766592"/>
                <a:ext cx="4153637" cy="5846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35">
                <a:extLst>
                  <a:ext uri="{FF2B5EF4-FFF2-40B4-BE49-F238E27FC236}">
                    <a16:creationId xmlns:a16="http://schemas.microsoft.com/office/drawing/2014/main" id="{315EC681-0AF7-4BC3-901B-3AD978B56949}"/>
                  </a:ext>
                </a:extLst>
              </p:cNvPr>
              <p:cNvSpPr txBox="1"/>
              <p:nvPr/>
            </p:nvSpPr>
            <p:spPr>
              <a:xfrm>
                <a:off x="801218" y="2912344"/>
                <a:ext cx="4138890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𝑅𝑒𝑐𝑢𝑝𝑒𝑟𝑎𝑐𝑖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5" name="TextBox 35">
                <a:extLst>
                  <a:ext uri="{FF2B5EF4-FFF2-40B4-BE49-F238E27FC236}">
                    <a16:creationId xmlns:a16="http://schemas.microsoft.com/office/drawing/2014/main" id="{315EC681-0AF7-4BC3-901B-3AD978B56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8" y="2912344"/>
                <a:ext cx="4138890" cy="5848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Elbow Connector 19">
            <a:extLst>
              <a:ext uri="{FF2B5EF4-FFF2-40B4-BE49-F238E27FC236}">
                <a16:creationId xmlns:a16="http://schemas.microsoft.com/office/drawing/2014/main" id="{36A2368C-122B-49B3-91AA-D6FBE2A9CA33}"/>
              </a:ext>
            </a:extLst>
          </p:cNvPr>
          <p:cNvCxnSpPr>
            <a:cxnSpLocks/>
          </p:cNvCxnSpPr>
          <p:nvPr/>
        </p:nvCxnSpPr>
        <p:spPr>
          <a:xfrm flipH="1">
            <a:off x="2359910" y="2282180"/>
            <a:ext cx="2" cy="6145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Marcador de contenido 2">
            <a:extLst>
              <a:ext uri="{FF2B5EF4-FFF2-40B4-BE49-F238E27FC236}">
                <a16:creationId xmlns:a16="http://schemas.microsoft.com/office/drawing/2014/main" id="{D5891A7D-E09F-4DB8-A322-F7DD56C5EB5E}"/>
              </a:ext>
            </a:extLst>
          </p:cNvPr>
          <p:cNvSpPr txBox="1">
            <a:spLocks/>
          </p:cNvSpPr>
          <p:nvPr/>
        </p:nvSpPr>
        <p:spPr>
          <a:xfrm>
            <a:off x="1306128" y="2303111"/>
            <a:ext cx="1086202" cy="5725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Solución diluida</a:t>
            </a:r>
            <a:endParaRPr lang="en-US" sz="1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0">
                <a:extLst>
                  <a:ext uri="{FF2B5EF4-FFF2-40B4-BE49-F238E27FC236}">
                    <a16:creationId xmlns:a16="http://schemas.microsoft.com/office/drawing/2014/main" id="{6FCB06FE-2DF0-47B2-9B02-077382C3006F}"/>
                  </a:ext>
                </a:extLst>
              </p:cNvPr>
              <p:cNvSpPr txBox="1"/>
              <p:nvPr/>
            </p:nvSpPr>
            <p:spPr>
              <a:xfrm>
                <a:off x="3696965" y="3797075"/>
                <a:ext cx="1393371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40">
                <a:extLst>
                  <a:ext uri="{FF2B5EF4-FFF2-40B4-BE49-F238E27FC236}">
                    <a16:creationId xmlns:a16="http://schemas.microsoft.com/office/drawing/2014/main" id="{6FCB06FE-2DF0-47B2-9B02-077382C30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965" y="3797075"/>
                <a:ext cx="1393371" cy="369332"/>
              </a:xfrm>
              <a:prstGeom prst="rect">
                <a:avLst/>
              </a:prstGeom>
              <a:blipFill>
                <a:blip r:embed="rId18"/>
                <a:stretch>
                  <a:fillRect b="-31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Planteo	</a:t>
            </a:r>
            <a:endParaRPr lang="en-US" dirty="0"/>
          </a:p>
        </p:txBody>
      </p:sp>
      <p:pic>
        <p:nvPicPr>
          <p:cNvPr id="72" name="Imagen 7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600" b="1" dirty="0"/>
              <a:t>-</a:t>
            </a: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353" y="2635009"/>
            <a:ext cx="356681" cy="353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/>
              <p:nvPr/>
            </p:nvSpPr>
            <p:spPr>
              <a:xfrm>
                <a:off x="6772275" y="3228721"/>
                <a:ext cx="1185611" cy="58477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𝑎𝑡𝑚</m:t>
                      </m:r>
                    </m:oMath>
                  </m:oMathPara>
                </a14:m>
                <a:endParaRPr lang="es-AR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75" y="3228721"/>
                <a:ext cx="1185611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0">
                <a:extLst>
                  <a:ext uri="{FF2B5EF4-FFF2-40B4-BE49-F238E27FC236}">
                    <a16:creationId xmlns:a16="http://schemas.microsoft.com/office/drawing/2014/main" id="{3B954F2E-B84B-4553-9824-C8B9BB01719A}"/>
                  </a:ext>
                </a:extLst>
              </p:cNvPr>
              <p:cNvSpPr txBox="1"/>
              <p:nvPr/>
            </p:nvSpPr>
            <p:spPr>
              <a:xfrm>
                <a:off x="438911" y="4471407"/>
                <a:ext cx="370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8" name="TextBox 20">
                <a:extLst>
                  <a:ext uri="{FF2B5EF4-FFF2-40B4-BE49-F238E27FC236}">
                    <a16:creationId xmlns:a16="http://schemas.microsoft.com/office/drawing/2014/main" id="{3B954F2E-B84B-4553-9824-C8B9BB017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1" y="4471407"/>
                <a:ext cx="3708003" cy="276999"/>
              </a:xfrm>
              <a:prstGeom prst="rect">
                <a:avLst/>
              </a:prstGeom>
              <a:blipFill>
                <a:blip r:embed="rId21"/>
                <a:stretch>
                  <a:fillRect l="-987" t="-2174" b="-326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23">
                <a:extLst>
                  <a:ext uri="{FF2B5EF4-FFF2-40B4-BE49-F238E27FC236}">
                    <a16:creationId xmlns:a16="http://schemas.microsoft.com/office/drawing/2014/main" id="{592A17D9-0395-40AE-904C-BC6FF9C538E0}"/>
                  </a:ext>
                </a:extLst>
              </p:cNvPr>
              <p:cNvSpPr txBox="1"/>
              <p:nvPr/>
            </p:nvSpPr>
            <p:spPr>
              <a:xfrm>
                <a:off x="2198313" y="5026317"/>
                <a:ext cx="1280158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0" name="TextBox 23">
                <a:extLst>
                  <a:ext uri="{FF2B5EF4-FFF2-40B4-BE49-F238E27FC236}">
                    <a16:creationId xmlns:a16="http://schemas.microsoft.com/office/drawing/2014/main" id="{592A17D9-0395-40AE-904C-BC6FF9C5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13" y="5026317"/>
                <a:ext cx="1280158" cy="56387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Elbow Connector 19">
            <a:extLst>
              <a:ext uri="{FF2B5EF4-FFF2-40B4-BE49-F238E27FC236}">
                <a16:creationId xmlns:a16="http://schemas.microsoft.com/office/drawing/2014/main" id="{CEC68943-9F17-4BD4-A395-51A15BC747B8}"/>
              </a:ext>
            </a:extLst>
          </p:cNvPr>
          <p:cNvCxnSpPr>
            <a:cxnSpLocks/>
          </p:cNvCxnSpPr>
          <p:nvPr/>
        </p:nvCxnSpPr>
        <p:spPr>
          <a:xfrm flipV="1">
            <a:off x="3696965" y="5325460"/>
            <a:ext cx="897069" cy="1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37">
                <a:extLst>
                  <a:ext uri="{FF2B5EF4-FFF2-40B4-BE49-F238E27FC236}">
                    <a16:creationId xmlns:a16="http://schemas.microsoft.com/office/drawing/2014/main" id="{53FBCDC2-6BCD-48FB-93F1-9931C0DC3394}"/>
                  </a:ext>
                </a:extLst>
              </p:cNvPr>
              <p:cNvSpPr txBox="1"/>
              <p:nvPr/>
            </p:nvSpPr>
            <p:spPr>
              <a:xfrm>
                <a:off x="4812528" y="5123587"/>
                <a:ext cx="1393371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37">
                <a:extLst>
                  <a:ext uri="{FF2B5EF4-FFF2-40B4-BE49-F238E27FC236}">
                    <a16:creationId xmlns:a16="http://schemas.microsoft.com/office/drawing/2014/main" id="{53FBCDC2-6BCD-48FB-93F1-9931C0DC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28" y="5123587"/>
                <a:ext cx="139337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8E23A181-FDF5-CC07-ACA1-7F21B551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5414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7" grpId="0"/>
      <p:bldP spid="68" grpId="0" animBg="1"/>
      <p:bldP spid="78" grpId="0"/>
      <p:bldP spid="80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D370A35-285A-486E-96B3-C42BA575049E}"/>
              </a:ext>
            </a:extLst>
          </p:cNvPr>
          <p:cNvSpPr/>
          <p:nvPr/>
        </p:nvSpPr>
        <p:spPr>
          <a:xfrm>
            <a:off x="8096599" y="2317330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1054A2-346F-4F22-8993-C31453CD18C2}"/>
              </a:ext>
            </a:extLst>
          </p:cNvPr>
          <p:cNvSpPr/>
          <p:nvPr/>
        </p:nvSpPr>
        <p:spPr>
          <a:xfrm>
            <a:off x="8096599" y="4139021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08BCF-2F50-4DBB-AA15-60E2698726A2}"/>
              </a:ext>
            </a:extLst>
          </p:cNvPr>
          <p:cNvSpPr/>
          <p:nvPr/>
        </p:nvSpPr>
        <p:spPr>
          <a:xfrm>
            <a:off x="8096599" y="2666683"/>
            <a:ext cx="1079625" cy="181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C7553-0E46-4457-8205-891431F6B06A}"/>
                  </a:ext>
                </a:extLst>
              </p:cNvPr>
              <p:cNvSpPr txBox="1"/>
              <p:nvPr/>
            </p:nvSpPr>
            <p:spPr>
              <a:xfrm>
                <a:off x="8111840" y="2684497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3C7553-0E46-4457-8205-891431F6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840" y="2684497"/>
                <a:ext cx="107962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7">
            <a:extLst>
              <a:ext uri="{FF2B5EF4-FFF2-40B4-BE49-F238E27FC236}">
                <a16:creationId xmlns:a16="http://schemas.microsoft.com/office/drawing/2014/main" id="{F020D824-B949-47B7-8446-40B1E1D657B7}"/>
              </a:ext>
            </a:extLst>
          </p:cNvPr>
          <p:cNvCxnSpPr>
            <a:endCxn id="9" idx="5"/>
          </p:cNvCxnSpPr>
          <p:nvPr/>
        </p:nvCxnSpPr>
        <p:spPr>
          <a:xfrm rot="10800000">
            <a:off x="9018118" y="4721080"/>
            <a:ext cx="1030777" cy="4956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9">
            <a:extLst>
              <a:ext uri="{FF2B5EF4-FFF2-40B4-BE49-F238E27FC236}">
                <a16:creationId xmlns:a16="http://schemas.microsoft.com/office/drawing/2014/main" id="{184DFB3F-C1D1-4C9B-A312-3665EEE89E7F}"/>
              </a:ext>
            </a:extLst>
          </p:cNvPr>
          <p:cNvCxnSpPr>
            <a:stCxn id="8" idx="7"/>
          </p:cNvCxnSpPr>
          <p:nvPr/>
        </p:nvCxnSpPr>
        <p:spPr>
          <a:xfrm rot="5400000" flipH="1" flipV="1">
            <a:off x="8664203" y="2063280"/>
            <a:ext cx="707830" cy="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23">
            <a:extLst>
              <a:ext uri="{FF2B5EF4-FFF2-40B4-BE49-F238E27FC236}">
                <a16:creationId xmlns:a16="http://schemas.microsoft.com/office/drawing/2014/main" id="{CC1E180C-3E13-4598-93E4-72968BFF9951}"/>
              </a:ext>
            </a:extLst>
          </p:cNvPr>
          <p:cNvCxnSpPr>
            <a:endCxn id="8" idx="1"/>
          </p:cNvCxnSpPr>
          <p:nvPr/>
        </p:nvCxnSpPr>
        <p:spPr>
          <a:xfrm>
            <a:off x="7610494" y="2063281"/>
            <a:ext cx="644212" cy="3539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27">
            <a:extLst>
              <a:ext uri="{FF2B5EF4-FFF2-40B4-BE49-F238E27FC236}">
                <a16:creationId xmlns:a16="http://schemas.microsoft.com/office/drawing/2014/main" id="{0388339F-6158-46AF-866D-D03BB07AE138}"/>
              </a:ext>
            </a:extLst>
          </p:cNvPr>
          <p:cNvCxnSpPr>
            <a:stCxn id="9" idx="3"/>
          </p:cNvCxnSpPr>
          <p:nvPr/>
        </p:nvCxnSpPr>
        <p:spPr>
          <a:xfrm rot="16200000" flipH="1">
            <a:off x="7832687" y="5143098"/>
            <a:ext cx="84403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E87C8E-FE08-4C2D-8CF4-7BF97CA3881B}"/>
                  </a:ext>
                </a:extLst>
              </p:cNvPr>
              <p:cNvSpPr txBox="1"/>
              <p:nvPr/>
            </p:nvSpPr>
            <p:spPr>
              <a:xfrm>
                <a:off x="9807799" y="3044055"/>
                <a:ext cx="1393371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E87C8E-FE08-4C2D-8CF4-7BF97CA3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799" y="3044055"/>
                <a:ext cx="1393371" cy="369332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/>
              <p:nvPr/>
            </p:nvSpPr>
            <p:spPr>
              <a:xfrm>
                <a:off x="10052703" y="5142177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20C911-3DA8-479D-927F-48607FD9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703" y="5142177"/>
                <a:ext cx="51562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/>
              <p:nvPr/>
            </p:nvSpPr>
            <p:spPr>
              <a:xfrm>
                <a:off x="9199493" y="1640256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14FB83-EE1B-4271-86A1-39DBEDE1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493" y="1640256"/>
                <a:ext cx="51562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/>
              <p:nvPr/>
            </p:nvSpPr>
            <p:spPr>
              <a:xfrm>
                <a:off x="7637520" y="5025954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DA83A8-8AF5-451D-8C69-D9FC0BEF0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20" y="5025954"/>
                <a:ext cx="515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/>
              <p:nvPr/>
            </p:nvSpPr>
            <p:spPr>
              <a:xfrm>
                <a:off x="7413278" y="1645361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6481A8-DF94-433E-BB00-16B11D44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78" y="1645361"/>
                <a:ext cx="5156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E1156D-7B10-4009-BE29-C6264BED4E3F}"/>
                  </a:ext>
                </a:extLst>
              </p:cNvPr>
              <p:cNvSpPr txBox="1"/>
              <p:nvPr/>
            </p:nvSpPr>
            <p:spPr>
              <a:xfrm>
                <a:off x="9715114" y="2233953"/>
                <a:ext cx="1578742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9E1156D-7B10-4009-BE29-C6264BED4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114" y="2233953"/>
                <a:ext cx="1578742" cy="646331"/>
              </a:xfrm>
              <a:prstGeom prst="rect">
                <a:avLst/>
              </a:prstGeom>
              <a:blipFill>
                <a:blip r:embed="rId9"/>
                <a:stretch>
                  <a:fillRect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/>
              <p:nvPr/>
            </p:nvSpPr>
            <p:spPr>
              <a:xfrm>
                <a:off x="10052702" y="4769714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BFF183-A579-4000-A18A-1404AE12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702" y="4769714"/>
                <a:ext cx="5156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/>
              <p:nvPr/>
            </p:nvSpPr>
            <p:spPr>
              <a:xfrm>
                <a:off x="7957886" y="1645361"/>
                <a:ext cx="439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E34937-85CF-44D9-AF85-2D72841B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886" y="1645361"/>
                <a:ext cx="4393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0ABF6-6816-486F-BC11-BDF86128EA89}"/>
                  </a:ext>
                </a:extLst>
              </p:cNvPr>
              <p:cNvSpPr txBox="1"/>
              <p:nvPr/>
            </p:nvSpPr>
            <p:spPr>
              <a:xfrm>
                <a:off x="9587147" y="3620531"/>
                <a:ext cx="19623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𝐴𝑛𝑖𝑙𝑙𝑜𝑠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𝑅𝑎𝑠h𝑖𝑔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70ABF6-6816-486F-BC11-BDF86128E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147" y="3620531"/>
                <a:ext cx="1962352" cy="369332"/>
              </a:xfrm>
              <a:prstGeom prst="rect">
                <a:avLst/>
              </a:prstGeom>
              <a:blipFill>
                <a:blip r:embed="rId12"/>
                <a:stretch>
                  <a:fillRect l="-1231"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B10530-8AC2-4B1E-8F5C-0B9442070B77}"/>
                  </a:ext>
                </a:extLst>
              </p:cNvPr>
              <p:cNvSpPr txBox="1"/>
              <p:nvPr/>
            </p:nvSpPr>
            <p:spPr>
              <a:xfrm>
                <a:off x="9368318" y="4155135"/>
                <a:ext cx="2400010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𝑅𝑒𝑐𝑢𝑝𝑒𝑟𝑎𝑐𝑖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=90%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B10530-8AC2-4B1E-8F5C-0B944207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318" y="4155135"/>
                <a:ext cx="2400010" cy="369332"/>
              </a:xfrm>
              <a:prstGeom prst="rect">
                <a:avLst/>
              </a:prstGeom>
              <a:blipFill>
                <a:blip r:embed="rId13"/>
                <a:stretch>
                  <a:fillRect l="-25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6EC17-2EAD-4E1D-8866-D4AE603A35BA}"/>
                  </a:ext>
                </a:extLst>
              </p:cNvPr>
              <p:cNvSpPr txBox="1"/>
              <p:nvPr/>
            </p:nvSpPr>
            <p:spPr>
              <a:xfrm>
                <a:off x="8104220" y="4105511"/>
                <a:ext cx="107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=¿?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B6EC17-2EAD-4E1D-8866-D4AE603A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220" y="4105511"/>
                <a:ext cx="1079624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19">
            <a:extLst>
              <a:ext uri="{FF2B5EF4-FFF2-40B4-BE49-F238E27FC236}">
                <a16:creationId xmlns:a16="http://schemas.microsoft.com/office/drawing/2014/main" id="{2D37B3B6-2CA6-44B1-80AB-AEFBDC7EF14A}"/>
              </a:ext>
            </a:extLst>
          </p:cNvPr>
          <p:cNvCxnSpPr>
            <a:cxnSpLocks/>
          </p:cNvCxnSpPr>
          <p:nvPr/>
        </p:nvCxnSpPr>
        <p:spPr>
          <a:xfrm flipH="1" flipV="1">
            <a:off x="8096599" y="2674726"/>
            <a:ext cx="1064387" cy="176446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19">
            <a:extLst>
              <a:ext uri="{FF2B5EF4-FFF2-40B4-BE49-F238E27FC236}">
                <a16:creationId xmlns:a16="http://schemas.microsoft.com/office/drawing/2014/main" id="{49BBBD8A-C90F-488F-ACB6-F9ACDF8DC6D6}"/>
              </a:ext>
            </a:extLst>
          </p:cNvPr>
          <p:cNvCxnSpPr>
            <a:cxnSpLocks/>
          </p:cNvCxnSpPr>
          <p:nvPr/>
        </p:nvCxnSpPr>
        <p:spPr>
          <a:xfrm flipV="1">
            <a:off x="8127860" y="2674724"/>
            <a:ext cx="1033124" cy="180387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623F6729-DDF8-40FA-9CCE-D109D2401BEF}"/>
              </a:ext>
            </a:extLst>
          </p:cNvPr>
          <p:cNvSpPr txBox="1">
            <a:spLocks/>
          </p:cNvSpPr>
          <p:nvPr/>
        </p:nvSpPr>
        <p:spPr>
          <a:xfrm>
            <a:off x="495671" y="1256286"/>
            <a:ext cx="5731874" cy="81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piden calcular la </a:t>
            </a:r>
            <a:r>
              <a:rPr lang="es-AR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altura</a:t>
            </a: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el</a:t>
            </a:r>
            <a:r>
              <a:rPr lang="es-AR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diámetro </a:t>
            </a: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torre, para lo cual es necesario…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Elbow Connector 19">
            <a:extLst>
              <a:ext uri="{FF2B5EF4-FFF2-40B4-BE49-F238E27FC236}">
                <a16:creationId xmlns:a16="http://schemas.microsoft.com/office/drawing/2014/main" id="{4B65A6D0-C823-4C6F-AAE0-15BFF6E1A351}"/>
              </a:ext>
            </a:extLst>
          </p:cNvPr>
          <p:cNvCxnSpPr>
            <a:cxnSpLocks/>
          </p:cNvCxnSpPr>
          <p:nvPr/>
        </p:nvCxnSpPr>
        <p:spPr>
          <a:xfrm flipH="1">
            <a:off x="3045050" y="1967679"/>
            <a:ext cx="1" cy="10287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F1DD2AE3-52D8-4D68-9F3D-25A03CADA83C}"/>
              </a:ext>
            </a:extLst>
          </p:cNvPr>
          <p:cNvSpPr txBox="1">
            <a:spLocks/>
          </p:cNvSpPr>
          <p:nvPr/>
        </p:nvSpPr>
        <p:spPr>
          <a:xfrm>
            <a:off x="1253940" y="3148587"/>
            <a:ext cx="3582220" cy="45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¡Una ecuación de diseño!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Planteo	</a:t>
            </a:r>
            <a:endParaRPr lang="en-US" dirty="0"/>
          </a:p>
        </p:txBody>
      </p:sp>
      <p:pic>
        <p:nvPicPr>
          <p:cNvPr id="42" name="Imagen 4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b="1" dirty="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/>
              <p:nvPr/>
            </p:nvSpPr>
            <p:spPr>
              <a:xfrm>
                <a:off x="6772275" y="3228721"/>
                <a:ext cx="1185611" cy="58477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𝑎𝑡𝑚</m:t>
                      </m:r>
                    </m:oMath>
                  </m:oMathPara>
                </a14:m>
                <a:endParaRPr lang="es-AR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F2CBE76A-329B-4DF2-98AF-AA076BA7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75" y="3228721"/>
                <a:ext cx="1185611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8E82AE80-EABB-CACA-5AB6-E0E806A2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4253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D370A35-285A-486E-96B3-C42BA575049E}"/>
              </a:ext>
            </a:extLst>
          </p:cNvPr>
          <p:cNvSpPr/>
          <p:nvPr/>
        </p:nvSpPr>
        <p:spPr>
          <a:xfrm>
            <a:off x="9307332" y="2317330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1054A2-346F-4F22-8993-C31453CD18C2}"/>
              </a:ext>
            </a:extLst>
          </p:cNvPr>
          <p:cNvSpPr/>
          <p:nvPr/>
        </p:nvSpPr>
        <p:spPr>
          <a:xfrm>
            <a:off x="9307332" y="4139021"/>
            <a:ext cx="1079625" cy="681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08BCF-2F50-4DBB-AA15-60E2698726A2}"/>
              </a:ext>
            </a:extLst>
          </p:cNvPr>
          <p:cNvSpPr/>
          <p:nvPr/>
        </p:nvSpPr>
        <p:spPr>
          <a:xfrm>
            <a:off x="9307332" y="2666683"/>
            <a:ext cx="1079625" cy="181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7">
            <a:extLst>
              <a:ext uri="{FF2B5EF4-FFF2-40B4-BE49-F238E27FC236}">
                <a16:creationId xmlns:a16="http://schemas.microsoft.com/office/drawing/2014/main" id="{F020D824-B949-47B7-8446-40B1E1D657B7}"/>
              </a:ext>
            </a:extLst>
          </p:cNvPr>
          <p:cNvCxnSpPr>
            <a:endCxn id="9" idx="5"/>
          </p:cNvCxnSpPr>
          <p:nvPr/>
        </p:nvCxnSpPr>
        <p:spPr>
          <a:xfrm rot="10800000">
            <a:off x="10228851" y="4721080"/>
            <a:ext cx="1030777" cy="4956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9">
            <a:extLst>
              <a:ext uri="{FF2B5EF4-FFF2-40B4-BE49-F238E27FC236}">
                <a16:creationId xmlns:a16="http://schemas.microsoft.com/office/drawing/2014/main" id="{184DFB3F-C1D1-4C9B-A312-3665EEE89E7F}"/>
              </a:ext>
            </a:extLst>
          </p:cNvPr>
          <p:cNvCxnSpPr>
            <a:stCxn id="8" idx="7"/>
          </p:cNvCxnSpPr>
          <p:nvPr/>
        </p:nvCxnSpPr>
        <p:spPr>
          <a:xfrm rot="5400000" flipH="1" flipV="1">
            <a:off x="9874936" y="2063280"/>
            <a:ext cx="707830" cy="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23">
            <a:extLst>
              <a:ext uri="{FF2B5EF4-FFF2-40B4-BE49-F238E27FC236}">
                <a16:creationId xmlns:a16="http://schemas.microsoft.com/office/drawing/2014/main" id="{CC1E180C-3E13-4598-93E4-72968BFF9951}"/>
              </a:ext>
            </a:extLst>
          </p:cNvPr>
          <p:cNvCxnSpPr>
            <a:endCxn id="8" idx="1"/>
          </p:cNvCxnSpPr>
          <p:nvPr/>
        </p:nvCxnSpPr>
        <p:spPr>
          <a:xfrm>
            <a:off x="8821227" y="2063281"/>
            <a:ext cx="644212" cy="3539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27">
            <a:extLst>
              <a:ext uri="{FF2B5EF4-FFF2-40B4-BE49-F238E27FC236}">
                <a16:creationId xmlns:a16="http://schemas.microsoft.com/office/drawing/2014/main" id="{0388339F-6158-46AF-866D-D03BB07AE138}"/>
              </a:ext>
            </a:extLst>
          </p:cNvPr>
          <p:cNvCxnSpPr>
            <a:stCxn id="9" idx="3"/>
          </p:cNvCxnSpPr>
          <p:nvPr/>
        </p:nvCxnSpPr>
        <p:spPr>
          <a:xfrm rot="16200000" flipH="1">
            <a:off x="9043420" y="5143098"/>
            <a:ext cx="84403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20C911-3DA8-479D-927F-48607FD9F760}"/>
                  </a:ext>
                </a:extLst>
              </p:cNvPr>
              <p:cNvSpPr txBox="1"/>
              <p:nvPr/>
            </p:nvSpPr>
            <p:spPr>
              <a:xfrm>
                <a:off x="11263436" y="5142177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20C911-3DA8-479D-927F-48607FD9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436" y="5142177"/>
                <a:ext cx="51562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14FB83-EE1B-4271-86A1-39DBEDE1ACA5}"/>
                  </a:ext>
                </a:extLst>
              </p:cNvPr>
              <p:cNvSpPr txBox="1"/>
              <p:nvPr/>
            </p:nvSpPr>
            <p:spPr>
              <a:xfrm>
                <a:off x="10410226" y="1640256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14FB83-EE1B-4271-86A1-39DBEDE1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26" y="1640256"/>
                <a:ext cx="515621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DA83A8-8AF5-451D-8C69-D9FC0BEF0EAA}"/>
                  </a:ext>
                </a:extLst>
              </p:cNvPr>
              <p:cNvSpPr txBox="1"/>
              <p:nvPr/>
            </p:nvSpPr>
            <p:spPr>
              <a:xfrm>
                <a:off x="8848253" y="5025954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DA83A8-8AF5-451D-8C69-D9FC0BEF0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253" y="5025954"/>
                <a:ext cx="5156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6481A8-DF94-433E-BB00-16B11D448ECF}"/>
                  </a:ext>
                </a:extLst>
              </p:cNvPr>
              <p:cNvSpPr txBox="1"/>
              <p:nvPr/>
            </p:nvSpPr>
            <p:spPr>
              <a:xfrm>
                <a:off x="8624011" y="1645361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6481A8-DF94-433E-BB00-16B11D44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011" y="1645361"/>
                <a:ext cx="5156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BFF183-A579-4000-A18A-1404AE125641}"/>
                  </a:ext>
                </a:extLst>
              </p:cNvPr>
              <p:cNvSpPr txBox="1"/>
              <p:nvPr/>
            </p:nvSpPr>
            <p:spPr>
              <a:xfrm>
                <a:off x="11263435" y="4769714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BFF183-A579-4000-A18A-1404AE12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435" y="4769714"/>
                <a:ext cx="515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E34937-85CF-44D9-AF85-2D72841B13FE}"/>
                  </a:ext>
                </a:extLst>
              </p:cNvPr>
              <p:cNvSpPr txBox="1"/>
              <p:nvPr/>
            </p:nvSpPr>
            <p:spPr>
              <a:xfrm>
                <a:off x="9168619" y="1645361"/>
                <a:ext cx="439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E34937-85CF-44D9-AF85-2D72841B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619" y="1645361"/>
                <a:ext cx="4393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19">
            <a:extLst>
              <a:ext uri="{FF2B5EF4-FFF2-40B4-BE49-F238E27FC236}">
                <a16:creationId xmlns:a16="http://schemas.microsoft.com/office/drawing/2014/main" id="{2D37B3B6-2CA6-44B1-80AB-AEFBDC7EF14A}"/>
              </a:ext>
            </a:extLst>
          </p:cNvPr>
          <p:cNvCxnSpPr>
            <a:cxnSpLocks/>
          </p:cNvCxnSpPr>
          <p:nvPr/>
        </p:nvCxnSpPr>
        <p:spPr>
          <a:xfrm flipH="1">
            <a:off x="9314954" y="3742267"/>
            <a:ext cx="1072003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19">
            <a:extLst>
              <a:ext uri="{FF2B5EF4-FFF2-40B4-BE49-F238E27FC236}">
                <a16:creationId xmlns:a16="http://schemas.microsoft.com/office/drawing/2014/main" id="{25E1ADA7-E436-4C12-BB51-C6BA856D9E35}"/>
              </a:ext>
            </a:extLst>
          </p:cNvPr>
          <p:cNvCxnSpPr>
            <a:cxnSpLocks/>
          </p:cNvCxnSpPr>
          <p:nvPr/>
        </p:nvCxnSpPr>
        <p:spPr>
          <a:xfrm flipH="1">
            <a:off x="9314954" y="3464622"/>
            <a:ext cx="1072003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19">
            <a:extLst>
              <a:ext uri="{FF2B5EF4-FFF2-40B4-BE49-F238E27FC236}">
                <a16:creationId xmlns:a16="http://schemas.microsoft.com/office/drawing/2014/main" id="{F70ECDB2-5079-400E-9A62-C6F9C9D9C32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032049" y="3931669"/>
            <a:ext cx="39212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19">
            <a:extLst>
              <a:ext uri="{FF2B5EF4-FFF2-40B4-BE49-F238E27FC236}">
                <a16:creationId xmlns:a16="http://schemas.microsoft.com/office/drawing/2014/main" id="{1B8CAFBA-DC62-412C-A29D-FD621EB7CC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055330" y="3295175"/>
            <a:ext cx="34555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19">
            <a:extLst>
              <a:ext uri="{FF2B5EF4-FFF2-40B4-BE49-F238E27FC236}">
                <a16:creationId xmlns:a16="http://schemas.microsoft.com/office/drawing/2014/main" id="{49B1EB4C-945B-4000-8035-C0E287C367A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84664" y="3931669"/>
            <a:ext cx="392132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19">
            <a:extLst>
              <a:ext uri="{FF2B5EF4-FFF2-40B4-BE49-F238E27FC236}">
                <a16:creationId xmlns:a16="http://schemas.microsoft.com/office/drawing/2014/main" id="{582E01EE-592E-4948-9281-CD6465EF7C21}"/>
              </a:ext>
            </a:extLst>
          </p:cNvPr>
          <p:cNvCxnSpPr>
            <a:cxnSpLocks/>
          </p:cNvCxnSpPr>
          <p:nvPr/>
        </p:nvCxnSpPr>
        <p:spPr>
          <a:xfrm rot="5400000">
            <a:off x="9304625" y="3291844"/>
            <a:ext cx="352218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462AE56-AD06-4473-835D-F49433BC7252}"/>
                  </a:ext>
                </a:extLst>
              </p:cNvPr>
              <p:cNvSpPr txBox="1"/>
              <p:nvPr/>
            </p:nvSpPr>
            <p:spPr>
              <a:xfrm>
                <a:off x="8872690" y="3418021"/>
                <a:ext cx="51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A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62AE56-AD06-4473-835D-F49433BC7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690" y="3418021"/>
                <a:ext cx="5156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Marcador de contenido 2">
            <a:extLst>
              <a:ext uri="{FF2B5EF4-FFF2-40B4-BE49-F238E27FC236}">
                <a16:creationId xmlns:a16="http://schemas.microsoft.com/office/drawing/2014/main" id="{E117F23C-D598-44C6-83B9-AE97216E3AFA}"/>
              </a:ext>
            </a:extLst>
          </p:cNvPr>
          <p:cNvSpPr txBox="1">
            <a:spLocks/>
          </p:cNvSpPr>
          <p:nvPr/>
        </p:nvSpPr>
        <p:spPr>
          <a:xfrm>
            <a:off x="438911" y="1184303"/>
            <a:ext cx="5266944" cy="810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AR" sz="19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Planteo diferencial de altura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78F5415-8737-418A-8D0A-EFB13F65918D}"/>
                  </a:ext>
                </a:extLst>
              </p:cNvPr>
              <p:cNvSpPr txBox="1"/>
              <p:nvPr/>
            </p:nvSpPr>
            <p:spPr>
              <a:xfrm>
                <a:off x="758339" y="1777508"/>
                <a:ext cx="2450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78F5415-8737-418A-8D0A-EFB13F659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9" y="1777508"/>
                <a:ext cx="2450671" cy="276999"/>
              </a:xfrm>
              <a:prstGeom prst="rect">
                <a:avLst/>
              </a:prstGeom>
              <a:blipFill>
                <a:blip r:embed="rId10"/>
                <a:stretch>
                  <a:fillRect l="-1741" t="-4444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5232382-3536-45DC-BA0B-DB8C6DFAF351}"/>
                  </a:ext>
                </a:extLst>
              </p:cNvPr>
              <p:cNvSpPr txBox="1"/>
              <p:nvPr/>
            </p:nvSpPr>
            <p:spPr>
              <a:xfrm>
                <a:off x="3388318" y="1786282"/>
                <a:ext cx="1299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5232382-3536-45DC-BA0B-DB8C6DFAF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318" y="1786282"/>
                <a:ext cx="1299971" cy="276999"/>
              </a:xfrm>
              <a:prstGeom prst="rect">
                <a:avLst/>
              </a:prstGeom>
              <a:blipFill>
                <a:blip r:embed="rId11"/>
                <a:stretch>
                  <a:fillRect l="-1878" r="-4225" b="-177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id="{CC0A1F9B-BD91-4464-B640-94EDF392328E}"/>
              </a:ext>
            </a:extLst>
          </p:cNvPr>
          <p:cNvSpPr txBox="1">
            <a:spLocks/>
          </p:cNvSpPr>
          <p:nvPr/>
        </p:nvSpPr>
        <p:spPr>
          <a:xfrm>
            <a:off x="440916" y="2453659"/>
            <a:ext cx="5862899" cy="81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Podemos tomar el lado del líquido o el lado del gas, y cualquier expresión de N</a:t>
            </a:r>
            <a:r>
              <a:rPr lang="es-AR" sz="19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correspondiente.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DCECB93C-4DD1-467D-B218-0DBC1E9E0C09}"/>
              </a:ext>
            </a:extLst>
          </p:cNvPr>
          <p:cNvSpPr txBox="1">
            <a:spLocks/>
          </p:cNvSpPr>
          <p:nvPr/>
        </p:nvSpPr>
        <p:spPr>
          <a:xfrm>
            <a:off x="438911" y="3261180"/>
            <a:ext cx="8121039" cy="81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Mirando el lado del gas y viendo la transferencia de manera global: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531F43-9660-4678-B273-5DE28CB2BE41}"/>
                  </a:ext>
                </a:extLst>
              </p:cNvPr>
              <p:cNvSpPr txBox="1"/>
              <p:nvPr/>
            </p:nvSpPr>
            <p:spPr>
              <a:xfrm>
                <a:off x="880836" y="3823996"/>
                <a:ext cx="31574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531F43-9660-4678-B273-5DE28CB2B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36" y="3823996"/>
                <a:ext cx="3157467" cy="276999"/>
              </a:xfrm>
              <a:prstGeom prst="rect">
                <a:avLst/>
              </a:prstGeom>
              <a:blipFill>
                <a:blip r:embed="rId12"/>
                <a:stretch>
                  <a:fillRect l="-1544" r="-1351" b="-239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FEF0BAD3-2950-4231-AA51-A32827422D4A}"/>
              </a:ext>
            </a:extLst>
          </p:cNvPr>
          <p:cNvSpPr/>
          <p:nvPr/>
        </p:nvSpPr>
        <p:spPr>
          <a:xfrm>
            <a:off x="4011232" y="1796342"/>
            <a:ext cx="277421" cy="298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1765AA5-281F-45C0-94E5-B34DE865285A}"/>
                  </a:ext>
                </a:extLst>
              </p:cNvPr>
              <p:cNvSpPr txBox="1"/>
              <p:nvPr/>
            </p:nvSpPr>
            <p:spPr>
              <a:xfrm>
                <a:off x="6350642" y="1485251"/>
                <a:ext cx="1898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¿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𝑸𝒖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𝒆𝒔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𝒆𝒔𝒕𝒐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1765AA5-281F-45C0-94E5-B34DE865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642" y="1485251"/>
                <a:ext cx="1898808" cy="400110"/>
              </a:xfrm>
              <a:prstGeom prst="rect">
                <a:avLst/>
              </a:prstGeom>
              <a:blipFill>
                <a:blip r:embed="rId1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C6AAE60-97D9-4682-BF5F-2E2FA26E115E}"/>
              </a:ext>
            </a:extLst>
          </p:cNvPr>
          <p:cNvCxnSpPr>
            <a:cxnSpLocks/>
            <a:stCxn id="52" idx="7"/>
            <a:endCxn id="53" idx="1"/>
          </p:cNvCxnSpPr>
          <p:nvPr/>
        </p:nvCxnSpPr>
        <p:spPr>
          <a:xfrm flipV="1">
            <a:off x="4248026" y="1685306"/>
            <a:ext cx="2102616" cy="15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ACF98D1-D29A-4AD8-8D8A-01AD7A3816C5}"/>
              </a:ext>
            </a:extLst>
          </p:cNvPr>
          <p:cNvSpPr txBox="1"/>
          <p:nvPr/>
        </p:nvSpPr>
        <p:spPr>
          <a:xfrm>
            <a:off x="6303815" y="1975089"/>
            <a:ext cx="2117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cantidad de área de intercambio que el relleno expone por unidad de volumen</a:t>
            </a: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Repaso Torres Rellenas</a:t>
            </a:r>
            <a:endParaRPr lang="en-US" dirty="0"/>
          </a:p>
        </p:txBody>
      </p:sp>
      <p:pic>
        <p:nvPicPr>
          <p:cNvPr id="54" name="Imagen 53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600" b="1" dirty="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2BEFDC88-4E21-4FB0-AB26-027226C63B6D}"/>
                  </a:ext>
                </a:extLst>
              </p:cNvPr>
              <p:cNvSpPr txBox="1"/>
              <p:nvPr/>
            </p:nvSpPr>
            <p:spPr>
              <a:xfrm>
                <a:off x="4130721" y="3822044"/>
                <a:ext cx="2562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2BEFDC88-4E21-4FB0-AB26-027226C63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21" y="3822044"/>
                <a:ext cx="2562496" cy="276999"/>
              </a:xfrm>
              <a:prstGeom prst="rect">
                <a:avLst/>
              </a:prstGeom>
              <a:blipFill>
                <a:blip r:embed="rId15"/>
                <a:stretch>
                  <a:fillRect l="-714" r="-1905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39">
                <a:extLst>
                  <a:ext uri="{FF2B5EF4-FFF2-40B4-BE49-F238E27FC236}">
                    <a16:creationId xmlns:a16="http://schemas.microsoft.com/office/drawing/2014/main" id="{4CEADB98-F4E8-41FC-A416-951AFA095A00}"/>
                  </a:ext>
                </a:extLst>
              </p:cNvPr>
              <p:cNvSpPr txBox="1"/>
              <p:nvPr/>
            </p:nvSpPr>
            <p:spPr>
              <a:xfrm>
                <a:off x="1302164" y="4280331"/>
                <a:ext cx="2458302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0" name="TextBox 39">
                <a:extLst>
                  <a:ext uri="{FF2B5EF4-FFF2-40B4-BE49-F238E27FC236}">
                    <a16:creationId xmlns:a16="http://schemas.microsoft.com/office/drawing/2014/main" id="{4CEADB98-F4E8-41FC-A416-951AFA095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64" y="4280331"/>
                <a:ext cx="2458302" cy="5848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Marcador de contenido 2">
            <a:extLst>
              <a:ext uri="{FF2B5EF4-FFF2-40B4-BE49-F238E27FC236}">
                <a16:creationId xmlns:a16="http://schemas.microsoft.com/office/drawing/2014/main" id="{5E6197D6-C206-4B66-A483-83BA81C2559E}"/>
              </a:ext>
            </a:extLst>
          </p:cNvPr>
          <p:cNvSpPr txBox="1">
            <a:spLocks/>
          </p:cNvSpPr>
          <p:nvPr/>
        </p:nvSpPr>
        <p:spPr>
          <a:xfrm>
            <a:off x="268653" y="4741174"/>
            <a:ext cx="1222731" cy="71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Solución diluida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57">
                <a:extLst>
                  <a:ext uri="{FF2B5EF4-FFF2-40B4-BE49-F238E27FC236}">
                    <a16:creationId xmlns:a16="http://schemas.microsoft.com/office/drawing/2014/main" id="{CCCCA906-CE0A-45D2-AD2A-31B5A7B67654}"/>
                  </a:ext>
                </a:extLst>
              </p:cNvPr>
              <p:cNvSpPr txBox="1"/>
              <p:nvPr/>
            </p:nvSpPr>
            <p:spPr>
              <a:xfrm>
                <a:off x="1289592" y="5219874"/>
                <a:ext cx="2266711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3" name="TextBox 57">
                <a:extLst>
                  <a:ext uri="{FF2B5EF4-FFF2-40B4-BE49-F238E27FC236}">
                    <a16:creationId xmlns:a16="http://schemas.microsoft.com/office/drawing/2014/main" id="{CCCCA906-CE0A-45D2-AD2A-31B5A7B67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92" y="5219874"/>
                <a:ext cx="2266711" cy="57323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Elbow Connector 19">
            <a:extLst>
              <a:ext uri="{FF2B5EF4-FFF2-40B4-BE49-F238E27FC236}">
                <a16:creationId xmlns:a16="http://schemas.microsoft.com/office/drawing/2014/main" id="{7DFBC11B-1263-4A2F-ADCF-22210B0DBB26}"/>
              </a:ext>
            </a:extLst>
          </p:cNvPr>
          <p:cNvCxnSpPr>
            <a:cxnSpLocks/>
          </p:cNvCxnSpPr>
          <p:nvPr/>
        </p:nvCxnSpPr>
        <p:spPr>
          <a:xfrm>
            <a:off x="3922005" y="5506491"/>
            <a:ext cx="7662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59">
                <a:extLst>
                  <a:ext uri="{FF2B5EF4-FFF2-40B4-BE49-F238E27FC236}">
                    <a16:creationId xmlns:a16="http://schemas.microsoft.com/office/drawing/2014/main" id="{4868373C-DDA0-4EDA-A00A-419338314585}"/>
                  </a:ext>
                </a:extLst>
              </p:cNvPr>
              <p:cNvSpPr txBox="1"/>
              <p:nvPr/>
            </p:nvSpPr>
            <p:spPr>
              <a:xfrm>
                <a:off x="4927682" y="5356706"/>
                <a:ext cx="142763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5" name="TextBox 59">
                <a:extLst>
                  <a:ext uri="{FF2B5EF4-FFF2-40B4-BE49-F238E27FC236}">
                    <a16:creationId xmlns:a16="http://schemas.microsoft.com/office/drawing/2014/main" id="{4868373C-DDA0-4EDA-A00A-419338314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682" y="5356706"/>
                <a:ext cx="1427634" cy="299569"/>
              </a:xfrm>
              <a:prstGeom prst="rect">
                <a:avLst/>
              </a:prstGeom>
              <a:blipFill>
                <a:blip r:embed="rId18"/>
                <a:stretch>
                  <a:fillRect l="-426" b="-224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curvado 26"/>
          <p:cNvCxnSpPr>
            <a:stCxn id="60" idx="3"/>
            <a:endCxn id="63" idx="1"/>
          </p:cNvCxnSpPr>
          <p:nvPr/>
        </p:nvCxnSpPr>
        <p:spPr>
          <a:xfrm flipH="1">
            <a:off x="1289592" y="4572751"/>
            <a:ext cx="2470874" cy="933740"/>
          </a:xfrm>
          <a:prstGeom prst="curvedConnector5">
            <a:avLst>
              <a:gd name="adj1" fmla="val -9252"/>
              <a:gd name="adj2" fmla="val 50311"/>
              <a:gd name="adj3" fmla="val 1092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88A38DE1-8D04-D1D5-5C89-6D0343CC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4568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7" grpId="0"/>
      <p:bldP spid="59" grpId="0" animBg="1"/>
      <p:bldP spid="60" grpId="0" animBg="1"/>
      <p:bldP spid="61" grpId="0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868373C-DDA0-4EDA-A00A-419338314585}"/>
                  </a:ext>
                </a:extLst>
              </p:cNvPr>
              <p:cNvSpPr txBox="1"/>
              <p:nvPr/>
            </p:nvSpPr>
            <p:spPr>
              <a:xfrm>
                <a:off x="5269674" y="1320982"/>
                <a:ext cx="1593834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A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AR" sz="2000" b="1" i="1" smtClean="0">
                              <a:latin typeface="Cambria Math" panose="02040503050406030204" pitchFamily="18" charset="0"/>
                            </a:rPr>
                            <m:t>𝒐𝒈</m:t>
                          </m:r>
                        </m:sub>
                      </m:sSub>
                      <m:r>
                        <a:rPr lang="es-A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s-AR" sz="2000" b="1" i="1" smtClean="0">
                              <a:latin typeface="Cambria Math" panose="02040503050406030204" pitchFamily="18" charset="0"/>
                            </a:rPr>
                            <m:t>𝒐𝒈</m:t>
                          </m:r>
                        </m:sub>
                      </m:sSub>
                    </m:oMath>
                  </m:oMathPara>
                </a14:m>
                <a:endParaRPr lang="es-AR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868373C-DDA0-4EDA-A00A-419338314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74" y="1320982"/>
                <a:ext cx="1593834" cy="336887"/>
              </a:xfrm>
              <a:prstGeom prst="rect">
                <a:avLst/>
              </a:prstGeom>
              <a:blipFill>
                <a:blip r:embed="rId2"/>
                <a:stretch>
                  <a:fillRect l="-2290" r="-1908" b="-2181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Elbow Connector 19">
            <a:extLst>
              <a:ext uri="{FF2B5EF4-FFF2-40B4-BE49-F238E27FC236}">
                <a16:creationId xmlns:a16="http://schemas.microsoft.com/office/drawing/2014/main" id="{028838D6-5A8F-4156-9709-73A81C7FAAB8}"/>
              </a:ext>
            </a:extLst>
          </p:cNvPr>
          <p:cNvCxnSpPr>
            <a:cxnSpLocks/>
          </p:cNvCxnSpPr>
          <p:nvPr/>
        </p:nvCxnSpPr>
        <p:spPr>
          <a:xfrm flipH="1">
            <a:off x="4258733" y="1749313"/>
            <a:ext cx="1579006" cy="6213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19">
            <a:extLst>
              <a:ext uri="{FF2B5EF4-FFF2-40B4-BE49-F238E27FC236}">
                <a16:creationId xmlns:a16="http://schemas.microsoft.com/office/drawing/2014/main" id="{5D275633-59D6-46F9-9EA8-446314E11BD0}"/>
              </a:ext>
            </a:extLst>
          </p:cNvPr>
          <p:cNvCxnSpPr>
            <a:cxnSpLocks/>
          </p:cNvCxnSpPr>
          <p:nvPr/>
        </p:nvCxnSpPr>
        <p:spPr>
          <a:xfrm>
            <a:off x="6643171" y="1742934"/>
            <a:ext cx="1213896" cy="6277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36ED655-707F-4569-BC08-F5BC2E1B3B1D}"/>
              </a:ext>
            </a:extLst>
          </p:cNvPr>
          <p:cNvSpPr txBox="1"/>
          <p:nvPr/>
        </p:nvSpPr>
        <p:spPr>
          <a:xfrm>
            <a:off x="959791" y="2416985"/>
            <a:ext cx="441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¿Cuánta altura de relleno necesito para transferir una cierta cantidad de materia?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D281C3-3971-4F99-85E0-560D27D776D5}"/>
              </a:ext>
            </a:extLst>
          </p:cNvPr>
          <p:cNvSpPr txBox="1"/>
          <p:nvPr/>
        </p:nvSpPr>
        <p:spPr>
          <a:xfrm>
            <a:off x="959790" y="3353754"/>
            <a:ext cx="441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Depende de…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697C09-520D-421D-AA69-42E343A11FB6}"/>
              </a:ext>
            </a:extLst>
          </p:cNvPr>
          <p:cNvSpPr txBox="1"/>
          <p:nvPr/>
        </p:nvSpPr>
        <p:spPr>
          <a:xfrm>
            <a:off x="1420858" y="3683360"/>
            <a:ext cx="44168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Relleno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Caudales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/>
                </a:solidFill>
              </a:rPr>
              <a:t>Sustancias en cuestión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Presión y temperatura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/>
                </a:solidFill>
              </a:rPr>
              <a:t>Diámetro de la columna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368838-1CDB-4A82-8DD9-ABCF647657F5}"/>
              </a:ext>
            </a:extLst>
          </p:cNvPr>
          <p:cNvSpPr txBox="1"/>
          <p:nvPr/>
        </p:nvSpPr>
        <p:spPr>
          <a:xfrm>
            <a:off x="7121089" y="2433840"/>
            <a:ext cx="464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¿Cuántas de esas alturas necesito para cumplir con mi proceso en particular?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5E7E88-9EE7-4BBD-8EF8-53D73F70F278}"/>
              </a:ext>
            </a:extLst>
          </p:cNvPr>
          <p:cNvSpPr txBox="1"/>
          <p:nvPr/>
        </p:nvSpPr>
        <p:spPr>
          <a:xfrm>
            <a:off x="7121089" y="3353754"/>
            <a:ext cx="441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Depende de…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C55557-E9BB-4BEE-931B-FA6AD667FE24}"/>
              </a:ext>
            </a:extLst>
          </p:cNvPr>
          <p:cNvSpPr txBox="1"/>
          <p:nvPr/>
        </p:nvSpPr>
        <p:spPr>
          <a:xfrm>
            <a:off x="7121089" y="3723086"/>
            <a:ext cx="4416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/>
                </a:solidFill>
              </a:rPr>
              <a:t>Especificaciones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Caudales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/>
                </a:solidFill>
              </a:rPr>
              <a:t>Presión y temperatura </a:t>
            </a:r>
            <a:endParaRPr lang="es-A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8" name="Imagen 17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-8-</a:t>
            </a: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Repaso Torres Rellenas</a:t>
            </a:r>
            <a:endParaRPr lang="en-US" dirty="0"/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3C6A1389-2A64-008D-176F-40E5CD7D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3868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6594958-96C8-49A3-8F7A-67CD2853D796}"/>
              </a:ext>
            </a:extLst>
          </p:cNvPr>
          <p:cNvSpPr txBox="1"/>
          <p:nvPr/>
        </p:nvSpPr>
        <p:spPr>
          <a:xfrm>
            <a:off x="438911" y="1113858"/>
            <a:ext cx="392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¿Qué pasa si el sistema </a:t>
            </a:r>
            <a:r>
              <a:rPr lang="es-AR" b="1" dirty="0"/>
              <a:t>no es diluido</a:t>
            </a:r>
            <a:r>
              <a:rPr lang="es-AR" dirty="0"/>
              <a:t>?</a:t>
            </a:r>
            <a:endParaRPr lang="es-A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29D25F-2E91-403E-BD46-2D3E45FDA8C5}"/>
                  </a:ext>
                </a:extLst>
              </p:cNvPr>
              <p:cNvSpPr txBox="1"/>
              <p:nvPr/>
            </p:nvSpPr>
            <p:spPr>
              <a:xfrm>
                <a:off x="812754" y="1556840"/>
                <a:ext cx="2458302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29D25F-2E91-403E-BD46-2D3E45FDA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4" y="1556840"/>
                <a:ext cx="2458302" cy="584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1D8274-2CE2-43FD-99CE-D405A95D7695}"/>
                  </a:ext>
                </a:extLst>
              </p:cNvPr>
              <p:cNvSpPr txBox="1"/>
              <p:nvPr/>
            </p:nvSpPr>
            <p:spPr>
              <a:xfrm>
                <a:off x="812754" y="2326806"/>
                <a:ext cx="2508507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1D8274-2CE2-43FD-99CE-D405A95D7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4" y="2326806"/>
                <a:ext cx="2508507" cy="584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5DB5AF-3931-47FD-AEFB-778E46F10C63}"/>
                  </a:ext>
                </a:extLst>
              </p:cNvPr>
              <p:cNvSpPr txBox="1"/>
              <p:nvPr/>
            </p:nvSpPr>
            <p:spPr>
              <a:xfrm>
                <a:off x="812754" y="3096772"/>
                <a:ext cx="2458302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5DB5AF-3931-47FD-AEFB-778E46F1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4" y="3096772"/>
                <a:ext cx="2458302" cy="573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F9E151-C5B5-45FA-84DA-2FE77C1BDC97}"/>
                  </a:ext>
                </a:extLst>
              </p:cNvPr>
              <p:cNvSpPr txBox="1"/>
              <p:nvPr/>
            </p:nvSpPr>
            <p:spPr>
              <a:xfrm>
                <a:off x="4997827" y="1564793"/>
                <a:ext cx="2458943" cy="533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F9E151-C5B5-45FA-84DA-2FE77C1BD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27" y="1564793"/>
                <a:ext cx="2458943" cy="533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23D79-B12E-4E61-887B-B530FB01DFC7}"/>
                  </a:ext>
                </a:extLst>
              </p:cNvPr>
              <p:cNvSpPr txBox="1"/>
              <p:nvPr/>
            </p:nvSpPr>
            <p:spPr>
              <a:xfrm>
                <a:off x="4997827" y="2372842"/>
                <a:ext cx="3565015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+1)⋅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+1)⋅(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23D79-B12E-4E61-887B-B530FB01D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27" y="2372842"/>
                <a:ext cx="3565015" cy="586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A44CF7-9DFC-425D-BBFD-77F63D0B3E6E}"/>
                  </a:ext>
                </a:extLst>
              </p:cNvPr>
              <p:cNvSpPr txBox="1"/>
              <p:nvPr/>
            </p:nvSpPr>
            <p:spPr>
              <a:xfrm>
                <a:off x="4997827" y="3208949"/>
                <a:ext cx="2736262" cy="577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+1)⋅(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A44CF7-9DFC-425D-BBFD-77F63D0B3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27" y="3208949"/>
                <a:ext cx="2736262" cy="5776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8D3BB2-1D4C-4C2B-89B9-F4FE00EAE089}"/>
                  </a:ext>
                </a:extLst>
              </p:cNvPr>
              <p:cNvSpPr txBox="1"/>
              <p:nvPr/>
            </p:nvSpPr>
            <p:spPr>
              <a:xfrm>
                <a:off x="812754" y="3990354"/>
                <a:ext cx="3739101" cy="573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+1)⋅(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𝑑𝑌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8D3BB2-1D4C-4C2B-89B9-F4FE00EAE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4" y="3990354"/>
                <a:ext cx="3739101" cy="5738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n 2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600" b="1" dirty="0"/>
              <a:t>-</a:t>
            </a: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Repaso Torres Rellenas</a:t>
            </a:r>
            <a:endParaRPr lang="en-US" dirty="0"/>
          </a:p>
        </p:txBody>
      </p:sp>
      <p:cxnSp>
        <p:nvCxnSpPr>
          <p:cNvPr id="15" name="Conector curvado 14"/>
          <p:cNvCxnSpPr>
            <a:stCxn id="10" idx="3"/>
            <a:endCxn id="17" idx="3"/>
          </p:cNvCxnSpPr>
          <p:nvPr/>
        </p:nvCxnSpPr>
        <p:spPr>
          <a:xfrm>
            <a:off x="3271056" y="3383389"/>
            <a:ext cx="1280799" cy="893871"/>
          </a:xfrm>
          <a:prstGeom prst="curvedConnector3">
            <a:avLst>
              <a:gd name="adj1" fmla="val 1178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5">
            <a:extLst>
              <a:ext uri="{FF2B5EF4-FFF2-40B4-BE49-F238E27FC236}">
                <a16:creationId xmlns:a16="http://schemas.microsoft.com/office/drawing/2014/main" id="{66594958-96C8-49A3-8F7A-67CD2853D796}"/>
              </a:ext>
            </a:extLst>
          </p:cNvPr>
          <p:cNvSpPr txBox="1"/>
          <p:nvPr/>
        </p:nvSpPr>
        <p:spPr>
          <a:xfrm>
            <a:off x="438911" y="4796795"/>
            <a:ext cx="611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tx1"/>
                </a:solidFill>
              </a:rPr>
              <a:t>¿Y si quiero usar el lado del líquido </a:t>
            </a:r>
            <a:r>
              <a:rPr lang="es-AR" dirty="0"/>
              <a:t>u otra expresión del N</a:t>
            </a:r>
            <a:r>
              <a:rPr lang="es-AR" baseline="-25000" dirty="0"/>
              <a:t>A</a:t>
            </a:r>
            <a:r>
              <a:rPr lang="es-AR" dirty="0"/>
              <a:t>?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FFB92ADB-08C5-4D5D-8E4E-75C4C31DA55A}"/>
              </a:ext>
            </a:extLst>
          </p:cNvPr>
          <p:cNvSpPr/>
          <p:nvPr/>
        </p:nvSpPr>
        <p:spPr>
          <a:xfrm>
            <a:off x="5292290" y="5318804"/>
            <a:ext cx="711708" cy="708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4" name="Straight Arrow Connector 14">
            <a:extLst>
              <a:ext uri="{FF2B5EF4-FFF2-40B4-BE49-F238E27FC236}">
                <a16:creationId xmlns:a16="http://schemas.microsoft.com/office/drawing/2014/main" id="{729D27DC-8622-4E81-9824-C70C718D447D}"/>
              </a:ext>
            </a:extLst>
          </p:cNvPr>
          <p:cNvCxnSpPr>
            <a:cxnSpLocks/>
            <a:stCxn id="33" idx="7"/>
            <a:endCxn id="36" idx="1"/>
          </p:cNvCxnSpPr>
          <p:nvPr/>
        </p:nvCxnSpPr>
        <p:spPr>
          <a:xfrm flipV="1">
            <a:off x="5899771" y="4467442"/>
            <a:ext cx="587014" cy="95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">
                <a:extLst>
                  <a:ext uri="{FF2B5EF4-FFF2-40B4-BE49-F238E27FC236}">
                    <a16:creationId xmlns:a16="http://schemas.microsoft.com/office/drawing/2014/main" id="{ACF9E151-C5B5-45FA-84DA-2FE77C1BDC97}"/>
                  </a:ext>
                </a:extLst>
              </p:cNvPr>
              <p:cNvSpPr txBox="1"/>
              <p:nvPr/>
            </p:nvSpPr>
            <p:spPr>
              <a:xfrm>
                <a:off x="588919" y="5535877"/>
                <a:ext cx="5810693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𝑂𝐺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𝑂𝐺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𝑂𝐿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𝑂𝐿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𝐸𝑇𝑃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TextBox 3">
                <a:extLst>
                  <a:ext uri="{FF2B5EF4-FFF2-40B4-BE49-F238E27FC236}">
                    <a16:creationId xmlns:a16="http://schemas.microsoft.com/office/drawing/2014/main" id="{ACF9E151-C5B5-45FA-84DA-2FE77C1BD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9" y="5535877"/>
                <a:ext cx="5810693" cy="299569"/>
              </a:xfrm>
              <a:prstGeom prst="rect">
                <a:avLst/>
              </a:prstGeom>
              <a:blipFill>
                <a:blip r:embed="rId10"/>
                <a:stretch>
                  <a:fillRect b="-244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2">
                <a:extLst>
                  <a:ext uri="{FF2B5EF4-FFF2-40B4-BE49-F238E27FC236}">
                    <a16:creationId xmlns:a16="http://schemas.microsoft.com/office/drawing/2014/main" id="{F1765AA5-281F-45C0-94E5-B34DE865285A}"/>
                  </a:ext>
                </a:extLst>
              </p:cNvPr>
              <p:cNvSpPr txBox="1"/>
              <p:nvPr/>
            </p:nvSpPr>
            <p:spPr>
              <a:xfrm>
                <a:off x="6486785" y="4267387"/>
                <a:ext cx="1898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¿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𝑸𝒖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𝒆𝒔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𝒆𝒔𝒕𝒐</m:t>
                      </m:r>
                      <m:r>
                        <a:rPr lang="es-AR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52">
                <a:extLst>
                  <a:ext uri="{FF2B5EF4-FFF2-40B4-BE49-F238E27FC236}">
                    <a16:creationId xmlns:a16="http://schemas.microsoft.com/office/drawing/2014/main" id="{F1765AA5-281F-45C0-94E5-B34DE865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85" y="4267387"/>
                <a:ext cx="1898808" cy="400110"/>
              </a:xfrm>
              <a:prstGeom prst="rect">
                <a:avLst/>
              </a:prstGeom>
              <a:blipFill>
                <a:blip r:embed="rId1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21">
            <a:extLst>
              <a:ext uri="{FF2B5EF4-FFF2-40B4-BE49-F238E27FC236}">
                <a16:creationId xmlns:a16="http://schemas.microsoft.com/office/drawing/2014/main" id="{288F0D83-A8F7-4D67-A8E0-68637DB3F6D3}"/>
              </a:ext>
            </a:extLst>
          </p:cNvPr>
          <p:cNvSpPr/>
          <p:nvPr/>
        </p:nvSpPr>
        <p:spPr>
          <a:xfrm>
            <a:off x="6470151" y="4658921"/>
            <a:ext cx="5397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/>
              <a:t>La altura de relleno que necesito para transferir una cantidad de materia igual a la que se transfiere en una etapa teórica: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716D2A7B-9E19-4FDE-991D-C0BF20391238}"/>
                  </a:ext>
                </a:extLst>
              </p:cNvPr>
              <p:cNvSpPr txBox="1"/>
              <p:nvPr/>
            </p:nvSpPr>
            <p:spPr>
              <a:xfrm>
                <a:off x="6997986" y="5273864"/>
                <a:ext cx="47703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AR" sz="1600" dirty="0">
                    <a:solidFill>
                      <a:schemeClr val="tx1"/>
                    </a:solidFill>
                  </a:rPr>
                  <a:t>Puedo contar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A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s-AR" sz="1600" dirty="0">
                    <a:solidFill>
                      <a:schemeClr val="tx1"/>
                    </a:solidFill>
                  </a:rPr>
                  <a:t>con cualquier método visto en torres de platos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AR" sz="1600" dirty="0"/>
                  <a:t>Me lo da el fabricante del relleno</a:t>
                </a:r>
                <a:endParaRPr lang="es-A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716D2A7B-9E19-4FDE-991D-C0BF20391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86" y="5273864"/>
                <a:ext cx="4770342" cy="830997"/>
              </a:xfrm>
              <a:prstGeom prst="rect">
                <a:avLst/>
              </a:prstGeom>
              <a:blipFill>
                <a:blip r:embed="rId12"/>
                <a:stretch>
                  <a:fillRect l="-511" t="-2206" b="-88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ángulo 53"/>
          <p:cNvSpPr/>
          <p:nvPr/>
        </p:nvSpPr>
        <p:spPr>
          <a:xfrm>
            <a:off x="4922863" y="1471043"/>
            <a:ext cx="3788833" cy="2445149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689DC2AE-7F35-781C-5F2F-C97556B8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5409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 animBg="1"/>
      <p:bldP spid="12" grpId="0" animBg="1"/>
      <p:bldP spid="13" grpId="0" animBg="1"/>
      <p:bldP spid="17" grpId="0" animBg="1"/>
      <p:bldP spid="31" grpId="0"/>
      <p:bldP spid="33" grpId="0" animBg="1"/>
      <p:bldP spid="35" grpId="0" animBg="1"/>
      <p:bldP spid="36" grpId="0" animBg="1"/>
      <p:bldP spid="46" grpId="0"/>
      <p:bldP spid="47" grpId="0" animBg="1"/>
      <p:bldP spid="54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7488</TotalTime>
  <Words>1347</Words>
  <Application>Microsoft Office PowerPoint</Application>
  <PresentationFormat>Panorámica</PresentationFormat>
  <Paragraphs>240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Corbel</vt:lpstr>
      <vt:lpstr>Trebuchet MS</vt:lpstr>
      <vt:lpstr>Wingdings 3</vt:lpstr>
      <vt:lpstr>Faceta</vt:lpstr>
      <vt:lpstr>Base</vt:lpstr>
      <vt:lpstr>GUÍA 4 – Absorción/Desorción Problema 4</vt:lpstr>
      <vt:lpstr>Enunciado </vt:lpstr>
      <vt:lpstr>Introducción</vt:lpstr>
      <vt:lpstr>Planteo </vt:lpstr>
      <vt:lpstr>Planteo </vt:lpstr>
      <vt:lpstr>Planteo </vt:lpstr>
      <vt:lpstr>Repaso Torres Rellenas</vt:lpstr>
      <vt:lpstr>Repaso Torres Rellenas</vt:lpstr>
      <vt:lpstr>Repaso Torres Rellenas</vt:lpstr>
      <vt:lpstr>Resolución – Nog </vt:lpstr>
      <vt:lpstr>Resolución – Nog | Método Gráfico</vt:lpstr>
      <vt:lpstr>Resolución – Nog | Método Analítico</vt:lpstr>
      <vt:lpstr>Resolución – Nog | Gráfico de Colburn</vt:lpstr>
      <vt:lpstr>Resolución – Hog </vt:lpstr>
      <vt:lpstr>Resolución – Hog </vt:lpstr>
      <vt:lpstr>Adicional – Datos del relleno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MONGIANO Facundo Gabriel     TECHINT</cp:lastModifiedBy>
  <cp:revision>211</cp:revision>
  <dcterms:created xsi:type="dcterms:W3CDTF">2020-04-06T19:11:16Z</dcterms:created>
  <dcterms:modified xsi:type="dcterms:W3CDTF">2024-09-17T12:31:31Z</dcterms:modified>
</cp:coreProperties>
</file>