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2.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745" r:id="rId1"/>
    <p:sldMasterId id="2147483762" r:id="rId2"/>
  </p:sldMasterIdLst>
  <p:notesMasterIdLst>
    <p:notesMasterId r:id="rId20"/>
  </p:notesMasterIdLst>
  <p:sldIdLst>
    <p:sldId id="256" r:id="rId3"/>
    <p:sldId id="285" r:id="rId4"/>
    <p:sldId id="326" r:id="rId5"/>
    <p:sldId id="328" r:id="rId6"/>
    <p:sldId id="331" r:id="rId7"/>
    <p:sldId id="342" r:id="rId8"/>
    <p:sldId id="343" r:id="rId9"/>
    <p:sldId id="344" r:id="rId10"/>
    <p:sldId id="345" r:id="rId11"/>
    <p:sldId id="346" r:id="rId12"/>
    <p:sldId id="347" r:id="rId13"/>
    <p:sldId id="348" r:id="rId14"/>
    <p:sldId id="349" r:id="rId15"/>
    <p:sldId id="350" r:id="rId16"/>
    <p:sldId id="351" r:id="rId17"/>
    <p:sldId id="352" r:id="rId18"/>
    <p:sldId id="35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16553D9D-A2F9-4E12-A5E6-5010AD877496}">
          <p14:sldIdLst>
            <p14:sldId id="256"/>
          </p14:sldIdLst>
        </p14:section>
        <p14:section name="Sección sin título" id="{E6FABFE3-746D-4540-BB1B-B719696DDD2D}">
          <p14:sldIdLst>
            <p14:sldId id="285"/>
            <p14:sldId id="326"/>
            <p14:sldId id="328"/>
            <p14:sldId id="331"/>
            <p14:sldId id="342"/>
            <p14:sldId id="343"/>
            <p14:sldId id="344"/>
            <p14:sldId id="345"/>
            <p14:sldId id="346"/>
            <p14:sldId id="347"/>
            <p14:sldId id="348"/>
            <p14:sldId id="349"/>
            <p14:sldId id="350"/>
            <p14:sldId id="351"/>
            <p14:sldId id="352"/>
            <p14:sldId id="353"/>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D447"/>
    <a:srgbClr val="E7E5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60"/>
  </p:normalViewPr>
  <p:slideViewPr>
    <p:cSldViewPr snapToGrid="0">
      <p:cViewPr>
        <p:scale>
          <a:sx n="75" d="100"/>
          <a:sy n="75" d="100"/>
        </p:scale>
        <p:origin x="1782" y="9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Ernesto\Desktop\G5%20-%20Prob%207%20-%2017-04-201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Ernesto\Desktop\G5%20-%20Prob%207%20-%2017-04-2019.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Ernesto\Desktop\G5%20-%20Prob%207%20-%2017-04-2019.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oleObject" Target="file:///C:\Users\Ernesto\Desktop\G5%20-%20Prob%207%20-%2017-04-2019.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3" Type="http://schemas.openxmlformats.org/officeDocument/2006/relationships/oleObject" Target="file:///C:\Users\Ernesto\Desktop\G5%20-%20Prob%207%20-%2017-04-2019.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Ernesto\Desktop\G5%20-%20Prob%207%20-%2017-04-2019.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'G5.P7 a)'!$Y$2</c:f>
              <c:strCache>
                <c:ptCount val="1"/>
                <c:pt idx="0">
                  <c:v>y*</c:v>
                </c:pt>
              </c:strCache>
            </c:strRef>
          </c:tx>
          <c:spPr>
            <a:ln w="19050" cap="rnd">
              <a:solidFill>
                <a:schemeClr val="accent2"/>
              </a:solidFill>
              <a:round/>
            </a:ln>
            <a:effectLst/>
          </c:spPr>
          <c:marker>
            <c:symbol val="none"/>
          </c:marker>
          <c:xVal>
            <c:numRef>
              <c:f>'G5.P7 a)'!$X$3:$X$23</c:f>
              <c:numCache>
                <c:formatCode>General</c:formatCode>
                <c:ptCount val="21"/>
                <c:pt idx="0">
                  <c:v>0</c:v>
                </c:pt>
                <c:pt idx="1">
                  <c:v>0.05</c:v>
                </c:pt>
                <c:pt idx="2">
                  <c:v>0.1</c:v>
                </c:pt>
                <c:pt idx="3">
                  <c:v>0.15</c:v>
                </c:pt>
                <c:pt idx="4">
                  <c:v>0.2</c:v>
                </c:pt>
                <c:pt idx="5">
                  <c:v>0.25</c:v>
                </c:pt>
                <c:pt idx="6">
                  <c:v>0.3</c:v>
                </c:pt>
                <c:pt idx="7">
                  <c:v>0.35</c:v>
                </c:pt>
                <c:pt idx="8">
                  <c:v>0.4</c:v>
                </c:pt>
                <c:pt idx="9">
                  <c:v>0.45</c:v>
                </c:pt>
                <c:pt idx="10">
                  <c:v>0.5</c:v>
                </c:pt>
                <c:pt idx="11">
                  <c:v>0.55000000000000004</c:v>
                </c:pt>
                <c:pt idx="12">
                  <c:v>0.6</c:v>
                </c:pt>
                <c:pt idx="13">
                  <c:v>0.65</c:v>
                </c:pt>
                <c:pt idx="14">
                  <c:v>0.7</c:v>
                </c:pt>
                <c:pt idx="15">
                  <c:v>0.75</c:v>
                </c:pt>
                <c:pt idx="16">
                  <c:v>0.8</c:v>
                </c:pt>
                <c:pt idx="17">
                  <c:v>0.85</c:v>
                </c:pt>
                <c:pt idx="18">
                  <c:v>0.9</c:v>
                </c:pt>
                <c:pt idx="19">
                  <c:v>0.95</c:v>
                </c:pt>
                <c:pt idx="20">
                  <c:v>1</c:v>
                </c:pt>
              </c:numCache>
            </c:numRef>
          </c:xVal>
          <c:yVal>
            <c:numRef>
              <c:f>'G5.P7 a)'!$Y$3:$Y$23</c:f>
              <c:numCache>
                <c:formatCode>General</c:formatCode>
                <c:ptCount val="21"/>
                <c:pt idx="0">
                  <c:v>0</c:v>
                </c:pt>
                <c:pt idx="1">
                  <c:v>0.155</c:v>
                </c:pt>
                <c:pt idx="2">
                  <c:v>0.26200000000000001</c:v>
                </c:pt>
                <c:pt idx="3">
                  <c:v>0.34799999999999998</c:v>
                </c:pt>
                <c:pt idx="4">
                  <c:v>0.41699999999999998</c:v>
                </c:pt>
                <c:pt idx="5">
                  <c:v>0.44750000000000001</c:v>
                </c:pt>
                <c:pt idx="6">
                  <c:v>0.47799999999999998</c:v>
                </c:pt>
                <c:pt idx="7">
                  <c:v>0.52400000000000002</c:v>
                </c:pt>
                <c:pt idx="8">
                  <c:v>0.56599999999999995</c:v>
                </c:pt>
                <c:pt idx="9">
                  <c:v>0.62</c:v>
                </c:pt>
                <c:pt idx="10">
                  <c:v>0.67400000000000004</c:v>
                </c:pt>
                <c:pt idx="11">
                  <c:v>0.70650000000000002</c:v>
                </c:pt>
                <c:pt idx="12">
                  <c:v>0.73899999999999999</c:v>
                </c:pt>
                <c:pt idx="13">
                  <c:v>0.77049999999999996</c:v>
                </c:pt>
                <c:pt idx="14">
                  <c:v>0.80200000000000005</c:v>
                </c:pt>
                <c:pt idx="15">
                  <c:v>0.83350000000000002</c:v>
                </c:pt>
                <c:pt idx="16">
                  <c:v>0.86499999999999999</c:v>
                </c:pt>
                <c:pt idx="17">
                  <c:v>0.89700000000000002</c:v>
                </c:pt>
                <c:pt idx="18">
                  <c:v>0.92900000000000005</c:v>
                </c:pt>
                <c:pt idx="19">
                  <c:v>0.96450000000000002</c:v>
                </c:pt>
                <c:pt idx="20">
                  <c:v>1</c:v>
                </c:pt>
              </c:numCache>
            </c:numRef>
          </c:yVal>
          <c:smooth val="0"/>
          <c:extLst>
            <c:ext xmlns:c16="http://schemas.microsoft.com/office/drawing/2014/chart" uri="{C3380CC4-5D6E-409C-BE32-E72D297353CC}">
              <c16:uniqueId val="{00000000-0AD2-45C9-8352-AD819343C53F}"/>
            </c:ext>
          </c:extLst>
        </c:ser>
        <c:ser>
          <c:idx val="1"/>
          <c:order val="1"/>
          <c:tx>
            <c:strRef>
              <c:f>'G5.P7 a)'!$Z$2</c:f>
              <c:strCache>
                <c:ptCount val="1"/>
                <c:pt idx="0">
                  <c:v>y=x</c:v>
                </c:pt>
              </c:strCache>
            </c:strRef>
          </c:tx>
          <c:spPr>
            <a:ln w="19050" cap="rnd">
              <a:solidFill>
                <a:schemeClr val="bg1">
                  <a:lumMod val="50000"/>
                </a:schemeClr>
              </a:solidFill>
              <a:round/>
            </a:ln>
            <a:effectLst/>
          </c:spPr>
          <c:marker>
            <c:symbol val="none"/>
          </c:marker>
          <c:xVal>
            <c:numRef>
              <c:f>'G5.P7 a)'!$X$3:$X$23</c:f>
              <c:numCache>
                <c:formatCode>General</c:formatCode>
                <c:ptCount val="21"/>
                <c:pt idx="0">
                  <c:v>0</c:v>
                </c:pt>
                <c:pt idx="1">
                  <c:v>0.05</c:v>
                </c:pt>
                <c:pt idx="2">
                  <c:v>0.1</c:v>
                </c:pt>
                <c:pt idx="3">
                  <c:v>0.15</c:v>
                </c:pt>
                <c:pt idx="4">
                  <c:v>0.2</c:v>
                </c:pt>
                <c:pt idx="5">
                  <c:v>0.25</c:v>
                </c:pt>
                <c:pt idx="6">
                  <c:v>0.3</c:v>
                </c:pt>
                <c:pt idx="7">
                  <c:v>0.35</c:v>
                </c:pt>
                <c:pt idx="8">
                  <c:v>0.4</c:v>
                </c:pt>
                <c:pt idx="9">
                  <c:v>0.45</c:v>
                </c:pt>
                <c:pt idx="10">
                  <c:v>0.5</c:v>
                </c:pt>
                <c:pt idx="11">
                  <c:v>0.55000000000000004</c:v>
                </c:pt>
                <c:pt idx="12">
                  <c:v>0.6</c:v>
                </c:pt>
                <c:pt idx="13">
                  <c:v>0.65</c:v>
                </c:pt>
                <c:pt idx="14">
                  <c:v>0.7</c:v>
                </c:pt>
                <c:pt idx="15">
                  <c:v>0.75</c:v>
                </c:pt>
                <c:pt idx="16">
                  <c:v>0.8</c:v>
                </c:pt>
                <c:pt idx="17">
                  <c:v>0.85</c:v>
                </c:pt>
                <c:pt idx="18">
                  <c:v>0.9</c:v>
                </c:pt>
                <c:pt idx="19">
                  <c:v>0.95</c:v>
                </c:pt>
                <c:pt idx="20">
                  <c:v>1</c:v>
                </c:pt>
              </c:numCache>
            </c:numRef>
          </c:xVal>
          <c:yVal>
            <c:numRef>
              <c:f>'G5.P7 a)'!$Z$3:$Z$23</c:f>
              <c:numCache>
                <c:formatCode>General</c:formatCode>
                <c:ptCount val="21"/>
                <c:pt idx="0">
                  <c:v>0</c:v>
                </c:pt>
                <c:pt idx="1">
                  <c:v>0.05</c:v>
                </c:pt>
                <c:pt idx="2">
                  <c:v>0.1</c:v>
                </c:pt>
                <c:pt idx="3">
                  <c:v>0.15</c:v>
                </c:pt>
                <c:pt idx="4">
                  <c:v>0.2</c:v>
                </c:pt>
                <c:pt idx="5">
                  <c:v>0.25</c:v>
                </c:pt>
                <c:pt idx="6">
                  <c:v>0.3</c:v>
                </c:pt>
                <c:pt idx="7">
                  <c:v>0.35</c:v>
                </c:pt>
                <c:pt idx="8">
                  <c:v>0.4</c:v>
                </c:pt>
                <c:pt idx="9">
                  <c:v>0.45</c:v>
                </c:pt>
                <c:pt idx="10">
                  <c:v>0.5</c:v>
                </c:pt>
                <c:pt idx="11">
                  <c:v>0.55000000000000004</c:v>
                </c:pt>
                <c:pt idx="12">
                  <c:v>0.6</c:v>
                </c:pt>
                <c:pt idx="13">
                  <c:v>0.65</c:v>
                </c:pt>
                <c:pt idx="14">
                  <c:v>0.7</c:v>
                </c:pt>
                <c:pt idx="15">
                  <c:v>0.75</c:v>
                </c:pt>
                <c:pt idx="16">
                  <c:v>0.8</c:v>
                </c:pt>
                <c:pt idx="17">
                  <c:v>0.85</c:v>
                </c:pt>
                <c:pt idx="18">
                  <c:v>0.9</c:v>
                </c:pt>
                <c:pt idx="19">
                  <c:v>0.95</c:v>
                </c:pt>
                <c:pt idx="20">
                  <c:v>1</c:v>
                </c:pt>
              </c:numCache>
            </c:numRef>
          </c:yVal>
          <c:smooth val="0"/>
          <c:extLst>
            <c:ext xmlns:c16="http://schemas.microsoft.com/office/drawing/2014/chart" uri="{C3380CC4-5D6E-409C-BE32-E72D297353CC}">
              <c16:uniqueId val="{00000001-0AD2-45C9-8352-AD819343C53F}"/>
            </c:ext>
          </c:extLst>
        </c:ser>
        <c:ser>
          <c:idx val="2"/>
          <c:order val="2"/>
          <c:tx>
            <c:strRef>
              <c:f>'G5.P7 a)'!$AA$2</c:f>
              <c:strCache>
                <c:ptCount val="1"/>
                <c:pt idx="0">
                  <c:v>Recta q</c:v>
                </c:pt>
              </c:strCache>
            </c:strRef>
          </c:tx>
          <c:spPr>
            <a:ln w="19050" cap="rnd">
              <a:solidFill>
                <a:srgbClr val="002060"/>
              </a:solidFill>
              <a:round/>
            </a:ln>
            <a:effectLst/>
          </c:spPr>
          <c:marker>
            <c:symbol val="none"/>
          </c:marker>
          <c:xVal>
            <c:numRef>
              <c:f>'G5.P7 a)'!$X$3:$X$23</c:f>
              <c:numCache>
                <c:formatCode>General</c:formatCode>
                <c:ptCount val="21"/>
                <c:pt idx="0">
                  <c:v>0</c:v>
                </c:pt>
                <c:pt idx="1">
                  <c:v>0.05</c:v>
                </c:pt>
                <c:pt idx="2">
                  <c:v>0.1</c:v>
                </c:pt>
                <c:pt idx="3">
                  <c:v>0.15</c:v>
                </c:pt>
                <c:pt idx="4">
                  <c:v>0.2</c:v>
                </c:pt>
                <c:pt idx="5">
                  <c:v>0.25</c:v>
                </c:pt>
                <c:pt idx="6">
                  <c:v>0.3</c:v>
                </c:pt>
                <c:pt idx="7">
                  <c:v>0.35</c:v>
                </c:pt>
                <c:pt idx="8">
                  <c:v>0.4</c:v>
                </c:pt>
                <c:pt idx="9">
                  <c:v>0.45</c:v>
                </c:pt>
                <c:pt idx="10">
                  <c:v>0.5</c:v>
                </c:pt>
                <c:pt idx="11">
                  <c:v>0.55000000000000004</c:v>
                </c:pt>
                <c:pt idx="12">
                  <c:v>0.6</c:v>
                </c:pt>
                <c:pt idx="13">
                  <c:v>0.65</c:v>
                </c:pt>
                <c:pt idx="14">
                  <c:v>0.7</c:v>
                </c:pt>
                <c:pt idx="15">
                  <c:v>0.75</c:v>
                </c:pt>
                <c:pt idx="16">
                  <c:v>0.8</c:v>
                </c:pt>
                <c:pt idx="17">
                  <c:v>0.85</c:v>
                </c:pt>
                <c:pt idx="18">
                  <c:v>0.9</c:v>
                </c:pt>
                <c:pt idx="19">
                  <c:v>0.95</c:v>
                </c:pt>
                <c:pt idx="20">
                  <c:v>1</c:v>
                </c:pt>
              </c:numCache>
            </c:numRef>
          </c:xVal>
          <c:yVal>
            <c:numRef>
              <c:f>'G5.P7 a)'!$AA$3:$AA$13</c:f>
              <c:numCache>
                <c:formatCode>General</c:formatCode>
                <c:ptCount val="11"/>
                <c:pt idx="0">
                  <c:v>4998445757347.9424</c:v>
                </c:pt>
                <c:pt idx="1">
                  <c:v>4498601181613.1982</c:v>
                </c:pt>
                <c:pt idx="2">
                  <c:v>3998756605878.4541</c:v>
                </c:pt>
                <c:pt idx="3">
                  <c:v>3498912030143.71</c:v>
                </c:pt>
                <c:pt idx="4">
                  <c:v>2999067454408.9658</c:v>
                </c:pt>
                <c:pt idx="5">
                  <c:v>2499222878674.2207</c:v>
                </c:pt>
                <c:pt idx="6">
                  <c:v>1999378302939.4773</c:v>
                </c:pt>
                <c:pt idx="7">
                  <c:v>1499533727204.7332</c:v>
                </c:pt>
                <c:pt idx="8">
                  <c:v>999689151469.9884</c:v>
                </c:pt>
                <c:pt idx="9">
                  <c:v>499844575735.2442</c:v>
                </c:pt>
                <c:pt idx="10">
                  <c:v>0.5</c:v>
                </c:pt>
              </c:numCache>
            </c:numRef>
          </c:yVal>
          <c:smooth val="0"/>
          <c:extLst>
            <c:ext xmlns:c16="http://schemas.microsoft.com/office/drawing/2014/chart" uri="{C3380CC4-5D6E-409C-BE32-E72D297353CC}">
              <c16:uniqueId val="{00000002-0AD2-45C9-8352-AD819343C53F}"/>
            </c:ext>
          </c:extLst>
        </c:ser>
        <c:ser>
          <c:idx val="3"/>
          <c:order val="3"/>
          <c:tx>
            <c:strRef>
              <c:f>'G5.P7 a)'!$AB$2</c:f>
              <c:strCache>
                <c:ptCount val="1"/>
                <c:pt idx="0">
                  <c:v>ROS</c:v>
                </c:pt>
              </c:strCache>
            </c:strRef>
          </c:tx>
          <c:spPr>
            <a:ln w="19050" cap="rnd">
              <a:solidFill>
                <a:srgbClr val="00B0F0"/>
              </a:solidFill>
              <a:round/>
            </a:ln>
            <a:effectLst/>
          </c:spPr>
          <c:marker>
            <c:symbol val="none"/>
          </c:marker>
          <c:xVal>
            <c:numRef>
              <c:f>'G5.P7 a)'!$X$13:$X$21</c:f>
              <c:numCache>
                <c:formatCode>General</c:formatCode>
                <c:ptCount val="9"/>
                <c:pt idx="0">
                  <c:v>0.5</c:v>
                </c:pt>
                <c:pt idx="1">
                  <c:v>0.55000000000000004</c:v>
                </c:pt>
                <c:pt idx="2">
                  <c:v>0.6</c:v>
                </c:pt>
                <c:pt idx="3">
                  <c:v>0.65</c:v>
                </c:pt>
                <c:pt idx="4">
                  <c:v>0.7</c:v>
                </c:pt>
                <c:pt idx="5">
                  <c:v>0.75</c:v>
                </c:pt>
                <c:pt idx="6">
                  <c:v>0.8</c:v>
                </c:pt>
                <c:pt idx="7">
                  <c:v>0.85</c:v>
                </c:pt>
                <c:pt idx="8">
                  <c:v>0.9</c:v>
                </c:pt>
              </c:numCache>
            </c:numRef>
          </c:xVal>
          <c:yVal>
            <c:numRef>
              <c:f>'G5.P7 a)'!$AB$13:$AB$21</c:f>
              <c:numCache>
                <c:formatCode>General</c:formatCode>
                <c:ptCount val="9"/>
                <c:pt idx="0">
                  <c:v>0.61111111111111116</c:v>
                </c:pt>
                <c:pt idx="1">
                  <c:v>0.64722222222222225</c:v>
                </c:pt>
                <c:pt idx="2">
                  <c:v>0.68333333333333335</c:v>
                </c:pt>
                <c:pt idx="3">
                  <c:v>0.71944444444444455</c:v>
                </c:pt>
                <c:pt idx="4">
                  <c:v>0.75555555555555542</c:v>
                </c:pt>
                <c:pt idx="5">
                  <c:v>0.79166666666666663</c:v>
                </c:pt>
                <c:pt idx="6">
                  <c:v>0.82777777777777772</c:v>
                </c:pt>
                <c:pt idx="7">
                  <c:v>0.86388888888888882</c:v>
                </c:pt>
                <c:pt idx="8">
                  <c:v>0.9</c:v>
                </c:pt>
              </c:numCache>
            </c:numRef>
          </c:yVal>
          <c:smooth val="0"/>
          <c:extLst>
            <c:ext xmlns:c16="http://schemas.microsoft.com/office/drawing/2014/chart" uri="{C3380CC4-5D6E-409C-BE32-E72D297353CC}">
              <c16:uniqueId val="{00000003-0AD2-45C9-8352-AD819343C53F}"/>
            </c:ext>
          </c:extLst>
        </c:ser>
        <c:ser>
          <c:idx val="4"/>
          <c:order val="4"/>
          <c:tx>
            <c:strRef>
              <c:f>'G5.P7 a)'!$AC$2</c:f>
              <c:strCache>
                <c:ptCount val="1"/>
                <c:pt idx="0">
                  <c:v>ROI</c:v>
                </c:pt>
              </c:strCache>
            </c:strRef>
          </c:tx>
          <c:spPr>
            <a:ln w="19050" cap="rnd">
              <a:solidFill>
                <a:srgbClr val="7030A0"/>
              </a:solidFill>
              <a:round/>
            </a:ln>
            <a:effectLst/>
          </c:spPr>
          <c:marker>
            <c:symbol val="none"/>
          </c:marker>
          <c:dLbls>
            <c:dLbl>
              <c:idx val="0"/>
              <c:layout>
                <c:manualLayout>
                  <c:x val="-1.3706377026817013E-3"/>
                  <c:y val="3.8159371492704826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AD2-45C9-8352-AD819343C53F}"/>
                </c:ext>
              </c:extLst>
            </c:dLbl>
            <c:dLbl>
              <c:idx val="8"/>
              <c:layout>
                <c:manualLayout>
                  <c:x val="8.9819705039221927E-3"/>
                  <c:y val="8.0607975537510618E-2"/>
                </c:manualLayout>
              </c:layout>
              <c:tx>
                <c:rich>
                  <a:bodyPr/>
                  <a:lstStyle/>
                  <a:p>
                    <a:fld id="{6F1F02DD-0D62-4743-A82E-2395DC832B70}" type="XVALUE">
                      <a:rPr lang="en-US"/>
                      <a:pPr/>
                      <a:t>[VALOR DE X]</a:t>
                    </a:fld>
                    <a:r>
                      <a:rPr lang="en-US" baseline="0" dirty="0"/>
                      <a:t>; </a:t>
                    </a:r>
                    <a:fld id="{52F06D82-AD1C-4F8C-8A56-6AE113005154}" type="YVALUE">
                      <a:rPr lang="en-US" baseline="0" smtClean="0"/>
                      <a:pPr/>
                      <a:t>[VALOR DE Y]</a:t>
                    </a:fld>
                    <a:endParaRPr lang="en-US" baseline="0" dirty="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0AD2-45C9-8352-AD819343C53F}"/>
                </c:ext>
              </c:extLst>
            </c:dLbl>
            <c:numFmt formatCode="#,##0.00" sourceLinked="0"/>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s-AR"/>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xVal>
            <c:numRef>
              <c:f>'G5.P7 a)'!$X$5:$X$13</c:f>
              <c:numCache>
                <c:formatCode>General</c:formatCode>
                <c:ptCount val="9"/>
                <c:pt idx="0">
                  <c:v>0.1</c:v>
                </c:pt>
                <c:pt idx="1">
                  <c:v>0.15</c:v>
                </c:pt>
                <c:pt idx="2">
                  <c:v>0.2</c:v>
                </c:pt>
                <c:pt idx="3">
                  <c:v>0.25</c:v>
                </c:pt>
                <c:pt idx="4">
                  <c:v>0.3</c:v>
                </c:pt>
                <c:pt idx="5">
                  <c:v>0.35</c:v>
                </c:pt>
                <c:pt idx="6">
                  <c:v>0.4</c:v>
                </c:pt>
                <c:pt idx="7">
                  <c:v>0.45</c:v>
                </c:pt>
                <c:pt idx="8">
                  <c:v>0.5</c:v>
                </c:pt>
              </c:numCache>
            </c:numRef>
          </c:xVal>
          <c:yVal>
            <c:numRef>
              <c:f>'G5.P7 a)'!$AC$5:$AC$13</c:f>
              <c:numCache>
                <c:formatCode>General</c:formatCode>
                <c:ptCount val="9"/>
                <c:pt idx="0">
                  <c:v>0.1</c:v>
                </c:pt>
                <c:pt idx="1">
                  <c:v>0.16388888888888967</c:v>
                </c:pt>
                <c:pt idx="2">
                  <c:v>0.22777777777777936</c:v>
                </c:pt>
                <c:pt idx="3">
                  <c:v>0.29166666666666896</c:v>
                </c:pt>
                <c:pt idx="4">
                  <c:v>0.35555555555555868</c:v>
                </c:pt>
                <c:pt idx="5">
                  <c:v>0.41944444444444828</c:v>
                </c:pt>
                <c:pt idx="6">
                  <c:v>0.483333333333338</c:v>
                </c:pt>
                <c:pt idx="7">
                  <c:v>0.54722222222222761</c:v>
                </c:pt>
                <c:pt idx="8">
                  <c:v>0.61111111111111727</c:v>
                </c:pt>
              </c:numCache>
            </c:numRef>
          </c:yVal>
          <c:smooth val="0"/>
          <c:extLst>
            <c:ext xmlns:c16="http://schemas.microsoft.com/office/drawing/2014/chart" uri="{C3380CC4-5D6E-409C-BE32-E72D297353CC}">
              <c16:uniqueId val="{00000006-0AD2-45C9-8352-AD819343C53F}"/>
            </c:ext>
          </c:extLst>
        </c:ser>
        <c:ser>
          <c:idx val="5"/>
          <c:order val="5"/>
          <c:tx>
            <c:v>McCabe-Thiele</c:v>
          </c:tx>
          <c:spPr>
            <a:ln w="19050" cap="rnd">
              <a:solidFill>
                <a:schemeClr val="accent6"/>
              </a:solidFill>
              <a:round/>
            </a:ln>
            <a:effectLst/>
          </c:spPr>
          <c:marker>
            <c:symbol val="none"/>
          </c:marker>
          <c:dLbls>
            <c:dLbl>
              <c:idx val="0"/>
              <c:layout>
                <c:manualLayout>
                  <c:x val="1.3788856345739254E-3"/>
                  <c:y val="3.3670033670033649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AD2-45C9-8352-AD819343C53F}"/>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s-AR"/>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xVal>
            <c:numRef>
              <c:f>'G5.P7 a)'!$AG$3:$AG$35</c:f>
              <c:numCache>
                <c:formatCode>General</c:formatCode>
                <c:ptCount val="33"/>
                <c:pt idx="0">
                  <c:v>0.9</c:v>
                </c:pt>
                <c:pt idx="1">
                  <c:v>0.85468750000000004</c:v>
                </c:pt>
                <c:pt idx="2">
                  <c:v>0.85468750000000004</c:v>
                </c:pt>
                <c:pt idx="3">
                  <c:v>0.85468750000000004</c:v>
                </c:pt>
                <c:pt idx="4">
                  <c:v>0.80355360243055562</c:v>
                </c:pt>
                <c:pt idx="5">
                  <c:v>0.80355360243055562</c:v>
                </c:pt>
                <c:pt idx="6">
                  <c:v>0.80355360243055562</c:v>
                </c:pt>
                <c:pt idx="7">
                  <c:v>0.74499090225725062</c:v>
                </c:pt>
                <c:pt idx="8">
                  <c:v>0.74499090225725062</c:v>
                </c:pt>
                <c:pt idx="9">
                  <c:v>0.74499090225725062</c:v>
                </c:pt>
                <c:pt idx="10">
                  <c:v>0.677855531688206</c:v>
                </c:pt>
                <c:pt idx="11">
                  <c:v>0.677855531688206</c:v>
                </c:pt>
                <c:pt idx="12">
                  <c:v>0.677855531688206</c:v>
                </c:pt>
                <c:pt idx="13">
                  <c:v>0.60089258482774932</c:v>
                </c:pt>
                <c:pt idx="14">
                  <c:v>0.60089258482774932</c:v>
                </c:pt>
                <c:pt idx="15">
                  <c:v>0.60089258482774932</c:v>
                </c:pt>
                <c:pt idx="16">
                  <c:v>0.51535073527869579</c:v>
                </c:pt>
                <c:pt idx="17">
                  <c:v>0.51535073527869579</c:v>
                </c:pt>
                <c:pt idx="18">
                  <c:v>0.51535073527869579</c:v>
                </c:pt>
                <c:pt idx="19">
                  <c:v>0.45203495671929239</c:v>
                </c:pt>
                <c:pt idx="20">
                  <c:v>0.45203495671929239</c:v>
                </c:pt>
                <c:pt idx="21">
                  <c:v>0.45203495671929239</c:v>
                </c:pt>
                <c:pt idx="22">
                  <c:v>0.38074100559152246</c:v>
                </c:pt>
                <c:pt idx="23">
                  <c:v>0.38074100559152246</c:v>
                </c:pt>
                <c:pt idx="24">
                  <c:v>0.38074100559152246</c:v>
                </c:pt>
                <c:pt idx="25">
                  <c:v>0.26840101353416168</c:v>
                </c:pt>
                <c:pt idx="26">
                  <c:v>0.26840101353416168</c:v>
                </c:pt>
                <c:pt idx="27">
                  <c:v>0.26840101353416168</c:v>
                </c:pt>
                <c:pt idx="28">
                  <c:v>0.13091806561000535</c:v>
                </c:pt>
                <c:pt idx="29">
                  <c:v>0.13091806561000535</c:v>
                </c:pt>
                <c:pt idx="30">
                  <c:v>0.13091806561000535</c:v>
                </c:pt>
                <c:pt idx="31">
                  <c:v>4.5002070054303442E-2</c:v>
                </c:pt>
                <c:pt idx="32">
                  <c:v>4.5002070054303442E-2</c:v>
                </c:pt>
              </c:numCache>
            </c:numRef>
          </c:xVal>
          <c:yVal>
            <c:numRef>
              <c:f>'G5.P7 a)'!$AH$3:$AH$35</c:f>
              <c:numCache>
                <c:formatCode>General</c:formatCode>
                <c:ptCount val="33"/>
                <c:pt idx="0">
                  <c:v>0.9</c:v>
                </c:pt>
                <c:pt idx="1">
                  <c:v>0.9</c:v>
                </c:pt>
                <c:pt idx="2">
                  <c:v>0.86727430555555551</c:v>
                </c:pt>
                <c:pt idx="3">
                  <c:v>0.86727430555555551</c:v>
                </c:pt>
                <c:pt idx="4">
                  <c:v>0.86727430555555551</c:v>
                </c:pt>
                <c:pt idx="5">
                  <c:v>0.83034426842206788</c:v>
                </c:pt>
                <c:pt idx="6">
                  <c:v>0.83034426842206788</c:v>
                </c:pt>
                <c:pt idx="7">
                  <c:v>0.83034426842206788</c:v>
                </c:pt>
                <c:pt idx="8">
                  <c:v>0.78804898496356979</c:v>
                </c:pt>
                <c:pt idx="9">
                  <c:v>0.78804898496356979</c:v>
                </c:pt>
                <c:pt idx="10">
                  <c:v>0.78804898496356979</c:v>
                </c:pt>
                <c:pt idx="11">
                  <c:v>0.73956232844148206</c:v>
                </c:pt>
                <c:pt idx="12">
                  <c:v>0.73956232844148206</c:v>
                </c:pt>
                <c:pt idx="13">
                  <c:v>0.73956232844148206</c:v>
                </c:pt>
                <c:pt idx="14">
                  <c:v>0.68397797793115234</c:v>
                </c:pt>
                <c:pt idx="15">
                  <c:v>0.68397797793115234</c:v>
                </c:pt>
                <c:pt idx="16">
                  <c:v>0.68397797793115234</c:v>
                </c:pt>
                <c:pt idx="17">
                  <c:v>0.62219775325683591</c:v>
                </c:pt>
                <c:pt idx="18">
                  <c:v>0.62219775325683591</c:v>
                </c:pt>
                <c:pt idx="19">
                  <c:v>0.62219775325683591</c:v>
                </c:pt>
                <c:pt idx="20">
                  <c:v>0.5498224446968788</c:v>
                </c:pt>
                <c:pt idx="21">
                  <c:v>0.5498224446968788</c:v>
                </c:pt>
                <c:pt idx="22">
                  <c:v>0.5498224446968788</c:v>
                </c:pt>
                <c:pt idx="23">
                  <c:v>0.4587246182558386</c:v>
                </c:pt>
                <c:pt idx="24">
                  <c:v>0.4587246182558386</c:v>
                </c:pt>
                <c:pt idx="25">
                  <c:v>0.4587246182558386</c:v>
                </c:pt>
                <c:pt idx="26">
                  <c:v>0.31517907284920921</c:v>
                </c:pt>
                <c:pt idx="27">
                  <c:v>0.31517907284920921</c:v>
                </c:pt>
                <c:pt idx="28">
                  <c:v>0.31517907284920921</c:v>
                </c:pt>
                <c:pt idx="29">
                  <c:v>0.13950641716834067</c:v>
                </c:pt>
                <c:pt idx="30">
                  <c:v>0.13950641716834067</c:v>
                </c:pt>
                <c:pt idx="31">
                  <c:v>0.13950641716834067</c:v>
                </c:pt>
                <c:pt idx="32">
                  <c:v>0</c:v>
                </c:pt>
              </c:numCache>
            </c:numRef>
          </c:yVal>
          <c:smooth val="0"/>
          <c:extLst>
            <c:ext xmlns:c16="http://schemas.microsoft.com/office/drawing/2014/chart" uri="{C3380CC4-5D6E-409C-BE32-E72D297353CC}">
              <c16:uniqueId val="{00000008-0AD2-45C9-8352-AD819343C53F}"/>
            </c:ext>
          </c:extLst>
        </c:ser>
        <c:dLbls>
          <c:showLegendKey val="0"/>
          <c:showVal val="0"/>
          <c:showCatName val="0"/>
          <c:showSerName val="0"/>
          <c:showPercent val="0"/>
          <c:showBubbleSize val="0"/>
        </c:dLbls>
        <c:axId val="91075328"/>
        <c:axId val="91077248"/>
      </c:scatterChart>
      <c:valAx>
        <c:axId val="91075328"/>
        <c:scaling>
          <c:orientation val="minMax"/>
          <c:max val="1"/>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s-AR"/>
                  <a:t>x</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91077248"/>
        <c:crosses val="autoZero"/>
        <c:crossBetween val="midCat"/>
        <c:majorUnit val="5.000000000000001E-2"/>
      </c:valAx>
      <c:valAx>
        <c:axId val="9107724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s-AR"/>
                  <a:t>y</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91075328"/>
        <c:crosses val="autoZero"/>
        <c:crossBetween val="midCat"/>
        <c:majorUnit val="0.1"/>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A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'G5.P7 b) (R=cte)'!$Y$2</c:f>
              <c:strCache>
                <c:ptCount val="1"/>
                <c:pt idx="0">
                  <c:v>y*</c:v>
                </c:pt>
              </c:strCache>
            </c:strRef>
          </c:tx>
          <c:spPr>
            <a:ln w="19050" cap="rnd">
              <a:solidFill>
                <a:schemeClr val="accent2"/>
              </a:solidFill>
              <a:round/>
            </a:ln>
            <a:effectLst/>
          </c:spPr>
          <c:marker>
            <c:symbol val="none"/>
          </c:marker>
          <c:xVal>
            <c:numRef>
              <c:f>'G5.P7 b) (R=cte)'!$X$3:$X$25</c:f>
              <c:numCache>
                <c:formatCode>General</c:formatCode>
                <c:ptCount val="23"/>
                <c:pt idx="0">
                  <c:v>0</c:v>
                </c:pt>
                <c:pt idx="1">
                  <c:v>0.05</c:v>
                </c:pt>
                <c:pt idx="2">
                  <c:v>0.1</c:v>
                </c:pt>
                <c:pt idx="3">
                  <c:v>0.15</c:v>
                </c:pt>
                <c:pt idx="4">
                  <c:v>0.2</c:v>
                </c:pt>
                <c:pt idx="5">
                  <c:v>0.25</c:v>
                </c:pt>
                <c:pt idx="6">
                  <c:v>0.3</c:v>
                </c:pt>
                <c:pt idx="7">
                  <c:v>0.35</c:v>
                </c:pt>
                <c:pt idx="8">
                  <c:v>0.4</c:v>
                </c:pt>
                <c:pt idx="9">
                  <c:v>0.45</c:v>
                </c:pt>
                <c:pt idx="10">
                  <c:v>0.5</c:v>
                </c:pt>
                <c:pt idx="11">
                  <c:v>0.51141453278793325</c:v>
                </c:pt>
                <c:pt idx="12">
                  <c:v>0.55000000000000004</c:v>
                </c:pt>
                <c:pt idx="13">
                  <c:v>0.55077485997494702</c:v>
                </c:pt>
                <c:pt idx="14">
                  <c:v>0.6</c:v>
                </c:pt>
                <c:pt idx="15">
                  <c:v>0.65</c:v>
                </c:pt>
                <c:pt idx="16">
                  <c:v>0.7</c:v>
                </c:pt>
                <c:pt idx="17">
                  <c:v>0.75</c:v>
                </c:pt>
                <c:pt idx="18">
                  <c:v>0.8</c:v>
                </c:pt>
                <c:pt idx="19">
                  <c:v>0.85</c:v>
                </c:pt>
                <c:pt idx="20">
                  <c:v>0.9</c:v>
                </c:pt>
                <c:pt idx="21">
                  <c:v>0.95</c:v>
                </c:pt>
                <c:pt idx="22">
                  <c:v>1</c:v>
                </c:pt>
              </c:numCache>
            </c:numRef>
          </c:xVal>
          <c:yVal>
            <c:numRef>
              <c:f>'G5.P7 b) (R=cte)'!$Y$3:$Y$25</c:f>
              <c:numCache>
                <c:formatCode>General</c:formatCode>
                <c:ptCount val="23"/>
                <c:pt idx="0">
                  <c:v>0</c:v>
                </c:pt>
                <c:pt idx="1">
                  <c:v>0.155</c:v>
                </c:pt>
                <c:pt idx="2">
                  <c:v>0.26200000000000001</c:v>
                </c:pt>
                <c:pt idx="3">
                  <c:v>0.34799999999999998</c:v>
                </c:pt>
                <c:pt idx="4">
                  <c:v>0.41699999999999998</c:v>
                </c:pt>
                <c:pt idx="5">
                  <c:v>0.44750000000000001</c:v>
                </c:pt>
                <c:pt idx="6">
                  <c:v>0.47799999999999998</c:v>
                </c:pt>
                <c:pt idx="7">
                  <c:v>0.52400000000000002</c:v>
                </c:pt>
                <c:pt idx="8">
                  <c:v>0.56599999999999995</c:v>
                </c:pt>
                <c:pt idx="9">
                  <c:v>0.62</c:v>
                </c:pt>
                <c:pt idx="10">
                  <c:v>0.67400000000000004</c:v>
                </c:pt>
                <c:pt idx="11">
                  <c:v>0.68141944631215656</c:v>
                </c:pt>
                <c:pt idx="12">
                  <c:v>0.70650000000000002</c:v>
                </c:pt>
                <c:pt idx="13">
                  <c:v>0.70700365898371564</c:v>
                </c:pt>
                <c:pt idx="14">
                  <c:v>0.73899999999999999</c:v>
                </c:pt>
                <c:pt idx="15">
                  <c:v>0.77049999999999996</c:v>
                </c:pt>
                <c:pt idx="16">
                  <c:v>0.80200000000000005</c:v>
                </c:pt>
                <c:pt idx="17">
                  <c:v>0.83350000000000002</c:v>
                </c:pt>
                <c:pt idx="18">
                  <c:v>0.86499999999999999</c:v>
                </c:pt>
                <c:pt idx="19">
                  <c:v>0.89700000000000002</c:v>
                </c:pt>
                <c:pt idx="20">
                  <c:v>0.92900000000000005</c:v>
                </c:pt>
                <c:pt idx="21">
                  <c:v>0.96450000000000002</c:v>
                </c:pt>
                <c:pt idx="22">
                  <c:v>1</c:v>
                </c:pt>
              </c:numCache>
            </c:numRef>
          </c:yVal>
          <c:smooth val="0"/>
          <c:extLst>
            <c:ext xmlns:c16="http://schemas.microsoft.com/office/drawing/2014/chart" uri="{C3380CC4-5D6E-409C-BE32-E72D297353CC}">
              <c16:uniqueId val="{00000000-DAFB-4230-8A1A-C957F08548C9}"/>
            </c:ext>
          </c:extLst>
        </c:ser>
        <c:ser>
          <c:idx val="1"/>
          <c:order val="1"/>
          <c:tx>
            <c:strRef>
              <c:f>'G5.P7 b) (R=cte)'!$Z$2</c:f>
              <c:strCache>
                <c:ptCount val="1"/>
                <c:pt idx="0">
                  <c:v>y=x</c:v>
                </c:pt>
              </c:strCache>
            </c:strRef>
          </c:tx>
          <c:spPr>
            <a:ln w="19050" cap="rnd">
              <a:solidFill>
                <a:schemeClr val="bg1">
                  <a:lumMod val="50000"/>
                </a:schemeClr>
              </a:solidFill>
              <a:round/>
            </a:ln>
            <a:effectLst/>
          </c:spPr>
          <c:marker>
            <c:symbol val="none"/>
          </c:marker>
          <c:xVal>
            <c:numRef>
              <c:f>'G5.P7 b) (R=cte)'!$X$3:$X$25</c:f>
              <c:numCache>
                <c:formatCode>General</c:formatCode>
                <c:ptCount val="23"/>
                <c:pt idx="0">
                  <c:v>0</c:v>
                </c:pt>
                <c:pt idx="1">
                  <c:v>0.05</c:v>
                </c:pt>
                <c:pt idx="2">
                  <c:v>0.1</c:v>
                </c:pt>
                <c:pt idx="3">
                  <c:v>0.15</c:v>
                </c:pt>
                <c:pt idx="4">
                  <c:v>0.2</c:v>
                </c:pt>
                <c:pt idx="5">
                  <c:v>0.25</c:v>
                </c:pt>
                <c:pt idx="6">
                  <c:v>0.3</c:v>
                </c:pt>
                <c:pt idx="7">
                  <c:v>0.35</c:v>
                </c:pt>
                <c:pt idx="8">
                  <c:v>0.4</c:v>
                </c:pt>
                <c:pt idx="9">
                  <c:v>0.45</c:v>
                </c:pt>
                <c:pt idx="10">
                  <c:v>0.5</c:v>
                </c:pt>
                <c:pt idx="11">
                  <c:v>0.51141453278793325</c:v>
                </c:pt>
                <c:pt idx="12">
                  <c:v>0.55000000000000004</c:v>
                </c:pt>
                <c:pt idx="13">
                  <c:v>0.55077485997494702</c:v>
                </c:pt>
                <c:pt idx="14">
                  <c:v>0.6</c:v>
                </c:pt>
                <c:pt idx="15">
                  <c:v>0.65</c:v>
                </c:pt>
                <c:pt idx="16">
                  <c:v>0.7</c:v>
                </c:pt>
                <c:pt idx="17">
                  <c:v>0.75</c:v>
                </c:pt>
                <c:pt idx="18">
                  <c:v>0.8</c:v>
                </c:pt>
                <c:pt idx="19">
                  <c:v>0.85</c:v>
                </c:pt>
                <c:pt idx="20">
                  <c:v>0.9</c:v>
                </c:pt>
                <c:pt idx="21">
                  <c:v>0.95</c:v>
                </c:pt>
                <c:pt idx="22">
                  <c:v>1</c:v>
                </c:pt>
              </c:numCache>
            </c:numRef>
          </c:xVal>
          <c:yVal>
            <c:numRef>
              <c:f>'G5.P7 b) (R=cte)'!$Z$3:$Z$25</c:f>
              <c:numCache>
                <c:formatCode>General</c:formatCode>
                <c:ptCount val="23"/>
                <c:pt idx="0">
                  <c:v>0</c:v>
                </c:pt>
                <c:pt idx="1">
                  <c:v>0.05</c:v>
                </c:pt>
                <c:pt idx="2">
                  <c:v>0.1</c:v>
                </c:pt>
                <c:pt idx="3">
                  <c:v>0.15</c:v>
                </c:pt>
                <c:pt idx="4">
                  <c:v>0.2</c:v>
                </c:pt>
                <c:pt idx="5">
                  <c:v>0.25</c:v>
                </c:pt>
                <c:pt idx="6">
                  <c:v>0.3</c:v>
                </c:pt>
                <c:pt idx="7">
                  <c:v>0.35</c:v>
                </c:pt>
                <c:pt idx="8">
                  <c:v>0.4</c:v>
                </c:pt>
                <c:pt idx="9">
                  <c:v>0.45</c:v>
                </c:pt>
                <c:pt idx="10">
                  <c:v>0.5</c:v>
                </c:pt>
                <c:pt idx="11">
                  <c:v>0.51141453278793325</c:v>
                </c:pt>
                <c:pt idx="12">
                  <c:v>0.55000000000000004</c:v>
                </c:pt>
                <c:pt idx="13">
                  <c:v>0.55077485997494702</c:v>
                </c:pt>
                <c:pt idx="14">
                  <c:v>0.6</c:v>
                </c:pt>
                <c:pt idx="15">
                  <c:v>0.65</c:v>
                </c:pt>
                <c:pt idx="16">
                  <c:v>0.7</c:v>
                </c:pt>
                <c:pt idx="17">
                  <c:v>0.75</c:v>
                </c:pt>
                <c:pt idx="18">
                  <c:v>0.8</c:v>
                </c:pt>
                <c:pt idx="19">
                  <c:v>0.85</c:v>
                </c:pt>
                <c:pt idx="20">
                  <c:v>0.9</c:v>
                </c:pt>
                <c:pt idx="21">
                  <c:v>0.95</c:v>
                </c:pt>
                <c:pt idx="22">
                  <c:v>1</c:v>
                </c:pt>
              </c:numCache>
            </c:numRef>
          </c:yVal>
          <c:smooth val="0"/>
          <c:extLst>
            <c:ext xmlns:c16="http://schemas.microsoft.com/office/drawing/2014/chart" uri="{C3380CC4-5D6E-409C-BE32-E72D297353CC}">
              <c16:uniqueId val="{00000001-DAFB-4230-8A1A-C957F08548C9}"/>
            </c:ext>
          </c:extLst>
        </c:ser>
        <c:ser>
          <c:idx val="3"/>
          <c:order val="3"/>
          <c:tx>
            <c:strRef>
              <c:f>'G5.P7 b) (R=cte)'!$AB$2</c:f>
              <c:strCache>
                <c:ptCount val="1"/>
                <c:pt idx="0">
                  <c:v>ROS</c:v>
                </c:pt>
              </c:strCache>
            </c:strRef>
          </c:tx>
          <c:spPr>
            <a:ln w="19050" cap="rnd">
              <a:solidFill>
                <a:srgbClr val="00B0F0"/>
              </a:solidFill>
              <a:round/>
            </a:ln>
            <a:effectLst/>
          </c:spPr>
          <c:marker>
            <c:symbol val="none"/>
          </c:marker>
          <c:xVal>
            <c:numRef>
              <c:f>'G5.P7 b) (R=cte)'!$X$17:$X$23</c:f>
              <c:numCache>
                <c:formatCode>General</c:formatCode>
                <c:ptCount val="7"/>
                <c:pt idx="0">
                  <c:v>0.6</c:v>
                </c:pt>
                <c:pt idx="1">
                  <c:v>0.65</c:v>
                </c:pt>
                <c:pt idx="2">
                  <c:v>0.7</c:v>
                </c:pt>
                <c:pt idx="3">
                  <c:v>0.75</c:v>
                </c:pt>
                <c:pt idx="4">
                  <c:v>0.8</c:v>
                </c:pt>
                <c:pt idx="5">
                  <c:v>0.85</c:v>
                </c:pt>
                <c:pt idx="6">
                  <c:v>0.9</c:v>
                </c:pt>
              </c:numCache>
            </c:numRef>
          </c:xVal>
          <c:yVal>
            <c:numRef>
              <c:f>'G5.P7 b) (R=cte)'!$AB$17:$AB$23</c:f>
              <c:numCache>
                <c:formatCode>General</c:formatCode>
                <c:ptCount val="7"/>
                <c:pt idx="0">
                  <c:v>0.68866627624856547</c:v>
                </c:pt>
                <c:pt idx="1">
                  <c:v>0.72477738735967667</c:v>
                </c:pt>
                <c:pt idx="2">
                  <c:v>0.76088849847078777</c:v>
                </c:pt>
                <c:pt idx="3">
                  <c:v>0.79699960958189875</c:v>
                </c:pt>
                <c:pt idx="4">
                  <c:v>0.83311072069300995</c:v>
                </c:pt>
                <c:pt idx="5">
                  <c:v>0.86922183180412105</c:v>
                </c:pt>
                <c:pt idx="6">
                  <c:v>0.90533294291523214</c:v>
                </c:pt>
              </c:numCache>
            </c:numRef>
          </c:yVal>
          <c:smooth val="0"/>
          <c:extLst>
            <c:ext xmlns:c16="http://schemas.microsoft.com/office/drawing/2014/chart" uri="{C3380CC4-5D6E-409C-BE32-E72D297353CC}">
              <c16:uniqueId val="{00000002-DAFB-4230-8A1A-C957F08548C9}"/>
            </c:ext>
          </c:extLst>
        </c:ser>
        <c:ser>
          <c:idx val="4"/>
          <c:order val="4"/>
          <c:tx>
            <c:strRef>
              <c:f>'G5.P7 b) (R=cte)'!$AC$2</c:f>
              <c:strCache>
                <c:ptCount val="1"/>
                <c:pt idx="0">
                  <c:v>ROI</c:v>
                </c:pt>
              </c:strCache>
            </c:strRef>
          </c:tx>
          <c:spPr>
            <a:ln w="19050" cap="rnd">
              <a:solidFill>
                <a:srgbClr val="7030A0"/>
              </a:solidFill>
              <a:round/>
            </a:ln>
            <a:effectLst/>
          </c:spPr>
          <c:marker>
            <c:symbol val="none"/>
          </c:marker>
          <c:xVal>
            <c:numRef>
              <c:f>'G5.P7 b) (R=cte)'!$X$9:$X$16</c:f>
              <c:numCache>
                <c:formatCode>General</c:formatCode>
                <c:ptCount val="8"/>
                <c:pt idx="0">
                  <c:v>0.3</c:v>
                </c:pt>
                <c:pt idx="1">
                  <c:v>0.35</c:v>
                </c:pt>
                <c:pt idx="2">
                  <c:v>0.4</c:v>
                </c:pt>
                <c:pt idx="3">
                  <c:v>0.45</c:v>
                </c:pt>
                <c:pt idx="4">
                  <c:v>0.5</c:v>
                </c:pt>
                <c:pt idx="5">
                  <c:v>0.51141453278793325</c:v>
                </c:pt>
                <c:pt idx="6">
                  <c:v>0.55000000000000004</c:v>
                </c:pt>
                <c:pt idx="7">
                  <c:v>0.55077485997494702</c:v>
                </c:pt>
              </c:numCache>
            </c:numRef>
          </c:xVal>
          <c:yVal>
            <c:numRef>
              <c:f>'G5.P7 b) (R=cte)'!$AC$9:$AC$16</c:f>
              <c:numCache>
                <c:formatCode>General</c:formatCode>
                <c:ptCount val="8"/>
                <c:pt idx="0">
                  <c:v>0.28444422754547227</c:v>
                </c:pt>
                <c:pt idx="1">
                  <c:v>0.35450595594053308</c:v>
                </c:pt>
                <c:pt idx="2">
                  <c:v>0.424567684335594</c:v>
                </c:pt>
                <c:pt idx="3">
                  <c:v>0.4946294127306548</c:v>
                </c:pt>
                <c:pt idx="4">
                  <c:v>0.56469114112571561</c:v>
                </c:pt>
                <c:pt idx="5">
                  <c:v>0.58068557904460949</c:v>
                </c:pt>
                <c:pt idx="6">
                  <c:v>0.63475286952077659</c:v>
                </c:pt>
                <c:pt idx="7">
                  <c:v>0.63583863010295527</c:v>
                </c:pt>
              </c:numCache>
            </c:numRef>
          </c:yVal>
          <c:smooth val="0"/>
          <c:extLst>
            <c:ext xmlns:c16="http://schemas.microsoft.com/office/drawing/2014/chart" uri="{C3380CC4-5D6E-409C-BE32-E72D297353CC}">
              <c16:uniqueId val="{00000003-DAFB-4230-8A1A-C957F08548C9}"/>
            </c:ext>
          </c:extLst>
        </c:ser>
        <c:ser>
          <c:idx val="5"/>
          <c:order val="5"/>
          <c:tx>
            <c:v>McCabe-Thiele</c:v>
          </c:tx>
          <c:spPr>
            <a:ln w="19050" cap="rnd">
              <a:solidFill>
                <a:schemeClr val="accent6"/>
              </a:solidFill>
              <a:round/>
            </a:ln>
            <a:effectLst/>
          </c:spPr>
          <c:marker>
            <c:symbol val="none"/>
          </c:marker>
          <c:dLbls>
            <c:dLbl>
              <c:idx val="0"/>
              <c:layout>
                <c:manualLayout>
                  <c:x val="-3.9981185324553151E-2"/>
                  <c:y val="0.13286868328791979"/>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AFB-4230-8A1A-C957F08548C9}"/>
                </c:ext>
              </c:extLst>
            </c:dLbl>
            <c:dLbl>
              <c:idx val="32"/>
              <c:layout>
                <c:manualLayout>
                  <c:x val="2.3518344308559817E-3"/>
                  <c:y val="9.9198779091949643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AFB-4230-8A1A-C957F08548C9}"/>
                </c:ext>
              </c:extLst>
            </c:dLbl>
            <c:numFmt formatCode="#,##0.00" sourceLinked="0"/>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1100" b="0" i="0" u="none" strike="noStrike" kern="1200" baseline="0">
                    <a:solidFill>
                      <a:schemeClr val="dk1">
                        <a:lumMod val="65000"/>
                        <a:lumOff val="35000"/>
                      </a:schemeClr>
                    </a:solidFill>
                    <a:latin typeface="+mn-lt"/>
                    <a:ea typeface="+mn-ea"/>
                    <a:cs typeface="+mn-cs"/>
                  </a:defRPr>
                </a:pPr>
                <a:endParaRPr lang="es-AR"/>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xVal>
            <c:numRef>
              <c:f>'G5.P7 b) (R=cte)'!$AH$3:$AH$35</c:f>
              <c:numCache>
                <c:formatCode>General</c:formatCode>
                <c:ptCount val="33"/>
                <c:pt idx="0">
                  <c:v>0.91919859449483599</c:v>
                </c:pt>
                <c:pt idx="1">
                  <c:v>0.88468530389818123</c:v>
                </c:pt>
                <c:pt idx="2">
                  <c:v>0.88468530389818123</c:v>
                </c:pt>
                <c:pt idx="3">
                  <c:v>0.88468530389818123</c:v>
                </c:pt>
                <c:pt idx="4">
                  <c:v>0.84573801416237293</c:v>
                </c:pt>
                <c:pt idx="5">
                  <c:v>0.84573801416237293</c:v>
                </c:pt>
                <c:pt idx="6">
                  <c:v>0.84573801416237293</c:v>
                </c:pt>
                <c:pt idx="7">
                  <c:v>0.80178707956467266</c:v>
                </c:pt>
                <c:pt idx="8">
                  <c:v>0.80178707956467266</c:v>
                </c:pt>
                <c:pt idx="9">
                  <c:v>0.80178707956467266</c:v>
                </c:pt>
                <c:pt idx="10">
                  <c:v>0.7514307766150724</c:v>
                </c:pt>
                <c:pt idx="11">
                  <c:v>0.7514307766150724</c:v>
                </c:pt>
                <c:pt idx="12">
                  <c:v>0.7514307766150724</c:v>
                </c:pt>
                <c:pt idx="13">
                  <c:v>0.69370309245768258</c:v>
                </c:pt>
                <c:pt idx="14">
                  <c:v>0.69370309245768258</c:v>
                </c:pt>
                <c:pt idx="15">
                  <c:v>0.69370309245768258</c:v>
                </c:pt>
                <c:pt idx="16">
                  <c:v>0.62752497128959916</c:v>
                </c:pt>
                <c:pt idx="17">
                  <c:v>0.62752497128959916</c:v>
                </c:pt>
                <c:pt idx="18">
                  <c:v>0.62752497128959916</c:v>
                </c:pt>
                <c:pt idx="19">
                  <c:v>0.55314680335375788</c:v>
                </c:pt>
                <c:pt idx="20">
                  <c:v>0.55314680335375788</c:v>
                </c:pt>
                <c:pt idx="21">
                  <c:v>0.55314680335375788</c:v>
                </c:pt>
                <c:pt idx="22">
                  <c:v>0.55226870738801481</c:v>
                </c:pt>
                <c:pt idx="23">
                  <c:v>0.55226870738801481</c:v>
                </c:pt>
                <c:pt idx="24">
                  <c:v>0.55226870738801481</c:v>
                </c:pt>
                <c:pt idx="25">
                  <c:v>0.54994212833348199</c:v>
                </c:pt>
                <c:pt idx="26">
                  <c:v>0.54994212833348199</c:v>
                </c:pt>
                <c:pt idx="27">
                  <c:v>0.54994212833348199</c:v>
                </c:pt>
                <c:pt idx="28">
                  <c:v>0.46358497938995291</c:v>
                </c:pt>
                <c:pt idx="29">
                  <c:v>0.46358497938995291</c:v>
                </c:pt>
                <c:pt idx="30">
                  <c:v>0.46358497938995291</c:v>
                </c:pt>
                <c:pt idx="31">
                  <c:v>0.33876647332182852</c:v>
                </c:pt>
                <c:pt idx="32">
                  <c:v>0.33876647332182852</c:v>
                </c:pt>
              </c:numCache>
            </c:numRef>
          </c:xVal>
          <c:yVal>
            <c:numRef>
              <c:f>'G5.P7 b) (R=cte)'!$AI$3:$AI$35</c:f>
              <c:numCache>
                <c:formatCode>General</c:formatCode>
                <c:ptCount val="33"/>
                <c:pt idx="0">
                  <c:v>0.91919859449483599</c:v>
                </c:pt>
                <c:pt idx="1">
                  <c:v>0.91919859449483599</c:v>
                </c:pt>
                <c:pt idx="2">
                  <c:v>0.89427232906391863</c:v>
                </c:pt>
                <c:pt idx="3">
                  <c:v>0.89427232906391863</c:v>
                </c:pt>
                <c:pt idx="4">
                  <c:v>0.89427232906391863</c:v>
                </c:pt>
                <c:pt idx="5">
                  <c:v>0.86614373092139041</c:v>
                </c:pt>
                <c:pt idx="6">
                  <c:v>0.86614373092139041</c:v>
                </c:pt>
                <c:pt idx="7">
                  <c:v>0.86614373092139041</c:v>
                </c:pt>
                <c:pt idx="8">
                  <c:v>0.83440138926749574</c:v>
                </c:pt>
                <c:pt idx="9">
                  <c:v>0.83440138926749574</c:v>
                </c:pt>
                <c:pt idx="10">
                  <c:v>0.83440138926749574</c:v>
                </c:pt>
                <c:pt idx="11">
                  <c:v>0.79803294824834003</c:v>
                </c:pt>
                <c:pt idx="12">
                  <c:v>0.79803294824834003</c:v>
                </c:pt>
                <c:pt idx="13">
                  <c:v>0.79803294824834003</c:v>
                </c:pt>
                <c:pt idx="14">
                  <c:v>0.75634073191244744</c:v>
                </c:pt>
                <c:pt idx="15">
                  <c:v>0.75634073191244744</c:v>
                </c:pt>
                <c:pt idx="16">
                  <c:v>0.75634073191244744</c:v>
                </c:pt>
                <c:pt idx="17">
                  <c:v>0.70854542217994276</c:v>
                </c:pt>
                <c:pt idx="18">
                  <c:v>0.70854542217994276</c:v>
                </c:pt>
                <c:pt idx="19">
                  <c:v>0.70854542217994276</c:v>
                </c:pt>
                <c:pt idx="20">
                  <c:v>0.70797465980220975</c:v>
                </c:pt>
                <c:pt idx="21">
                  <c:v>0.70797465980220975</c:v>
                </c:pt>
                <c:pt idx="22">
                  <c:v>0.70797465980220975</c:v>
                </c:pt>
                <c:pt idx="23">
                  <c:v>0.70646238341676337</c:v>
                </c:pt>
                <c:pt idx="24">
                  <c:v>0.70646238341676337</c:v>
                </c:pt>
                <c:pt idx="25">
                  <c:v>0.70646238341676337</c:v>
                </c:pt>
                <c:pt idx="26">
                  <c:v>0.63467177774114925</c:v>
                </c:pt>
                <c:pt idx="27">
                  <c:v>0.63467177774114925</c:v>
                </c:pt>
                <c:pt idx="28">
                  <c:v>0.63467177774114925</c:v>
                </c:pt>
                <c:pt idx="29">
                  <c:v>0.51366515545608238</c:v>
                </c:pt>
                <c:pt idx="30">
                  <c:v>0.51366515545608238</c:v>
                </c:pt>
                <c:pt idx="31">
                  <c:v>0.51366515545608238</c:v>
                </c:pt>
                <c:pt idx="32">
                  <c:v>0.33876515003963875</c:v>
                </c:pt>
              </c:numCache>
            </c:numRef>
          </c:yVal>
          <c:smooth val="0"/>
          <c:extLst>
            <c:ext xmlns:c16="http://schemas.microsoft.com/office/drawing/2014/chart" uri="{C3380CC4-5D6E-409C-BE32-E72D297353CC}">
              <c16:uniqueId val="{00000006-DAFB-4230-8A1A-C957F08548C9}"/>
            </c:ext>
          </c:extLst>
        </c:ser>
        <c:ser>
          <c:idx val="6"/>
          <c:order val="6"/>
          <c:tx>
            <c:strRef>
              <c:f>'G5.P7 b) (R=cte)'!$AD$2</c:f>
              <c:strCache>
                <c:ptCount val="1"/>
                <c:pt idx="0">
                  <c:v>ROInt</c:v>
                </c:pt>
              </c:strCache>
            </c:strRef>
          </c:tx>
          <c:spPr>
            <a:ln w="19050" cap="rnd">
              <a:solidFill>
                <a:schemeClr val="accent1"/>
              </a:solidFill>
              <a:round/>
            </a:ln>
            <a:effectLst/>
          </c:spPr>
          <c:marker>
            <c:symbol val="none"/>
          </c:marker>
          <c:xVal>
            <c:numRef>
              <c:f>'G5.P7 b) (R=cte)'!$X$14:$X$16</c:f>
              <c:numCache>
                <c:formatCode>General</c:formatCode>
                <c:ptCount val="3"/>
                <c:pt idx="0">
                  <c:v>0.51141453278793325</c:v>
                </c:pt>
                <c:pt idx="1">
                  <c:v>0.55000000000000004</c:v>
                </c:pt>
                <c:pt idx="2">
                  <c:v>0.55077485997494702</c:v>
                </c:pt>
              </c:numCache>
            </c:numRef>
          </c:xVal>
          <c:yVal>
            <c:numRef>
              <c:f>'G5.P7 b) (R=cte)'!$AD$14:$AD$16</c:f>
              <c:numCache>
                <c:formatCode>General</c:formatCode>
                <c:ptCount val="3"/>
                <c:pt idx="0">
                  <c:v>0.63610241604995621</c:v>
                </c:pt>
                <c:pt idx="1">
                  <c:v>0.70255516513740457</c:v>
                </c:pt>
                <c:pt idx="2">
                  <c:v>0.70388964620536876</c:v>
                </c:pt>
              </c:numCache>
            </c:numRef>
          </c:yVal>
          <c:smooth val="0"/>
          <c:extLst>
            <c:ext xmlns:c16="http://schemas.microsoft.com/office/drawing/2014/chart" uri="{C3380CC4-5D6E-409C-BE32-E72D297353CC}">
              <c16:uniqueId val="{00000007-DAFB-4230-8A1A-C957F08548C9}"/>
            </c:ext>
          </c:extLst>
        </c:ser>
        <c:dLbls>
          <c:showLegendKey val="0"/>
          <c:showVal val="0"/>
          <c:showCatName val="0"/>
          <c:showSerName val="0"/>
          <c:showPercent val="0"/>
          <c:showBubbleSize val="0"/>
        </c:dLbls>
        <c:axId val="97895168"/>
        <c:axId val="97897088"/>
        <c:extLst>
          <c:ext xmlns:c15="http://schemas.microsoft.com/office/drawing/2012/chart" uri="{02D57815-91ED-43cb-92C2-25804820EDAC}">
            <c15:filteredScatterSeries>
              <c15:ser>
                <c:idx val="2"/>
                <c:order val="2"/>
                <c:tx>
                  <c:strRef>
                    <c:extLst>
                      <c:ext uri="{02D57815-91ED-43cb-92C2-25804820EDAC}">
                        <c15:formulaRef>
                          <c15:sqref>'G5.P7 b) (R=cte)'!$AA$2</c15:sqref>
                        </c15:formulaRef>
                      </c:ext>
                    </c:extLst>
                    <c:strCache>
                      <c:ptCount val="1"/>
                      <c:pt idx="0">
                        <c:v>Recta q</c:v>
                      </c:pt>
                    </c:strCache>
                  </c:strRef>
                </c:tx>
                <c:spPr>
                  <a:ln w="19050" cap="rnd">
                    <a:solidFill>
                      <a:schemeClr val="accent3"/>
                    </a:solidFill>
                    <a:round/>
                  </a:ln>
                  <a:effectLst/>
                </c:spPr>
                <c:marker>
                  <c:symbol val="none"/>
                </c:marker>
                <c:xVal>
                  <c:numRef>
                    <c:extLst>
                      <c:ext uri="{02D57815-91ED-43cb-92C2-25804820EDAC}">
                        <c15:formulaRef>
                          <c15:sqref>'G5.P7 b) (R=cte)'!$X$3:$X$25</c15:sqref>
                        </c15:formulaRef>
                      </c:ext>
                    </c:extLst>
                    <c:numCache>
                      <c:formatCode>General</c:formatCode>
                      <c:ptCount val="23"/>
                      <c:pt idx="0">
                        <c:v>0</c:v>
                      </c:pt>
                      <c:pt idx="1">
                        <c:v>0.05</c:v>
                      </c:pt>
                      <c:pt idx="2">
                        <c:v>0.1</c:v>
                      </c:pt>
                      <c:pt idx="3">
                        <c:v>0.15</c:v>
                      </c:pt>
                      <c:pt idx="4">
                        <c:v>0.2</c:v>
                      </c:pt>
                      <c:pt idx="5">
                        <c:v>0.25</c:v>
                      </c:pt>
                      <c:pt idx="6">
                        <c:v>0.3</c:v>
                      </c:pt>
                      <c:pt idx="7">
                        <c:v>0.35</c:v>
                      </c:pt>
                      <c:pt idx="8">
                        <c:v>0.4</c:v>
                      </c:pt>
                      <c:pt idx="9">
                        <c:v>0.45</c:v>
                      </c:pt>
                      <c:pt idx="10">
                        <c:v>0.5</c:v>
                      </c:pt>
                      <c:pt idx="11">
                        <c:v>0.51141453278793325</c:v>
                      </c:pt>
                      <c:pt idx="12">
                        <c:v>0.55000000000000004</c:v>
                      </c:pt>
                      <c:pt idx="13">
                        <c:v>0.55077485997494702</c:v>
                      </c:pt>
                      <c:pt idx="14">
                        <c:v>0.6</c:v>
                      </c:pt>
                      <c:pt idx="15">
                        <c:v>0.65</c:v>
                      </c:pt>
                      <c:pt idx="16">
                        <c:v>0.7</c:v>
                      </c:pt>
                      <c:pt idx="17">
                        <c:v>0.75</c:v>
                      </c:pt>
                      <c:pt idx="18">
                        <c:v>0.8</c:v>
                      </c:pt>
                      <c:pt idx="19">
                        <c:v>0.85</c:v>
                      </c:pt>
                      <c:pt idx="20">
                        <c:v>0.9</c:v>
                      </c:pt>
                      <c:pt idx="21">
                        <c:v>0.95</c:v>
                      </c:pt>
                      <c:pt idx="22">
                        <c:v>1</c:v>
                      </c:pt>
                    </c:numCache>
                  </c:numRef>
                </c:xVal>
                <c:yVal>
                  <c:numRef>
                    <c:extLst>
                      <c:ext uri="{02D57815-91ED-43cb-92C2-25804820EDAC}">
                        <c15:formulaRef>
                          <c15:sqref>'G5.P7 b) (R=cte)'!$AA$3:$AA$13</c15:sqref>
                        </c15:formulaRef>
                      </c:ext>
                    </c:extLst>
                    <c:numCache>
                      <c:formatCode>General</c:formatCode>
                      <c:ptCount val="11"/>
                      <c:pt idx="0">
                        <c:v>4998445757347.9424</c:v>
                      </c:pt>
                      <c:pt idx="1">
                        <c:v>4498601181613.1982</c:v>
                      </c:pt>
                      <c:pt idx="2">
                        <c:v>3998756605878.4541</c:v>
                      </c:pt>
                      <c:pt idx="3">
                        <c:v>3498912030143.71</c:v>
                      </c:pt>
                      <c:pt idx="4">
                        <c:v>2999067454408.9658</c:v>
                      </c:pt>
                      <c:pt idx="5">
                        <c:v>2499222878674.2207</c:v>
                      </c:pt>
                      <c:pt idx="6">
                        <c:v>1999378302939.4773</c:v>
                      </c:pt>
                      <c:pt idx="7">
                        <c:v>1499533727204.7332</c:v>
                      </c:pt>
                      <c:pt idx="8">
                        <c:v>999689151469.9884</c:v>
                      </c:pt>
                      <c:pt idx="9">
                        <c:v>499844575735.2442</c:v>
                      </c:pt>
                      <c:pt idx="10">
                        <c:v>0.5</c:v>
                      </c:pt>
                    </c:numCache>
                  </c:numRef>
                </c:yVal>
                <c:smooth val="0"/>
                <c:extLst>
                  <c:ext xmlns:c16="http://schemas.microsoft.com/office/drawing/2014/chart" uri="{C3380CC4-5D6E-409C-BE32-E72D297353CC}">
                    <c16:uniqueId val="{00000008-DAFB-4230-8A1A-C957F08548C9}"/>
                  </c:ext>
                </c:extLst>
              </c15:ser>
            </c15:filteredScatterSeries>
          </c:ext>
        </c:extLst>
      </c:scatterChart>
      <c:valAx>
        <c:axId val="97895168"/>
        <c:scaling>
          <c:orientation val="minMax"/>
          <c:max val="1"/>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s-AR"/>
                  <a:t>x</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97897088"/>
        <c:crosses val="autoZero"/>
        <c:crossBetween val="midCat"/>
        <c:majorUnit val="5.000000000000001E-2"/>
      </c:valAx>
      <c:valAx>
        <c:axId val="97897088"/>
        <c:scaling>
          <c:orientation val="minMax"/>
          <c:max val="1"/>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s-AR"/>
                  <a:t>y</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97895168"/>
        <c:crosses val="autoZero"/>
        <c:crossBetween val="midCat"/>
        <c:majorUnit val="0.1"/>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A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'G5.P7 b) (R=cte)'!$Y$2</c:f>
              <c:strCache>
                <c:ptCount val="1"/>
                <c:pt idx="0">
                  <c:v>y*</c:v>
                </c:pt>
              </c:strCache>
            </c:strRef>
          </c:tx>
          <c:spPr>
            <a:ln w="19050" cap="rnd">
              <a:solidFill>
                <a:schemeClr val="accent2"/>
              </a:solidFill>
              <a:prstDash val="sysDot"/>
              <a:round/>
            </a:ln>
            <a:effectLst/>
          </c:spPr>
          <c:marker>
            <c:symbol val="none"/>
          </c:marker>
          <c:xVal>
            <c:numRef>
              <c:f>'G5.P7 b) (R=cte)'!$X$3:$X$25</c:f>
              <c:numCache>
                <c:formatCode>General</c:formatCode>
                <c:ptCount val="23"/>
                <c:pt idx="0">
                  <c:v>0</c:v>
                </c:pt>
                <c:pt idx="1">
                  <c:v>0.05</c:v>
                </c:pt>
                <c:pt idx="2">
                  <c:v>0.1</c:v>
                </c:pt>
                <c:pt idx="3">
                  <c:v>0.15</c:v>
                </c:pt>
                <c:pt idx="4">
                  <c:v>0.2</c:v>
                </c:pt>
                <c:pt idx="5">
                  <c:v>0.25</c:v>
                </c:pt>
                <c:pt idx="6">
                  <c:v>0.3</c:v>
                </c:pt>
                <c:pt idx="7">
                  <c:v>0.35</c:v>
                </c:pt>
                <c:pt idx="8">
                  <c:v>0.4</c:v>
                </c:pt>
                <c:pt idx="9">
                  <c:v>0.45</c:v>
                </c:pt>
                <c:pt idx="10">
                  <c:v>0.5</c:v>
                </c:pt>
                <c:pt idx="11">
                  <c:v>0.51141453278793325</c:v>
                </c:pt>
                <c:pt idx="12">
                  <c:v>0.55000000000000004</c:v>
                </c:pt>
                <c:pt idx="13">
                  <c:v>0.55077485997494702</c:v>
                </c:pt>
                <c:pt idx="14">
                  <c:v>0.6</c:v>
                </c:pt>
                <c:pt idx="15">
                  <c:v>0.65</c:v>
                </c:pt>
                <c:pt idx="16">
                  <c:v>0.7</c:v>
                </c:pt>
                <c:pt idx="17">
                  <c:v>0.75</c:v>
                </c:pt>
                <c:pt idx="18">
                  <c:v>0.8</c:v>
                </c:pt>
                <c:pt idx="19">
                  <c:v>0.85</c:v>
                </c:pt>
                <c:pt idx="20">
                  <c:v>0.9</c:v>
                </c:pt>
                <c:pt idx="21">
                  <c:v>0.95</c:v>
                </c:pt>
                <c:pt idx="22">
                  <c:v>1</c:v>
                </c:pt>
              </c:numCache>
            </c:numRef>
          </c:xVal>
          <c:yVal>
            <c:numRef>
              <c:f>'G5.P7 b) (R=cte)'!$Y$3:$Y$25</c:f>
              <c:numCache>
                <c:formatCode>General</c:formatCode>
                <c:ptCount val="23"/>
                <c:pt idx="0">
                  <c:v>0</c:v>
                </c:pt>
                <c:pt idx="1">
                  <c:v>0.155</c:v>
                </c:pt>
                <c:pt idx="2">
                  <c:v>0.26200000000000001</c:v>
                </c:pt>
                <c:pt idx="3">
                  <c:v>0.34799999999999998</c:v>
                </c:pt>
                <c:pt idx="4">
                  <c:v>0.41699999999999998</c:v>
                </c:pt>
                <c:pt idx="5">
                  <c:v>0.44750000000000001</c:v>
                </c:pt>
                <c:pt idx="6">
                  <c:v>0.47799999999999998</c:v>
                </c:pt>
                <c:pt idx="7">
                  <c:v>0.52400000000000002</c:v>
                </c:pt>
                <c:pt idx="8">
                  <c:v>0.56599999999999995</c:v>
                </c:pt>
                <c:pt idx="9">
                  <c:v>0.62</c:v>
                </c:pt>
                <c:pt idx="10">
                  <c:v>0.67400000000000004</c:v>
                </c:pt>
                <c:pt idx="11">
                  <c:v>0.68141944631215656</c:v>
                </c:pt>
                <c:pt idx="12">
                  <c:v>0.70650000000000002</c:v>
                </c:pt>
                <c:pt idx="13">
                  <c:v>0.70700365898371564</c:v>
                </c:pt>
                <c:pt idx="14">
                  <c:v>0.73899999999999999</c:v>
                </c:pt>
                <c:pt idx="15">
                  <c:v>0.77049999999999996</c:v>
                </c:pt>
                <c:pt idx="16">
                  <c:v>0.80200000000000005</c:v>
                </c:pt>
                <c:pt idx="17">
                  <c:v>0.83350000000000002</c:v>
                </c:pt>
                <c:pt idx="18">
                  <c:v>0.86499999999999999</c:v>
                </c:pt>
                <c:pt idx="19">
                  <c:v>0.89700000000000002</c:v>
                </c:pt>
                <c:pt idx="20">
                  <c:v>0.92900000000000005</c:v>
                </c:pt>
                <c:pt idx="21">
                  <c:v>0.96450000000000002</c:v>
                </c:pt>
                <c:pt idx="22">
                  <c:v>1</c:v>
                </c:pt>
              </c:numCache>
            </c:numRef>
          </c:yVal>
          <c:smooth val="0"/>
          <c:extLst>
            <c:ext xmlns:c16="http://schemas.microsoft.com/office/drawing/2014/chart" uri="{C3380CC4-5D6E-409C-BE32-E72D297353CC}">
              <c16:uniqueId val="{00000000-1FFC-455D-8AA2-B703F103534E}"/>
            </c:ext>
          </c:extLst>
        </c:ser>
        <c:ser>
          <c:idx val="1"/>
          <c:order val="1"/>
          <c:tx>
            <c:strRef>
              <c:f>'G5.P7 b) (R=cte)'!$Z$2</c:f>
              <c:strCache>
                <c:ptCount val="1"/>
                <c:pt idx="0">
                  <c:v>y=x</c:v>
                </c:pt>
              </c:strCache>
            </c:strRef>
          </c:tx>
          <c:spPr>
            <a:ln w="19050" cap="rnd">
              <a:solidFill>
                <a:schemeClr val="accent2"/>
              </a:solidFill>
              <a:round/>
            </a:ln>
            <a:effectLst/>
          </c:spPr>
          <c:marker>
            <c:symbol val="none"/>
          </c:marker>
          <c:xVal>
            <c:numRef>
              <c:f>'G5.P7 b) (R=cte)'!$X$3:$X$25</c:f>
              <c:numCache>
                <c:formatCode>General</c:formatCode>
                <c:ptCount val="23"/>
                <c:pt idx="0">
                  <c:v>0</c:v>
                </c:pt>
                <c:pt idx="1">
                  <c:v>0.05</c:v>
                </c:pt>
                <c:pt idx="2">
                  <c:v>0.1</c:v>
                </c:pt>
                <c:pt idx="3">
                  <c:v>0.15</c:v>
                </c:pt>
                <c:pt idx="4">
                  <c:v>0.2</c:v>
                </c:pt>
                <c:pt idx="5">
                  <c:v>0.25</c:v>
                </c:pt>
                <c:pt idx="6">
                  <c:v>0.3</c:v>
                </c:pt>
                <c:pt idx="7">
                  <c:v>0.35</c:v>
                </c:pt>
                <c:pt idx="8">
                  <c:v>0.4</c:v>
                </c:pt>
                <c:pt idx="9">
                  <c:v>0.45</c:v>
                </c:pt>
                <c:pt idx="10">
                  <c:v>0.5</c:v>
                </c:pt>
                <c:pt idx="11">
                  <c:v>0.51141453278793325</c:v>
                </c:pt>
                <c:pt idx="12">
                  <c:v>0.55000000000000004</c:v>
                </c:pt>
                <c:pt idx="13">
                  <c:v>0.55077485997494702</c:v>
                </c:pt>
                <c:pt idx="14">
                  <c:v>0.6</c:v>
                </c:pt>
                <c:pt idx="15">
                  <c:v>0.65</c:v>
                </c:pt>
                <c:pt idx="16">
                  <c:v>0.7</c:v>
                </c:pt>
                <c:pt idx="17">
                  <c:v>0.75</c:v>
                </c:pt>
                <c:pt idx="18">
                  <c:v>0.8</c:v>
                </c:pt>
                <c:pt idx="19">
                  <c:v>0.85</c:v>
                </c:pt>
                <c:pt idx="20">
                  <c:v>0.9</c:v>
                </c:pt>
                <c:pt idx="21">
                  <c:v>0.95</c:v>
                </c:pt>
                <c:pt idx="22">
                  <c:v>1</c:v>
                </c:pt>
              </c:numCache>
            </c:numRef>
          </c:xVal>
          <c:yVal>
            <c:numRef>
              <c:f>'G5.P7 b) (R=cte)'!$Z$3:$Z$25</c:f>
              <c:numCache>
                <c:formatCode>General</c:formatCode>
                <c:ptCount val="23"/>
                <c:pt idx="0">
                  <c:v>0</c:v>
                </c:pt>
                <c:pt idx="1">
                  <c:v>0.05</c:v>
                </c:pt>
                <c:pt idx="2">
                  <c:v>0.1</c:v>
                </c:pt>
                <c:pt idx="3">
                  <c:v>0.15</c:v>
                </c:pt>
                <c:pt idx="4">
                  <c:v>0.2</c:v>
                </c:pt>
                <c:pt idx="5">
                  <c:v>0.25</c:v>
                </c:pt>
                <c:pt idx="6">
                  <c:v>0.3</c:v>
                </c:pt>
                <c:pt idx="7">
                  <c:v>0.35</c:v>
                </c:pt>
                <c:pt idx="8">
                  <c:v>0.4</c:v>
                </c:pt>
                <c:pt idx="9">
                  <c:v>0.45</c:v>
                </c:pt>
                <c:pt idx="10">
                  <c:v>0.5</c:v>
                </c:pt>
                <c:pt idx="11">
                  <c:v>0.51141453278793325</c:v>
                </c:pt>
                <c:pt idx="12">
                  <c:v>0.55000000000000004</c:v>
                </c:pt>
                <c:pt idx="13">
                  <c:v>0.55077485997494702</c:v>
                </c:pt>
                <c:pt idx="14">
                  <c:v>0.6</c:v>
                </c:pt>
                <c:pt idx="15">
                  <c:v>0.65</c:v>
                </c:pt>
                <c:pt idx="16">
                  <c:v>0.7</c:v>
                </c:pt>
                <c:pt idx="17">
                  <c:v>0.75</c:v>
                </c:pt>
                <c:pt idx="18">
                  <c:v>0.8</c:v>
                </c:pt>
                <c:pt idx="19">
                  <c:v>0.85</c:v>
                </c:pt>
                <c:pt idx="20">
                  <c:v>0.9</c:v>
                </c:pt>
                <c:pt idx="21">
                  <c:v>0.95</c:v>
                </c:pt>
                <c:pt idx="22">
                  <c:v>1</c:v>
                </c:pt>
              </c:numCache>
            </c:numRef>
          </c:yVal>
          <c:smooth val="0"/>
          <c:extLst>
            <c:ext xmlns:c16="http://schemas.microsoft.com/office/drawing/2014/chart" uri="{C3380CC4-5D6E-409C-BE32-E72D297353CC}">
              <c16:uniqueId val="{00000001-1FFC-455D-8AA2-B703F103534E}"/>
            </c:ext>
          </c:extLst>
        </c:ser>
        <c:ser>
          <c:idx val="3"/>
          <c:order val="3"/>
          <c:tx>
            <c:strRef>
              <c:f>'G5.P7 b) (R=cte)'!$AB$2</c:f>
              <c:strCache>
                <c:ptCount val="1"/>
                <c:pt idx="0">
                  <c:v>ROS</c:v>
                </c:pt>
              </c:strCache>
            </c:strRef>
          </c:tx>
          <c:spPr>
            <a:ln w="19050" cap="rnd">
              <a:solidFill>
                <a:srgbClr val="00B0F0"/>
              </a:solidFill>
              <a:round/>
            </a:ln>
            <a:effectLst/>
          </c:spPr>
          <c:marker>
            <c:symbol val="none"/>
          </c:marker>
          <c:xVal>
            <c:numRef>
              <c:f>'G5.P7 b) (R=cte)'!$X$17:$X$23</c:f>
              <c:numCache>
                <c:formatCode>General</c:formatCode>
                <c:ptCount val="7"/>
                <c:pt idx="0">
                  <c:v>0.6</c:v>
                </c:pt>
                <c:pt idx="1">
                  <c:v>0.65</c:v>
                </c:pt>
                <c:pt idx="2">
                  <c:v>0.7</c:v>
                </c:pt>
                <c:pt idx="3">
                  <c:v>0.75</c:v>
                </c:pt>
                <c:pt idx="4">
                  <c:v>0.8</c:v>
                </c:pt>
                <c:pt idx="5">
                  <c:v>0.85</c:v>
                </c:pt>
                <c:pt idx="6">
                  <c:v>0.9</c:v>
                </c:pt>
              </c:numCache>
            </c:numRef>
          </c:xVal>
          <c:yVal>
            <c:numRef>
              <c:f>'G5.P7 b) (R=cte)'!$AB$17:$AB$23</c:f>
              <c:numCache>
                <c:formatCode>General</c:formatCode>
                <c:ptCount val="7"/>
                <c:pt idx="0">
                  <c:v>0.68866627624856547</c:v>
                </c:pt>
                <c:pt idx="1">
                  <c:v>0.72477738735967667</c:v>
                </c:pt>
                <c:pt idx="2">
                  <c:v>0.76088849847078777</c:v>
                </c:pt>
                <c:pt idx="3">
                  <c:v>0.79699960958189875</c:v>
                </c:pt>
                <c:pt idx="4">
                  <c:v>0.83311072069300995</c:v>
                </c:pt>
                <c:pt idx="5">
                  <c:v>0.86922183180412105</c:v>
                </c:pt>
                <c:pt idx="6">
                  <c:v>0.90533294291523214</c:v>
                </c:pt>
              </c:numCache>
            </c:numRef>
          </c:yVal>
          <c:smooth val="0"/>
          <c:extLst>
            <c:ext xmlns:c16="http://schemas.microsoft.com/office/drawing/2014/chart" uri="{C3380CC4-5D6E-409C-BE32-E72D297353CC}">
              <c16:uniqueId val="{00000002-1FFC-455D-8AA2-B703F103534E}"/>
            </c:ext>
          </c:extLst>
        </c:ser>
        <c:ser>
          <c:idx val="4"/>
          <c:order val="4"/>
          <c:tx>
            <c:strRef>
              <c:f>'G5.P7 b) (R=cte)'!$AC$2</c:f>
              <c:strCache>
                <c:ptCount val="1"/>
                <c:pt idx="0">
                  <c:v>ROI</c:v>
                </c:pt>
              </c:strCache>
            </c:strRef>
          </c:tx>
          <c:spPr>
            <a:ln w="19050" cap="rnd">
              <a:solidFill>
                <a:srgbClr val="7030A0"/>
              </a:solidFill>
              <a:round/>
            </a:ln>
            <a:effectLst/>
          </c:spPr>
          <c:marker>
            <c:symbol val="none"/>
          </c:marker>
          <c:xVal>
            <c:numRef>
              <c:f>'G5.P7 b) (R=cte)'!$X$9:$X$16</c:f>
              <c:numCache>
                <c:formatCode>General</c:formatCode>
                <c:ptCount val="8"/>
                <c:pt idx="0">
                  <c:v>0.3</c:v>
                </c:pt>
                <c:pt idx="1">
                  <c:v>0.35</c:v>
                </c:pt>
                <c:pt idx="2">
                  <c:v>0.4</c:v>
                </c:pt>
                <c:pt idx="3">
                  <c:v>0.45</c:v>
                </c:pt>
                <c:pt idx="4">
                  <c:v>0.5</c:v>
                </c:pt>
                <c:pt idx="5">
                  <c:v>0.51141453278793325</c:v>
                </c:pt>
                <c:pt idx="6">
                  <c:v>0.55000000000000004</c:v>
                </c:pt>
                <c:pt idx="7">
                  <c:v>0.55077485997494702</c:v>
                </c:pt>
              </c:numCache>
            </c:numRef>
          </c:xVal>
          <c:yVal>
            <c:numRef>
              <c:f>'G5.P7 b) (R=cte)'!$AC$9:$AC$16</c:f>
              <c:numCache>
                <c:formatCode>General</c:formatCode>
                <c:ptCount val="8"/>
                <c:pt idx="0">
                  <c:v>0.28444422754547227</c:v>
                </c:pt>
                <c:pt idx="1">
                  <c:v>0.35450595594053308</c:v>
                </c:pt>
                <c:pt idx="2">
                  <c:v>0.424567684335594</c:v>
                </c:pt>
                <c:pt idx="3">
                  <c:v>0.4946294127306548</c:v>
                </c:pt>
                <c:pt idx="4">
                  <c:v>0.56469114112571561</c:v>
                </c:pt>
                <c:pt idx="5">
                  <c:v>0.58068557904460949</c:v>
                </c:pt>
                <c:pt idx="6">
                  <c:v>0.63475286952077659</c:v>
                </c:pt>
                <c:pt idx="7">
                  <c:v>0.63583863010295527</c:v>
                </c:pt>
              </c:numCache>
            </c:numRef>
          </c:yVal>
          <c:smooth val="0"/>
          <c:extLst>
            <c:ext xmlns:c16="http://schemas.microsoft.com/office/drawing/2014/chart" uri="{C3380CC4-5D6E-409C-BE32-E72D297353CC}">
              <c16:uniqueId val="{00000003-1FFC-455D-8AA2-B703F103534E}"/>
            </c:ext>
          </c:extLst>
        </c:ser>
        <c:ser>
          <c:idx val="5"/>
          <c:order val="5"/>
          <c:tx>
            <c:v>McCabe-Thiele</c:v>
          </c:tx>
          <c:spPr>
            <a:ln w="19050" cap="rnd">
              <a:solidFill>
                <a:schemeClr val="accent6"/>
              </a:solidFill>
              <a:prstDash val="sysDot"/>
              <a:round/>
            </a:ln>
            <a:effectLst/>
          </c:spPr>
          <c:marker>
            <c:symbol val="none"/>
          </c:marker>
          <c:dLbls>
            <c:dLbl>
              <c:idx val="0"/>
              <c:layout>
                <c:manualLayout>
                  <c:x val="-3.9981185324553151E-2"/>
                  <c:y val="0.13286868328791979"/>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FFC-455D-8AA2-B703F103534E}"/>
                </c:ext>
              </c:extLst>
            </c:dLbl>
            <c:dLbl>
              <c:idx val="32"/>
              <c:layout>
                <c:manualLayout>
                  <c:x val="2.3518344308559817E-3"/>
                  <c:y val="9.9198779091949643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FFC-455D-8AA2-B703F103534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s-AR"/>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xVal>
            <c:numRef>
              <c:f>'G5.P7 b) (R=cte)'!$AH$3:$AH$35</c:f>
              <c:numCache>
                <c:formatCode>General</c:formatCode>
                <c:ptCount val="33"/>
                <c:pt idx="0">
                  <c:v>0.91919859449483599</c:v>
                </c:pt>
                <c:pt idx="1">
                  <c:v>0.88468530389818123</c:v>
                </c:pt>
                <c:pt idx="2">
                  <c:v>0.88468530389818123</c:v>
                </c:pt>
                <c:pt idx="3">
                  <c:v>0.88468530389818123</c:v>
                </c:pt>
                <c:pt idx="4">
                  <c:v>0.84573801416237293</c:v>
                </c:pt>
                <c:pt idx="5">
                  <c:v>0.84573801416237293</c:v>
                </c:pt>
                <c:pt idx="6">
                  <c:v>0.84573801416237293</c:v>
                </c:pt>
                <c:pt idx="7">
                  <c:v>0.80178707956467266</c:v>
                </c:pt>
                <c:pt idx="8">
                  <c:v>0.80178707956467266</c:v>
                </c:pt>
                <c:pt idx="9">
                  <c:v>0.80178707956467266</c:v>
                </c:pt>
                <c:pt idx="10">
                  <c:v>0.7514307766150724</c:v>
                </c:pt>
                <c:pt idx="11">
                  <c:v>0.7514307766150724</c:v>
                </c:pt>
                <c:pt idx="12">
                  <c:v>0.7514307766150724</c:v>
                </c:pt>
                <c:pt idx="13">
                  <c:v>0.69370309245768258</c:v>
                </c:pt>
                <c:pt idx="14">
                  <c:v>0.69370309245768258</c:v>
                </c:pt>
                <c:pt idx="15">
                  <c:v>0.69370309245768258</c:v>
                </c:pt>
                <c:pt idx="16">
                  <c:v>0.62752497128959916</c:v>
                </c:pt>
                <c:pt idx="17">
                  <c:v>0.62752497128959916</c:v>
                </c:pt>
                <c:pt idx="18">
                  <c:v>0.62752497128959916</c:v>
                </c:pt>
                <c:pt idx="19">
                  <c:v>0.55314680335375788</c:v>
                </c:pt>
                <c:pt idx="20">
                  <c:v>0.55314680335375788</c:v>
                </c:pt>
                <c:pt idx="21">
                  <c:v>0.55314680335375788</c:v>
                </c:pt>
                <c:pt idx="22">
                  <c:v>0.55226870738801481</c:v>
                </c:pt>
                <c:pt idx="23">
                  <c:v>0.55226870738801481</c:v>
                </c:pt>
                <c:pt idx="24">
                  <c:v>0.55226870738801481</c:v>
                </c:pt>
                <c:pt idx="25">
                  <c:v>0.54994212833348199</c:v>
                </c:pt>
                <c:pt idx="26">
                  <c:v>0.54994212833348199</c:v>
                </c:pt>
                <c:pt idx="27">
                  <c:v>0.54994212833348199</c:v>
                </c:pt>
                <c:pt idx="28">
                  <c:v>0.46358497938995291</c:v>
                </c:pt>
                <c:pt idx="29">
                  <c:v>0.46358497938995291</c:v>
                </c:pt>
                <c:pt idx="30">
                  <c:v>0.46358497938995291</c:v>
                </c:pt>
                <c:pt idx="31">
                  <c:v>0.33876647332182852</c:v>
                </c:pt>
                <c:pt idx="32">
                  <c:v>0.33876647332182852</c:v>
                </c:pt>
              </c:numCache>
            </c:numRef>
          </c:xVal>
          <c:yVal>
            <c:numRef>
              <c:f>'G5.P7 b) (R=cte)'!$AI$3:$AI$35</c:f>
              <c:numCache>
                <c:formatCode>General</c:formatCode>
                <c:ptCount val="33"/>
                <c:pt idx="0">
                  <c:v>0.91919859449483599</c:v>
                </c:pt>
                <c:pt idx="1">
                  <c:v>0.91919859449483599</c:v>
                </c:pt>
                <c:pt idx="2">
                  <c:v>0.89427232906391863</c:v>
                </c:pt>
                <c:pt idx="3">
                  <c:v>0.89427232906391863</c:v>
                </c:pt>
                <c:pt idx="4">
                  <c:v>0.89427232906391863</c:v>
                </c:pt>
                <c:pt idx="5">
                  <c:v>0.86614373092139041</c:v>
                </c:pt>
                <c:pt idx="6">
                  <c:v>0.86614373092139041</c:v>
                </c:pt>
                <c:pt idx="7">
                  <c:v>0.86614373092139041</c:v>
                </c:pt>
                <c:pt idx="8">
                  <c:v>0.83440138926749574</c:v>
                </c:pt>
                <c:pt idx="9">
                  <c:v>0.83440138926749574</c:v>
                </c:pt>
                <c:pt idx="10">
                  <c:v>0.83440138926749574</c:v>
                </c:pt>
                <c:pt idx="11">
                  <c:v>0.79803294824834003</c:v>
                </c:pt>
                <c:pt idx="12">
                  <c:v>0.79803294824834003</c:v>
                </c:pt>
                <c:pt idx="13">
                  <c:v>0.79803294824834003</c:v>
                </c:pt>
                <c:pt idx="14">
                  <c:v>0.75634073191244744</c:v>
                </c:pt>
                <c:pt idx="15">
                  <c:v>0.75634073191244744</c:v>
                </c:pt>
                <c:pt idx="16">
                  <c:v>0.75634073191244744</c:v>
                </c:pt>
                <c:pt idx="17">
                  <c:v>0.70854542217994276</c:v>
                </c:pt>
                <c:pt idx="18">
                  <c:v>0.70854542217994276</c:v>
                </c:pt>
                <c:pt idx="19">
                  <c:v>0.70854542217994276</c:v>
                </c:pt>
                <c:pt idx="20">
                  <c:v>0.70797465980220975</c:v>
                </c:pt>
                <c:pt idx="21">
                  <c:v>0.70797465980220975</c:v>
                </c:pt>
                <c:pt idx="22">
                  <c:v>0.70797465980220975</c:v>
                </c:pt>
                <c:pt idx="23">
                  <c:v>0.70646238341676337</c:v>
                </c:pt>
                <c:pt idx="24">
                  <c:v>0.70646238341676337</c:v>
                </c:pt>
                <c:pt idx="25">
                  <c:v>0.70646238341676337</c:v>
                </c:pt>
                <c:pt idx="26">
                  <c:v>0.63467177774114925</c:v>
                </c:pt>
                <c:pt idx="27">
                  <c:v>0.63467177774114925</c:v>
                </c:pt>
                <c:pt idx="28">
                  <c:v>0.63467177774114925</c:v>
                </c:pt>
                <c:pt idx="29">
                  <c:v>0.51366515545608238</c:v>
                </c:pt>
                <c:pt idx="30">
                  <c:v>0.51366515545608238</c:v>
                </c:pt>
                <c:pt idx="31">
                  <c:v>0.51366515545608238</c:v>
                </c:pt>
                <c:pt idx="32">
                  <c:v>0.33876515003963875</c:v>
                </c:pt>
              </c:numCache>
            </c:numRef>
          </c:yVal>
          <c:smooth val="0"/>
          <c:extLst>
            <c:ext xmlns:c16="http://schemas.microsoft.com/office/drawing/2014/chart" uri="{C3380CC4-5D6E-409C-BE32-E72D297353CC}">
              <c16:uniqueId val="{00000006-1FFC-455D-8AA2-B703F103534E}"/>
            </c:ext>
          </c:extLst>
        </c:ser>
        <c:ser>
          <c:idx val="6"/>
          <c:order val="6"/>
          <c:tx>
            <c:strRef>
              <c:f>'G5.P7 b) (R=cte)'!$AD$2</c:f>
              <c:strCache>
                <c:ptCount val="1"/>
                <c:pt idx="0">
                  <c:v>ROInt</c:v>
                </c:pt>
              </c:strCache>
            </c:strRef>
          </c:tx>
          <c:spPr>
            <a:ln w="19050" cap="rnd">
              <a:solidFill>
                <a:schemeClr val="accent1"/>
              </a:solidFill>
              <a:round/>
            </a:ln>
            <a:effectLst/>
          </c:spPr>
          <c:marker>
            <c:symbol val="none"/>
          </c:marker>
          <c:xVal>
            <c:numRef>
              <c:f>'G5.P7 b) (R=cte)'!$X$14:$X$16</c:f>
              <c:numCache>
                <c:formatCode>General</c:formatCode>
                <c:ptCount val="3"/>
                <c:pt idx="0">
                  <c:v>0.51141453278793325</c:v>
                </c:pt>
                <c:pt idx="1">
                  <c:v>0.55000000000000004</c:v>
                </c:pt>
                <c:pt idx="2">
                  <c:v>0.55077485997494702</c:v>
                </c:pt>
              </c:numCache>
            </c:numRef>
          </c:xVal>
          <c:yVal>
            <c:numRef>
              <c:f>'G5.P7 b) (R=cte)'!$AD$14:$AD$16</c:f>
              <c:numCache>
                <c:formatCode>General</c:formatCode>
                <c:ptCount val="3"/>
                <c:pt idx="0">
                  <c:v>0.63610241604995621</c:v>
                </c:pt>
                <c:pt idx="1">
                  <c:v>0.70255516513740457</c:v>
                </c:pt>
                <c:pt idx="2">
                  <c:v>0.70388964620536876</c:v>
                </c:pt>
              </c:numCache>
            </c:numRef>
          </c:yVal>
          <c:smooth val="0"/>
          <c:extLst>
            <c:ext xmlns:c16="http://schemas.microsoft.com/office/drawing/2014/chart" uri="{C3380CC4-5D6E-409C-BE32-E72D297353CC}">
              <c16:uniqueId val="{00000007-1FFC-455D-8AA2-B703F103534E}"/>
            </c:ext>
          </c:extLst>
        </c:ser>
        <c:dLbls>
          <c:showLegendKey val="0"/>
          <c:showVal val="0"/>
          <c:showCatName val="0"/>
          <c:showSerName val="0"/>
          <c:showPercent val="0"/>
          <c:showBubbleSize val="0"/>
        </c:dLbls>
        <c:axId val="97639808"/>
        <c:axId val="97662464"/>
        <c:extLst>
          <c:ext xmlns:c15="http://schemas.microsoft.com/office/drawing/2012/chart" uri="{02D57815-91ED-43cb-92C2-25804820EDAC}">
            <c15:filteredScatterSeries>
              <c15:ser>
                <c:idx val="2"/>
                <c:order val="2"/>
                <c:tx>
                  <c:strRef>
                    <c:extLst>
                      <c:ext uri="{02D57815-91ED-43cb-92C2-25804820EDAC}">
                        <c15:formulaRef>
                          <c15:sqref>'G5.P7 b) (R=cte)'!$AA$2</c15:sqref>
                        </c15:formulaRef>
                      </c:ext>
                    </c:extLst>
                    <c:strCache>
                      <c:ptCount val="1"/>
                      <c:pt idx="0">
                        <c:v>Recta q</c:v>
                      </c:pt>
                    </c:strCache>
                  </c:strRef>
                </c:tx>
                <c:spPr>
                  <a:ln w="19050" cap="rnd">
                    <a:solidFill>
                      <a:schemeClr val="accent3"/>
                    </a:solidFill>
                    <a:round/>
                  </a:ln>
                  <a:effectLst/>
                </c:spPr>
                <c:marker>
                  <c:symbol val="none"/>
                </c:marker>
                <c:xVal>
                  <c:numRef>
                    <c:extLst>
                      <c:ext uri="{02D57815-91ED-43cb-92C2-25804820EDAC}">
                        <c15:formulaRef>
                          <c15:sqref>'G5.P7 b) (R=cte)'!$X$3:$X$25</c15:sqref>
                        </c15:formulaRef>
                      </c:ext>
                    </c:extLst>
                    <c:numCache>
                      <c:formatCode>General</c:formatCode>
                      <c:ptCount val="23"/>
                      <c:pt idx="0">
                        <c:v>0</c:v>
                      </c:pt>
                      <c:pt idx="1">
                        <c:v>0.05</c:v>
                      </c:pt>
                      <c:pt idx="2">
                        <c:v>0.1</c:v>
                      </c:pt>
                      <c:pt idx="3">
                        <c:v>0.15</c:v>
                      </c:pt>
                      <c:pt idx="4">
                        <c:v>0.2</c:v>
                      </c:pt>
                      <c:pt idx="5">
                        <c:v>0.25</c:v>
                      </c:pt>
                      <c:pt idx="6">
                        <c:v>0.3</c:v>
                      </c:pt>
                      <c:pt idx="7">
                        <c:v>0.35</c:v>
                      </c:pt>
                      <c:pt idx="8">
                        <c:v>0.4</c:v>
                      </c:pt>
                      <c:pt idx="9">
                        <c:v>0.45</c:v>
                      </c:pt>
                      <c:pt idx="10">
                        <c:v>0.5</c:v>
                      </c:pt>
                      <c:pt idx="11">
                        <c:v>0.51141453278793325</c:v>
                      </c:pt>
                      <c:pt idx="12">
                        <c:v>0.55000000000000004</c:v>
                      </c:pt>
                      <c:pt idx="13">
                        <c:v>0.55077485997494702</c:v>
                      </c:pt>
                      <c:pt idx="14">
                        <c:v>0.6</c:v>
                      </c:pt>
                      <c:pt idx="15">
                        <c:v>0.65</c:v>
                      </c:pt>
                      <c:pt idx="16">
                        <c:v>0.7</c:v>
                      </c:pt>
                      <c:pt idx="17">
                        <c:v>0.75</c:v>
                      </c:pt>
                      <c:pt idx="18">
                        <c:v>0.8</c:v>
                      </c:pt>
                      <c:pt idx="19">
                        <c:v>0.85</c:v>
                      </c:pt>
                      <c:pt idx="20">
                        <c:v>0.9</c:v>
                      </c:pt>
                      <c:pt idx="21">
                        <c:v>0.95</c:v>
                      </c:pt>
                      <c:pt idx="22">
                        <c:v>1</c:v>
                      </c:pt>
                    </c:numCache>
                  </c:numRef>
                </c:xVal>
                <c:yVal>
                  <c:numRef>
                    <c:extLst>
                      <c:ext uri="{02D57815-91ED-43cb-92C2-25804820EDAC}">
                        <c15:formulaRef>
                          <c15:sqref>'G5.P7 b) (R=cte)'!$AA$3:$AA$13</c15:sqref>
                        </c15:formulaRef>
                      </c:ext>
                    </c:extLst>
                    <c:numCache>
                      <c:formatCode>General</c:formatCode>
                      <c:ptCount val="11"/>
                      <c:pt idx="0">
                        <c:v>4998445757347.9424</c:v>
                      </c:pt>
                      <c:pt idx="1">
                        <c:v>4498601181613.1982</c:v>
                      </c:pt>
                      <c:pt idx="2">
                        <c:v>3998756605878.4541</c:v>
                      </c:pt>
                      <c:pt idx="3">
                        <c:v>3498912030143.71</c:v>
                      </c:pt>
                      <c:pt idx="4">
                        <c:v>2999067454408.9658</c:v>
                      </c:pt>
                      <c:pt idx="5">
                        <c:v>2499222878674.2207</c:v>
                      </c:pt>
                      <c:pt idx="6">
                        <c:v>1999378302939.4773</c:v>
                      </c:pt>
                      <c:pt idx="7">
                        <c:v>1499533727204.7332</c:v>
                      </c:pt>
                      <c:pt idx="8">
                        <c:v>999689151469.9884</c:v>
                      </c:pt>
                      <c:pt idx="9">
                        <c:v>499844575735.2442</c:v>
                      </c:pt>
                      <c:pt idx="10">
                        <c:v>0.5</c:v>
                      </c:pt>
                    </c:numCache>
                  </c:numRef>
                </c:yVal>
                <c:smooth val="0"/>
                <c:extLst>
                  <c:ext xmlns:c16="http://schemas.microsoft.com/office/drawing/2014/chart" uri="{C3380CC4-5D6E-409C-BE32-E72D297353CC}">
                    <c16:uniqueId val="{00000008-1FFC-455D-8AA2-B703F103534E}"/>
                  </c:ext>
                </c:extLst>
              </c15:ser>
            </c15:filteredScatterSeries>
          </c:ext>
        </c:extLst>
      </c:scatterChart>
      <c:valAx>
        <c:axId val="97639808"/>
        <c:scaling>
          <c:orientation val="minMax"/>
          <c:max val="0.6100000000000001"/>
          <c:min val="0.54"/>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s-AR"/>
                  <a:t>x</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97662464"/>
        <c:crosses val="autoZero"/>
        <c:crossBetween val="midCat"/>
        <c:majorUnit val="1.0000000000000002E-2"/>
      </c:valAx>
      <c:valAx>
        <c:axId val="97662464"/>
        <c:scaling>
          <c:orientation val="minMax"/>
          <c:max val="0.72000000000000008"/>
          <c:min val="0.63000000000000012"/>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s-AR"/>
                  <a:t>y</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97639808"/>
        <c:crosses val="autoZero"/>
        <c:crossBetween val="midCat"/>
        <c:majorUnit val="1.0000000000000002E-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AR"/>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'G5.P7 b) (R=cte)'!$Y$2</c:f>
              <c:strCache>
                <c:ptCount val="1"/>
                <c:pt idx="0">
                  <c:v>y*</c:v>
                </c:pt>
              </c:strCache>
            </c:strRef>
          </c:tx>
          <c:spPr>
            <a:ln w="19050" cap="rnd">
              <a:solidFill>
                <a:schemeClr val="accent2"/>
              </a:solidFill>
              <a:prstDash val="sysDot"/>
              <a:round/>
            </a:ln>
            <a:effectLst/>
          </c:spPr>
          <c:marker>
            <c:symbol val="none"/>
          </c:marker>
          <c:xVal>
            <c:numRef>
              <c:f>'G5.P7 b) (R=cte)'!$X$3:$X$25</c:f>
              <c:numCache>
                <c:formatCode>General</c:formatCode>
                <c:ptCount val="23"/>
                <c:pt idx="0">
                  <c:v>0</c:v>
                </c:pt>
                <c:pt idx="1">
                  <c:v>0.05</c:v>
                </c:pt>
                <c:pt idx="2">
                  <c:v>0.1</c:v>
                </c:pt>
                <c:pt idx="3">
                  <c:v>0.15</c:v>
                </c:pt>
                <c:pt idx="4">
                  <c:v>0.2</c:v>
                </c:pt>
                <c:pt idx="5">
                  <c:v>0.25</c:v>
                </c:pt>
                <c:pt idx="6">
                  <c:v>0.3</c:v>
                </c:pt>
                <c:pt idx="7">
                  <c:v>0.35</c:v>
                </c:pt>
                <c:pt idx="8">
                  <c:v>0.4</c:v>
                </c:pt>
                <c:pt idx="9">
                  <c:v>0.45</c:v>
                </c:pt>
                <c:pt idx="10">
                  <c:v>0.5</c:v>
                </c:pt>
                <c:pt idx="11">
                  <c:v>0.51141453278793325</c:v>
                </c:pt>
                <c:pt idx="12">
                  <c:v>0.55000000000000004</c:v>
                </c:pt>
                <c:pt idx="13">
                  <c:v>0.55077485997494702</c:v>
                </c:pt>
                <c:pt idx="14">
                  <c:v>0.6</c:v>
                </c:pt>
                <c:pt idx="15">
                  <c:v>0.65</c:v>
                </c:pt>
                <c:pt idx="16">
                  <c:v>0.7</c:v>
                </c:pt>
                <c:pt idx="17">
                  <c:v>0.75</c:v>
                </c:pt>
                <c:pt idx="18">
                  <c:v>0.8</c:v>
                </c:pt>
                <c:pt idx="19">
                  <c:v>0.85</c:v>
                </c:pt>
                <c:pt idx="20">
                  <c:v>0.9</c:v>
                </c:pt>
                <c:pt idx="21">
                  <c:v>0.95</c:v>
                </c:pt>
                <c:pt idx="22">
                  <c:v>1</c:v>
                </c:pt>
              </c:numCache>
            </c:numRef>
          </c:xVal>
          <c:yVal>
            <c:numRef>
              <c:f>'G5.P7 b) (R=cte)'!$Y$3:$Y$25</c:f>
              <c:numCache>
                <c:formatCode>General</c:formatCode>
                <c:ptCount val="23"/>
                <c:pt idx="0">
                  <c:v>0</c:v>
                </c:pt>
                <c:pt idx="1">
                  <c:v>0.155</c:v>
                </c:pt>
                <c:pt idx="2">
                  <c:v>0.26200000000000001</c:v>
                </c:pt>
                <c:pt idx="3">
                  <c:v>0.34799999999999998</c:v>
                </c:pt>
                <c:pt idx="4">
                  <c:v>0.41699999999999998</c:v>
                </c:pt>
                <c:pt idx="5">
                  <c:v>0.44750000000000001</c:v>
                </c:pt>
                <c:pt idx="6">
                  <c:v>0.47799999999999998</c:v>
                </c:pt>
                <c:pt idx="7">
                  <c:v>0.52400000000000002</c:v>
                </c:pt>
                <c:pt idx="8">
                  <c:v>0.56599999999999995</c:v>
                </c:pt>
                <c:pt idx="9">
                  <c:v>0.62</c:v>
                </c:pt>
                <c:pt idx="10">
                  <c:v>0.67400000000000004</c:v>
                </c:pt>
                <c:pt idx="11">
                  <c:v>0.68141944631215656</c:v>
                </c:pt>
                <c:pt idx="12">
                  <c:v>0.70650000000000002</c:v>
                </c:pt>
                <c:pt idx="13">
                  <c:v>0.70700365898371564</c:v>
                </c:pt>
                <c:pt idx="14">
                  <c:v>0.73899999999999999</c:v>
                </c:pt>
                <c:pt idx="15">
                  <c:v>0.77049999999999996</c:v>
                </c:pt>
                <c:pt idx="16">
                  <c:v>0.80200000000000005</c:v>
                </c:pt>
                <c:pt idx="17">
                  <c:v>0.83350000000000002</c:v>
                </c:pt>
                <c:pt idx="18">
                  <c:v>0.86499999999999999</c:v>
                </c:pt>
                <c:pt idx="19">
                  <c:v>0.89700000000000002</c:v>
                </c:pt>
                <c:pt idx="20">
                  <c:v>0.92900000000000005</c:v>
                </c:pt>
                <c:pt idx="21">
                  <c:v>0.96450000000000002</c:v>
                </c:pt>
                <c:pt idx="22">
                  <c:v>1</c:v>
                </c:pt>
              </c:numCache>
            </c:numRef>
          </c:yVal>
          <c:smooth val="0"/>
          <c:extLst>
            <c:ext xmlns:c16="http://schemas.microsoft.com/office/drawing/2014/chart" uri="{C3380CC4-5D6E-409C-BE32-E72D297353CC}">
              <c16:uniqueId val="{00000000-B527-4F85-BECD-4B0797CC46E4}"/>
            </c:ext>
          </c:extLst>
        </c:ser>
        <c:ser>
          <c:idx val="1"/>
          <c:order val="1"/>
          <c:tx>
            <c:strRef>
              <c:f>'G5.P7 b) (R=cte)'!$Z$2</c:f>
              <c:strCache>
                <c:ptCount val="1"/>
                <c:pt idx="0">
                  <c:v>y=x</c:v>
                </c:pt>
              </c:strCache>
            </c:strRef>
          </c:tx>
          <c:spPr>
            <a:ln w="19050" cap="rnd">
              <a:solidFill>
                <a:schemeClr val="accent2"/>
              </a:solidFill>
              <a:round/>
            </a:ln>
            <a:effectLst/>
          </c:spPr>
          <c:marker>
            <c:symbol val="none"/>
          </c:marker>
          <c:xVal>
            <c:numRef>
              <c:f>'G5.P7 b) (R=cte)'!$X$3:$X$25</c:f>
              <c:numCache>
                <c:formatCode>General</c:formatCode>
                <c:ptCount val="23"/>
                <c:pt idx="0">
                  <c:v>0</c:v>
                </c:pt>
                <c:pt idx="1">
                  <c:v>0.05</c:v>
                </c:pt>
                <c:pt idx="2">
                  <c:v>0.1</c:v>
                </c:pt>
                <c:pt idx="3">
                  <c:v>0.15</c:v>
                </c:pt>
                <c:pt idx="4">
                  <c:v>0.2</c:v>
                </c:pt>
                <c:pt idx="5">
                  <c:v>0.25</c:v>
                </c:pt>
                <c:pt idx="6">
                  <c:v>0.3</c:v>
                </c:pt>
                <c:pt idx="7">
                  <c:v>0.35</c:v>
                </c:pt>
                <c:pt idx="8">
                  <c:v>0.4</c:v>
                </c:pt>
                <c:pt idx="9">
                  <c:v>0.45</c:v>
                </c:pt>
                <c:pt idx="10">
                  <c:v>0.5</c:v>
                </c:pt>
                <c:pt idx="11">
                  <c:v>0.51141453278793325</c:v>
                </c:pt>
                <c:pt idx="12">
                  <c:v>0.55000000000000004</c:v>
                </c:pt>
                <c:pt idx="13">
                  <c:v>0.55077485997494702</c:v>
                </c:pt>
                <c:pt idx="14">
                  <c:v>0.6</c:v>
                </c:pt>
                <c:pt idx="15">
                  <c:v>0.65</c:v>
                </c:pt>
                <c:pt idx="16">
                  <c:v>0.7</c:v>
                </c:pt>
                <c:pt idx="17">
                  <c:v>0.75</c:v>
                </c:pt>
                <c:pt idx="18">
                  <c:v>0.8</c:v>
                </c:pt>
                <c:pt idx="19">
                  <c:v>0.85</c:v>
                </c:pt>
                <c:pt idx="20">
                  <c:v>0.9</c:v>
                </c:pt>
                <c:pt idx="21">
                  <c:v>0.95</c:v>
                </c:pt>
                <c:pt idx="22">
                  <c:v>1</c:v>
                </c:pt>
              </c:numCache>
            </c:numRef>
          </c:xVal>
          <c:yVal>
            <c:numRef>
              <c:f>'G5.P7 b) (R=cte)'!$Z$3:$Z$25</c:f>
              <c:numCache>
                <c:formatCode>General</c:formatCode>
                <c:ptCount val="23"/>
                <c:pt idx="0">
                  <c:v>0</c:v>
                </c:pt>
                <c:pt idx="1">
                  <c:v>0.05</c:v>
                </c:pt>
                <c:pt idx="2">
                  <c:v>0.1</c:v>
                </c:pt>
                <c:pt idx="3">
                  <c:v>0.15</c:v>
                </c:pt>
                <c:pt idx="4">
                  <c:v>0.2</c:v>
                </c:pt>
                <c:pt idx="5">
                  <c:v>0.25</c:v>
                </c:pt>
                <c:pt idx="6">
                  <c:v>0.3</c:v>
                </c:pt>
                <c:pt idx="7">
                  <c:v>0.35</c:v>
                </c:pt>
                <c:pt idx="8">
                  <c:v>0.4</c:v>
                </c:pt>
                <c:pt idx="9">
                  <c:v>0.45</c:v>
                </c:pt>
                <c:pt idx="10">
                  <c:v>0.5</c:v>
                </c:pt>
                <c:pt idx="11">
                  <c:v>0.51141453278793325</c:v>
                </c:pt>
                <c:pt idx="12">
                  <c:v>0.55000000000000004</c:v>
                </c:pt>
                <c:pt idx="13">
                  <c:v>0.55077485997494702</c:v>
                </c:pt>
                <c:pt idx="14">
                  <c:v>0.6</c:v>
                </c:pt>
                <c:pt idx="15">
                  <c:v>0.65</c:v>
                </c:pt>
                <c:pt idx="16">
                  <c:v>0.7</c:v>
                </c:pt>
                <c:pt idx="17">
                  <c:v>0.75</c:v>
                </c:pt>
                <c:pt idx="18">
                  <c:v>0.8</c:v>
                </c:pt>
                <c:pt idx="19">
                  <c:v>0.85</c:v>
                </c:pt>
                <c:pt idx="20">
                  <c:v>0.9</c:v>
                </c:pt>
                <c:pt idx="21">
                  <c:v>0.95</c:v>
                </c:pt>
                <c:pt idx="22">
                  <c:v>1</c:v>
                </c:pt>
              </c:numCache>
            </c:numRef>
          </c:yVal>
          <c:smooth val="0"/>
          <c:extLst>
            <c:ext xmlns:c16="http://schemas.microsoft.com/office/drawing/2014/chart" uri="{C3380CC4-5D6E-409C-BE32-E72D297353CC}">
              <c16:uniqueId val="{00000001-B527-4F85-BECD-4B0797CC46E4}"/>
            </c:ext>
          </c:extLst>
        </c:ser>
        <c:ser>
          <c:idx val="3"/>
          <c:order val="3"/>
          <c:tx>
            <c:strRef>
              <c:f>'G5.P7 b) (R=cte)'!$AB$2</c:f>
              <c:strCache>
                <c:ptCount val="1"/>
                <c:pt idx="0">
                  <c:v>ROS</c:v>
                </c:pt>
              </c:strCache>
            </c:strRef>
          </c:tx>
          <c:spPr>
            <a:ln w="19050" cap="rnd">
              <a:solidFill>
                <a:srgbClr val="00B0F0"/>
              </a:solidFill>
              <a:round/>
            </a:ln>
            <a:effectLst/>
          </c:spPr>
          <c:marker>
            <c:symbol val="none"/>
          </c:marker>
          <c:xVal>
            <c:numRef>
              <c:f>'G5.P7 b) (R=cte)'!$X$17:$X$23</c:f>
              <c:numCache>
                <c:formatCode>General</c:formatCode>
                <c:ptCount val="7"/>
                <c:pt idx="0">
                  <c:v>0.6</c:v>
                </c:pt>
                <c:pt idx="1">
                  <c:v>0.65</c:v>
                </c:pt>
                <c:pt idx="2">
                  <c:v>0.7</c:v>
                </c:pt>
                <c:pt idx="3">
                  <c:v>0.75</c:v>
                </c:pt>
                <c:pt idx="4">
                  <c:v>0.8</c:v>
                </c:pt>
                <c:pt idx="5">
                  <c:v>0.85</c:v>
                </c:pt>
                <c:pt idx="6">
                  <c:v>0.9</c:v>
                </c:pt>
              </c:numCache>
            </c:numRef>
          </c:xVal>
          <c:yVal>
            <c:numRef>
              <c:f>'G5.P7 b) (R=cte)'!$AB$17:$AB$23</c:f>
              <c:numCache>
                <c:formatCode>General</c:formatCode>
                <c:ptCount val="7"/>
                <c:pt idx="0">
                  <c:v>0.68866627624856547</c:v>
                </c:pt>
                <c:pt idx="1">
                  <c:v>0.72477738735967667</c:v>
                </c:pt>
                <c:pt idx="2">
                  <c:v>0.76088849847078777</c:v>
                </c:pt>
                <c:pt idx="3">
                  <c:v>0.79699960958189875</c:v>
                </c:pt>
                <c:pt idx="4">
                  <c:v>0.83311072069300995</c:v>
                </c:pt>
                <c:pt idx="5">
                  <c:v>0.86922183180412105</c:v>
                </c:pt>
                <c:pt idx="6">
                  <c:v>0.90533294291523214</c:v>
                </c:pt>
              </c:numCache>
            </c:numRef>
          </c:yVal>
          <c:smooth val="0"/>
          <c:extLst>
            <c:ext xmlns:c16="http://schemas.microsoft.com/office/drawing/2014/chart" uri="{C3380CC4-5D6E-409C-BE32-E72D297353CC}">
              <c16:uniqueId val="{00000002-B527-4F85-BECD-4B0797CC46E4}"/>
            </c:ext>
          </c:extLst>
        </c:ser>
        <c:ser>
          <c:idx val="4"/>
          <c:order val="4"/>
          <c:tx>
            <c:strRef>
              <c:f>'G5.P7 b) (R=cte)'!$AC$2</c:f>
              <c:strCache>
                <c:ptCount val="1"/>
                <c:pt idx="0">
                  <c:v>ROI</c:v>
                </c:pt>
              </c:strCache>
            </c:strRef>
          </c:tx>
          <c:spPr>
            <a:ln w="19050" cap="rnd">
              <a:solidFill>
                <a:srgbClr val="7030A0"/>
              </a:solidFill>
              <a:round/>
            </a:ln>
            <a:effectLst/>
          </c:spPr>
          <c:marker>
            <c:symbol val="none"/>
          </c:marker>
          <c:xVal>
            <c:numRef>
              <c:f>'G5.P7 b) (R=cte)'!$X$9:$X$16</c:f>
              <c:numCache>
                <c:formatCode>General</c:formatCode>
                <c:ptCount val="8"/>
                <c:pt idx="0">
                  <c:v>0.3</c:v>
                </c:pt>
                <c:pt idx="1">
                  <c:v>0.35</c:v>
                </c:pt>
                <c:pt idx="2">
                  <c:v>0.4</c:v>
                </c:pt>
                <c:pt idx="3">
                  <c:v>0.45</c:v>
                </c:pt>
                <c:pt idx="4">
                  <c:v>0.5</c:v>
                </c:pt>
                <c:pt idx="5">
                  <c:v>0.51141453278793325</c:v>
                </c:pt>
                <c:pt idx="6">
                  <c:v>0.55000000000000004</c:v>
                </c:pt>
                <c:pt idx="7">
                  <c:v>0.55077485997494702</c:v>
                </c:pt>
              </c:numCache>
            </c:numRef>
          </c:xVal>
          <c:yVal>
            <c:numRef>
              <c:f>'G5.P7 b) (R=cte)'!$AC$9:$AC$16</c:f>
              <c:numCache>
                <c:formatCode>General</c:formatCode>
                <c:ptCount val="8"/>
                <c:pt idx="0">
                  <c:v>0.28444422754547227</c:v>
                </c:pt>
                <c:pt idx="1">
                  <c:v>0.35450595594053308</c:v>
                </c:pt>
                <c:pt idx="2">
                  <c:v>0.424567684335594</c:v>
                </c:pt>
                <c:pt idx="3">
                  <c:v>0.4946294127306548</c:v>
                </c:pt>
                <c:pt idx="4">
                  <c:v>0.56469114112571561</c:v>
                </c:pt>
                <c:pt idx="5">
                  <c:v>0.58068557904460949</c:v>
                </c:pt>
                <c:pt idx="6">
                  <c:v>0.63475286952077659</c:v>
                </c:pt>
                <c:pt idx="7">
                  <c:v>0.63583863010295527</c:v>
                </c:pt>
              </c:numCache>
            </c:numRef>
          </c:yVal>
          <c:smooth val="0"/>
          <c:extLst>
            <c:ext xmlns:c16="http://schemas.microsoft.com/office/drawing/2014/chart" uri="{C3380CC4-5D6E-409C-BE32-E72D297353CC}">
              <c16:uniqueId val="{00000003-B527-4F85-BECD-4B0797CC46E4}"/>
            </c:ext>
          </c:extLst>
        </c:ser>
        <c:ser>
          <c:idx val="5"/>
          <c:order val="5"/>
          <c:tx>
            <c:v>McCabe-Thiele</c:v>
          </c:tx>
          <c:spPr>
            <a:ln w="19050" cap="rnd">
              <a:solidFill>
                <a:schemeClr val="accent6"/>
              </a:solidFill>
              <a:prstDash val="solid"/>
              <a:round/>
            </a:ln>
            <a:effectLst/>
          </c:spPr>
          <c:marker>
            <c:symbol val="none"/>
          </c:marker>
          <c:dLbls>
            <c:dLbl>
              <c:idx val="0"/>
              <c:layout>
                <c:manualLayout>
                  <c:x val="-3.9981185324553151E-2"/>
                  <c:y val="0.13286868328791979"/>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527-4F85-BECD-4B0797CC46E4}"/>
                </c:ext>
              </c:extLst>
            </c:dLbl>
            <c:dLbl>
              <c:idx val="32"/>
              <c:layout>
                <c:manualLayout>
                  <c:x val="2.3518344308559817E-3"/>
                  <c:y val="9.9198779091949643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527-4F85-BECD-4B0797CC46E4}"/>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s-AR"/>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xVal>
            <c:numRef>
              <c:f>'G5.P7 b) (R=cte)'!$AH$3:$AH$35</c:f>
              <c:numCache>
                <c:formatCode>General</c:formatCode>
                <c:ptCount val="33"/>
                <c:pt idx="0">
                  <c:v>0.91919859449483599</c:v>
                </c:pt>
                <c:pt idx="1">
                  <c:v>0.88468530389818123</c:v>
                </c:pt>
                <c:pt idx="2">
                  <c:v>0.88468530389818123</c:v>
                </c:pt>
                <c:pt idx="3">
                  <c:v>0.88468530389818123</c:v>
                </c:pt>
                <c:pt idx="4">
                  <c:v>0.84573801416237293</c:v>
                </c:pt>
                <c:pt idx="5">
                  <c:v>0.84573801416237293</c:v>
                </c:pt>
                <c:pt idx="6">
                  <c:v>0.84573801416237293</c:v>
                </c:pt>
                <c:pt idx="7">
                  <c:v>0.80178707956467266</c:v>
                </c:pt>
                <c:pt idx="8">
                  <c:v>0.80178707956467266</c:v>
                </c:pt>
                <c:pt idx="9">
                  <c:v>0.80178707956467266</c:v>
                </c:pt>
                <c:pt idx="10">
                  <c:v>0.7514307766150724</c:v>
                </c:pt>
                <c:pt idx="11">
                  <c:v>0.7514307766150724</c:v>
                </c:pt>
                <c:pt idx="12">
                  <c:v>0.7514307766150724</c:v>
                </c:pt>
                <c:pt idx="13">
                  <c:v>0.69370309245768258</c:v>
                </c:pt>
                <c:pt idx="14">
                  <c:v>0.69370309245768258</c:v>
                </c:pt>
                <c:pt idx="15">
                  <c:v>0.69370309245768258</c:v>
                </c:pt>
                <c:pt idx="16">
                  <c:v>0.62752497128959916</c:v>
                </c:pt>
                <c:pt idx="17">
                  <c:v>0.62752497128959916</c:v>
                </c:pt>
                <c:pt idx="18">
                  <c:v>0.62752497128959916</c:v>
                </c:pt>
                <c:pt idx="19">
                  <c:v>0.55314680335375788</c:v>
                </c:pt>
                <c:pt idx="20">
                  <c:v>0.55314680335375788</c:v>
                </c:pt>
                <c:pt idx="21">
                  <c:v>0.55314680335375788</c:v>
                </c:pt>
                <c:pt idx="22">
                  <c:v>0.55226870738801481</c:v>
                </c:pt>
                <c:pt idx="23">
                  <c:v>0.55226870738801481</c:v>
                </c:pt>
                <c:pt idx="24">
                  <c:v>0.55226870738801481</c:v>
                </c:pt>
                <c:pt idx="25">
                  <c:v>0.54994212833348199</c:v>
                </c:pt>
                <c:pt idx="26">
                  <c:v>0.54994212833348199</c:v>
                </c:pt>
                <c:pt idx="27">
                  <c:v>0.54994212833348199</c:v>
                </c:pt>
                <c:pt idx="28">
                  <c:v>0.46358497938995291</c:v>
                </c:pt>
                <c:pt idx="29">
                  <c:v>0.46358497938995291</c:v>
                </c:pt>
                <c:pt idx="30">
                  <c:v>0.46358497938995291</c:v>
                </c:pt>
                <c:pt idx="31">
                  <c:v>0.33876647332182852</c:v>
                </c:pt>
                <c:pt idx="32">
                  <c:v>0.33876647332182852</c:v>
                </c:pt>
              </c:numCache>
            </c:numRef>
          </c:xVal>
          <c:yVal>
            <c:numRef>
              <c:f>'G5.P7 b) (R=cte)'!$AI$3:$AI$35</c:f>
              <c:numCache>
                <c:formatCode>General</c:formatCode>
                <c:ptCount val="33"/>
                <c:pt idx="0">
                  <c:v>0.91919859449483599</c:v>
                </c:pt>
                <c:pt idx="1">
                  <c:v>0.91919859449483599</c:v>
                </c:pt>
                <c:pt idx="2">
                  <c:v>0.89427232906391863</c:v>
                </c:pt>
                <c:pt idx="3">
                  <c:v>0.89427232906391863</c:v>
                </c:pt>
                <c:pt idx="4">
                  <c:v>0.89427232906391863</c:v>
                </c:pt>
                <c:pt idx="5">
                  <c:v>0.86614373092139041</c:v>
                </c:pt>
                <c:pt idx="6">
                  <c:v>0.86614373092139041</c:v>
                </c:pt>
                <c:pt idx="7">
                  <c:v>0.86614373092139041</c:v>
                </c:pt>
                <c:pt idx="8">
                  <c:v>0.83440138926749574</c:v>
                </c:pt>
                <c:pt idx="9">
                  <c:v>0.83440138926749574</c:v>
                </c:pt>
                <c:pt idx="10">
                  <c:v>0.83440138926749574</c:v>
                </c:pt>
                <c:pt idx="11">
                  <c:v>0.79803294824834003</c:v>
                </c:pt>
                <c:pt idx="12">
                  <c:v>0.79803294824834003</c:v>
                </c:pt>
                <c:pt idx="13">
                  <c:v>0.79803294824834003</c:v>
                </c:pt>
                <c:pt idx="14">
                  <c:v>0.75634073191244744</c:v>
                </c:pt>
                <c:pt idx="15">
                  <c:v>0.75634073191244744</c:v>
                </c:pt>
                <c:pt idx="16">
                  <c:v>0.75634073191244744</c:v>
                </c:pt>
                <c:pt idx="17">
                  <c:v>0.70854542217994276</c:v>
                </c:pt>
                <c:pt idx="18">
                  <c:v>0.70854542217994276</c:v>
                </c:pt>
                <c:pt idx="19">
                  <c:v>0.70854542217994276</c:v>
                </c:pt>
                <c:pt idx="20">
                  <c:v>0.70797465980220975</c:v>
                </c:pt>
                <c:pt idx="21">
                  <c:v>0.70797465980220975</c:v>
                </c:pt>
                <c:pt idx="22">
                  <c:v>0.70797465980220975</c:v>
                </c:pt>
                <c:pt idx="23">
                  <c:v>0.70646238341676337</c:v>
                </c:pt>
                <c:pt idx="24">
                  <c:v>0.70646238341676337</c:v>
                </c:pt>
                <c:pt idx="25">
                  <c:v>0.70646238341676337</c:v>
                </c:pt>
                <c:pt idx="26">
                  <c:v>0.63467177774114925</c:v>
                </c:pt>
                <c:pt idx="27">
                  <c:v>0.63467177774114925</c:v>
                </c:pt>
                <c:pt idx="28">
                  <c:v>0.63467177774114925</c:v>
                </c:pt>
                <c:pt idx="29">
                  <c:v>0.51366515545608238</c:v>
                </c:pt>
                <c:pt idx="30">
                  <c:v>0.51366515545608238</c:v>
                </c:pt>
                <c:pt idx="31">
                  <c:v>0.51366515545608238</c:v>
                </c:pt>
                <c:pt idx="32">
                  <c:v>0.33876515003963875</c:v>
                </c:pt>
              </c:numCache>
            </c:numRef>
          </c:yVal>
          <c:smooth val="0"/>
          <c:extLst>
            <c:ext xmlns:c16="http://schemas.microsoft.com/office/drawing/2014/chart" uri="{C3380CC4-5D6E-409C-BE32-E72D297353CC}">
              <c16:uniqueId val="{00000006-B527-4F85-BECD-4B0797CC46E4}"/>
            </c:ext>
          </c:extLst>
        </c:ser>
        <c:ser>
          <c:idx val="6"/>
          <c:order val="6"/>
          <c:tx>
            <c:strRef>
              <c:f>'G5.P7 b) (R=cte)'!$AD$2</c:f>
              <c:strCache>
                <c:ptCount val="1"/>
                <c:pt idx="0">
                  <c:v>ROInt</c:v>
                </c:pt>
              </c:strCache>
            </c:strRef>
          </c:tx>
          <c:spPr>
            <a:ln w="19050" cap="rnd">
              <a:solidFill>
                <a:schemeClr val="accent1"/>
              </a:solidFill>
              <a:round/>
            </a:ln>
            <a:effectLst/>
          </c:spPr>
          <c:marker>
            <c:symbol val="none"/>
          </c:marker>
          <c:xVal>
            <c:numRef>
              <c:f>'G5.P7 b) (R=cte)'!$X$14:$X$16</c:f>
              <c:numCache>
                <c:formatCode>General</c:formatCode>
                <c:ptCount val="3"/>
                <c:pt idx="0">
                  <c:v>0.51141453278793325</c:v>
                </c:pt>
                <c:pt idx="1">
                  <c:v>0.55000000000000004</c:v>
                </c:pt>
                <c:pt idx="2">
                  <c:v>0.55077485997494702</c:v>
                </c:pt>
              </c:numCache>
            </c:numRef>
          </c:xVal>
          <c:yVal>
            <c:numRef>
              <c:f>'G5.P7 b) (R=cte)'!$AD$14:$AD$16</c:f>
              <c:numCache>
                <c:formatCode>General</c:formatCode>
                <c:ptCount val="3"/>
                <c:pt idx="0">
                  <c:v>0.63610241604995621</c:v>
                </c:pt>
                <c:pt idx="1">
                  <c:v>0.70255516513740457</c:v>
                </c:pt>
                <c:pt idx="2">
                  <c:v>0.70388964620536876</c:v>
                </c:pt>
              </c:numCache>
            </c:numRef>
          </c:yVal>
          <c:smooth val="0"/>
          <c:extLst>
            <c:ext xmlns:c16="http://schemas.microsoft.com/office/drawing/2014/chart" uri="{C3380CC4-5D6E-409C-BE32-E72D297353CC}">
              <c16:uniqueId val="{00000007-B527-4F85-BECD-4B0797CC46E4}"/>
            </c:ext>
          </c:extLst>
        </c:ser>
        <c:dLbls>
          <c:showLegendKey val="0"/>
          <c:showVal val="0"/>
          <c:showCatName val="0"/>
          <c:showSerName val="0"/>
          <c:showPercent val="0"/>
          <c:showBubbleSize val="0"/>
        </c:dLbls>
        <c:axId val="97639808"/>
        <c:axId val="97662464"/>
        <c:extLst>
          <c:ext xmlns:c15="http://schemas.microsoft.com/office/drawing/2012/chart" uri="{02D57815-91ED-43cb-92C2-25804820EDAC}">
            <c15:filteredScatterSeries>
              <c15:ser>
                <c:idx val="2"/>
                <c:order val="2"/>
                <c:tx>
                  <c:strRef>
                    <c:extLst>
                      <c:ext uri="{02D57815-91ED-43cb-92C2-25804820EDAC}">
                        <c15:formulaRef>
                          <c15:sqref>'G5.P7 b) (R=cte)'!$AA$2</c15:sqref>
                        </c15:formulaRef>
                      </c:ext>
                    </c:extLst>
                    <c:strCache>
                      <c:ptCount val="1"/>
                      <c:pt idx="0">
                        <c:v>Recta q</c:v>
                      </c:pt>
                    </c:strCache>
                  </c:strRef>
                </c:tx>
                <c:spPr>
                  <a:ln w="19050" cap="rnd">
                    <a:solidFill>
                      <a:schemeClr val="accent3"/>
                    </a:solidFill>
                    <a:round/>
                  </a:ln>
                  <a:effectLst/>
                </c:spPr>
                <c:marker>
                  <c:symbol val="none"/>
                </c:marker>
                <c:xVal>
                  <c:numRef>
                    <c:extLst>
                      <c:ext uri="{02D57815-91ED-43cb-92C2-25804820EDAC}">
                        <c15:formulaRef>
                          <c15:sqref>'G5.P7 b) (R=cte)'!$X$3:$X$25</c15:sqref>
                        </c15:formulaRef>
                      </c:ext>
                    </c:extLst>
                    <c:numCache>
                      <c:formatCode>General</c:formatCode>
                      <c:ptCount val="23"/>
                      <c:pt idx="0">
                        <c:v>0</c:v>
                      </c:pt>
                      <c:pt idx="1">
                        <c:v>0.05</c:v>
                      </c:pt>
                      <c:pt idx="2">
                        <c:v>0.1</c:v>
                      </c:pt>
                      <c:pt idx="3">
                        <c:v>0.15</c:v>
                      </c:pt>
                      <c:pt idx="4">
                        <c:v>0.2</c:v>
                      </c:pt>
                      <c:pt idx="5">
                        <c:v>0.25</c:v>
                      </c:pt>
                      <c:pt idx="6">
                        <c:v>0.3</c:v>
                      </c:pt>
                      <c:pt idx="7">
                        <c:v>0.35</c:v>
                      </c:pt>
                      <c:pt idx="8">
                        <c:v>0.4</c:v>
                      </c:pt>
                      <c:pt idx="9">
                        <c:v>0.45</c:v>
                      </c:pt>
                      <c:pt idx="10">
                        <c:v>0.5</c:v>
                      </c:pt>
                      <c:pt idx="11">
                        <c:v>0.51141453278793325</c:v>
                      </c:pt>
                      <c:pt idx="12">
                        <c:v>0.55000000000000004</c:v>
                      </c:pt>
                      <c:pt idx="13">
                        <c:v>0.55077485997494702</c:v>
                      </c:pt>
                      <c:pt idx="14">
                        <c:v>0.6</c:v>
                      </c:pt>
                      <c:pt idx="15">
                        <c:v>0.65</c:v>
                      </c:pt>
                      <c:pt idx="16">
                        <c:v>0.7</c:v>
                      </c:pt>
                      <c:pt idx="17">
                        <c:v>0.75</c:v>
                      </c:pt>
                      <c:pt idx="18">
                        <c:v>0.8</c:v>
                      </c:pt>
                      <c:pt idx="19">
                        <c:v>0.85</c:v>
                      </c:pt>
                      <c:pt idx="20">
                        <c:v>0.9</c:v>
                      </c:pt>
                      <c:pt idx="21">
                        <c:v>0.95</c:v>
                      </c:pt>
                      <c:pt idx="22">
                        <c:v>1</c:v>
                      </c:pt>
                    </c:numCache>
                  </c:numRef>
                </c:xVal>
                <c:yVal>
                  <c:numRef>
                    <c:extLst>
                      <c:ext uri="{02D57815-91ED-43cb-92C2-25804820EDAC}">
                        <c15:formulaRef>
                          <c15:sqref>'G5.P7 b) (R=cte)'!$AA$3:$AA$13</c15:sqref>
                        </c15:formulaRef>
                      </c:ext>
                    </c:extLst>
                    <c:numCache>
                      <c:formatCode>General</c:formatCode>
                      <c:ptCount val="11"/>
                      <c:pt idx="0">
                        <c:v>4998445757347.9424</c:v>
                      </c:pt>
                      <c:pt idx="1">
                        <c:v>4498601181613.1982</c:v>
                      </c:pt>
                      <c:pt idx="2">
                        <c:v>3998756605878.4541</c:v>
                      </c:pt>
                      <c:pt idx="3">
                        <c:v>3498912030143.71</c:v>
                      </c:pt>
                      <c:pt idx="4">
                        <c:v>2999067454408.9658</c:v>
                      </c:pt>
                      <c:pt idx="5">
                        <c:v>2499222878674.2207</c:v>
                      </c:pt>
                      <c:pt idx="6">
                        <c:v>1999378302939.4773</c:v>
                      </c:pt>
                      <c:pt idx="7">
                        <c:v>1499533727204.7332</c:v>
                      </c:pt>
                      <c:pt idx="8">
                        <c:v>999689151469.9884</c:v>
                      </c:pt>
                      <c:pt idx="9">
                        <c:v>499844575735.2442</c:v>
                      </c:pt>
                      <c:pt idx="10">
                        <c:v>0.5</c:v>
                      </c:pt>
                    </c:numCache>
                  </c:numRef>
                </c:yVal>
                <c:smooth val="0"/>
                <c:extLst>
                  <c:ext xmlns:c16="http://schemas.microsoft.com/office/drawing/2014/chart" uri="{C3380CC4-5D6E-409C-BE32-E72D297353CC}">
                    <c16:uniqueId val="{00000008-B527-4F85-BECD-4B0797CC46E4}"/>
                  </c:ext>
                </c:extLst>
              </c15:ser>
            </c15:filteredScatterSeries>
          </c:ext>
        </c:extLst>
      </c:scatterChart>
      <c:valAx>
        <c:axId val="97639808"/>
        <c:scaling>
          <c:orientation val="minMax"/>
          <c:max val="0.57000000000000006"/>
          <c:min val="0.54"/>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s-AR"/>
                  <a:t>x</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97662464"/>
        <c:crosses val="autoZero"/>
        <c:crossBetween val="midCat"/>
        <c:majorUnit val="1.0000000000000002E-2"/>
      </c:valAx>
      <c:valAx>
        <c:axId val="97662464"/>
        <c:scaling>
          <c:orientation val="minMax"/>
          <c:max val="0.72000000000000008"/>
          <c:min val="0.63000000000000012"/>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s-AR"/>
                  <a:t>y</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97639808"/>
        <c:crosses val="autoZero"/>
        <c:crossBetween val="midCat"/>
        <c:majorUnit val="1.0000000000000002E-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s-AR"/>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'G5.P7 b) (xD=0,9)'!$Y$2</c:f>
              <c:strCache>
                <c:ptCount val="1"/>
                <c:pt idx="0">
                  <c:v>y*</c:v>
                </c:pt>
              </c:strCache>
            </c:strRef>
          </c:tx>
          <c:spPr>
            <a:ln w="19050" cap="rnd">
              <a:solidFill>
                <a:schemeClr val="accent2"/>
              </a:solidFill>
              <a:round/>
            </a:ln>
            <a:effectLst/>
          </c:spPr>
          <c:marker>
            <c:symbol val="none"/>
          </c:marker>
          <c:xVal>
            <c:numRef>
              <c:f>'G5.P7 b) (xD=0,9)'!$X$3:$X$25</c:f>
              <c:numCache>
                <c:formatCode>General</c:formatCode>
                <c:ptCount val="23"/>
                <c:pt idx="0">
                  <c:v>0</c:v>
                </c:pt>
                <c:pt idx="1">
                  <c:v>0.05</c:v>
                </c:pt>
                <c:pt idx="2">
                  <c:v>0.1</c:v>
                </c:pt>
                <c:pt idx="3">
                  <c:v>0.15</c:v>
                </c:pt>
                <c:pt idx="4">
                  <c:v>0.2</c:v>
                </c:pt>
                <c:pt idx="5">
                  <c:v>0.25</c:v>
                </c:pt>
                <c:pt idx="6">
                  <c:v>0.3</c:v>
                </c:pt>
                <c:pt idx="7">
                  <c:v>0.35</c:v>
                </c:pt>
                <c:pt idx="8">
                  <c:v>0.4</c:v>
                </c:pt>
                <c:pt idx="9">
                  <c:v>0.45</c:v>
                </c:pt>
                <c:pt idx="10">
                  <c:v>0.48492224586474197</c:v>
                </c:pt>
                <c:pt idx="11">
                  <c:v>0.5</c:v>
                </c:pt>
                <c:pt idx="12">
                  <c:v>0.52372475334289004</c:v>
                </c:pt>
                <c:pt idx="13">
                  <c:v>0.55000000000000004</c:v>
                </c:pt>
                <c:pt idx="14">
                  <c:v>0.6</c:v>
                </c:pt>
                <c:pt idx="15">
                  <c:v>0.65</c:v>
                </c:pt>
                <c:pt idx="16">
                  <c:v>0.7</c:v>
                </c:pt>
                <c:pt idx="17">
                  <c:v>0.75</c:v>
                </c:pt>
                <c:pt idx="18">
                  <c:v>0.8</c:v>
                </c:pt>
                <c:pt idx="19">
                  <c:v>0.85</c:v>
                </c:pt>
                <c:pt idx="20">
                  <c:v>0.9</c:v>
                </c:pt>
                <c:pt idx="21">
                  <c:v>0.95</c:v>
                </c:pt>
                <c:pt idx="22">
                  <c:v>1</c:v>
                </c:pt>
              </c:numCache>
            </c:numRef>
          </c:xVal>
          <c:yVal>
            <c:numRef>
              <c:f>'G5.P7 b) (xD=0,9)'!$Y$3:$Y$25</c:f>
              <c:numCache>
                <c:formatCode>General</c:formatCode>
                <c:ptCount val="23"/>
                <c:pt idx="0">
                  <c:v>0</c:v>
                </c:pt>
                <c:pt idx="1">
                  <c:v>0.155</c:v>
                </c:pt>
                <c:pt idx="2">
                  <c:v>0.26200000000000001</c:v>
                </c:pt>
                <c:pt idx="3">
                  <c:v>0.34799999999999998</c:v>
                </c:pt>
                <c:pt idx="4">
                  <c:v>0.41699999999999998</c:v>
                </c:pt>
                <c:pt idx="5">
                  <c:v>0.44750000000000001</c:v>
                </c:pt>
                <c:pt idx="6">
                  <c:v>0.47799999999999998</c:v>
                </c:pt>
                <c:pt idx="7">
                  <c:v>0.52400000000000002</c:v>
                </c:pt>
                <c:pt idx="8">
                  <c:v>0.56599999999999995</c:v>
                </c:pt>
                <c:pt idx="9">
                  <c:v>0.62</c:v>
                </c:pt>
                <c:pt idx="10">
                  <c:v>0.65771602553392139</c:v>
                </c:pt>
                <c:pt idx="11">
                  <c:v>0.67400000000000004</c:v>
                </c:pt>
                <c:pt idx="12">
                  <c:v>0.68942108967287852</c:v>
                </c:pt>
                <c:pt idx="13">
                  <c:v>0.70650000000000002</c:v>
                </c:pt>
                <c:pt idx="14">
                  <c:v>0.73899999999999999</c:v>
                </c:pt>
                <c:pt idx="15">
                  <c:v>0.77049999999999996</c:v>
                </c:pt>
                <c:pt idx="16">
                  <c:v>0.80200000000000005</c:v>
                </c:pt>
                <c:pt idx="17">
                  <c:v>0.83350000000000002</c:v>
                </c:pt>
                <c:pt idx="18">
                  <c:v>0.86499999999999999</c:v>
                </c:pt>
                <c:pt idx="19">
                  <c:v>0.89700000000000002</c:v>
                </c:pt>
                <c:pt idx="20">
                  <c:v>0.92900000000000005</c:v>
                </c:pt>
                <c:pt idx="21">
                  <c:v>0.96450000000000002</c:v>
                </c:pt>
                <c:pt idx="22">
                  <c:v>1</c:v>
                </c:pt>
              </c:numCache>
            </c:numRef>
          </c:yVal>
          <c:smooth val="0"/>
          <c:extLst>
            <c:ext xmlns:c16="http://schemas.microsoft.com/office/drawing/2014/chart" uri="{C3380CC4-5D6E-409C-BE32-E72D297353CC}">
              <c16:uniqueId val="{00000000-6A57-4608-9DA1-69BB03A00D92}"/>
            </c:ext>
          </c:extLst>
        </c:ser>
        <c:ser>
          <c:idx val="1"/>
          <c:order val="1"/>
          <c:tx>
            <c:strRef>
              <c:f>'G5.P7 b) (xD=0,9)'!$Z$2</c:f>
              <c:strCache>
                <c:ptCount val="1"/>
                <c:pt idx="0">
                  <c:v>y=x</c:v>
                </c:pt>
              </c:strCache>
            </c:strRef>
          </c:tx>
          <c:spPr>
            <a:ln w="19050" cap="rnd">
              <a:solidFill>
                <a:schemeClr val="bg1">
                  <a:lumMod val="50000"/>
                </a:schemeClr>
              </a:solidFill>
              <a:round/>
            </a:ln>
            <a:effectLst/>
          </c:spPr>
          <c:marker>
            <c:symbol val="none"/>
          </c:marker>
          <c:xVal>
            <c:numRef>
              <c:f>'G5.P7 b) (xD=0,9)'!$X$3:$X$25</c:f>
              <c:numCache>
                <c:formatCode>General</c:formatCode>
                <c:ptCount val="23"/>
                <c:pt idx="0">
                  <c:v>0</c:v>
                </c:pt>
                <c:pt idx="1">
                  <c:v>0.05</c:v>
                </c:pt>
                <c:pt idx="2">
                  <c:v>0.1</c:v>
                </c:pt>
                <c:pt idx="3">
                  <c:v>0.15</c:v>
                </c:pt>
                <c:pt idx="4">
                  <c:v>0.2</c:v>
                </c:pt>
                <c:pt idx="5">
                  <c:v>0.25</c:v>
                </c:pt>
                <c:pt idx="6">
                  <c:v>0.3</c:v>
                </c:pt>
                <c:pt idx="7">
                  <c:v>0.35</c:v>
                </c:pt>
                <c:pt idx="8">
                  <c:v>0.4</c:v>
                </c:pt>
                <c:pt idx="9">
                  <c:v>0.45</c:v>
                </c:pt>
                <c:pt idx="10">
                  <c:v>0.48492224586474197</c:v>
                </c:pt>
                <c:pt idx="11">
                  <c:v>0.5</c:v>
                </c:pt>
                <c:pt idx="12">
                  <c:v>0.52372475334289004</c:v>
                </c:pt>
                <c:pt idx="13">
                  <c:v>0.55000000000000004</c:v>
                </c:pt>
                <c:pt idx="14">
                  <c:v>0.6</c:v>
                </c:pt>
                <c:pt idx="15">
                  <c:v>0.65</c:v>
                </c:pt>
                <c:pt idx="16">
                  <c:v>0.7</c:v>
                </c:pt>
                <c:pt idx="17">
                  <c:v>0.75</c:v>
                </c:pt>
                <c:pt idx="18">
                  <c:v>0.8</c:v>
                </c:pt>
                <c:pt idx="19">
                  <c:v>0.85</c:v>
                </c:pt>
                <c:pt idx="20">
                  <c:v>0.9</c:v>
                </c:pt>
                <c:pt idx="21">
                  <c:v>0.95</c:v>
                </c:pt>
                <c:pt idx="22">
                  <c:v>1</c:v>
                </c:pt>
              </c:numCache>
            </c:numRef>
          </c:xVal>
          <c:yVal>
            <c:numRef>
              <c:f>'G5.P7 b) (xD=0,9)'!$Z$3:$Z$25</c:f>
              <c:numCache>
                <c:formatCode>General</c:formatCode>
                <c:ptCount val="23"/>
                <c:pt idx="0">
                  <c:v>0</c:v>
                </c:pt>
                <c:pt idx="1">
                  <c:v>0.05</c:v>
                </c:pt>
                <c:pt idx="2">
                  <c:v>0.1</c:v>
                </c:pt>
                <c:pt idx="3">
                  <c:v>0.15</c:v>
                </c:pt>
                <c:pt idx="4">
                  <c:v>0.2</c:v>
                </c:pt>
                <c:pt idx="5">
                  <c:v>0.25</c:v>
                </c:pt>
                <c:pt idx="6">
                  <c:v>0.3</c:v>
                </c:pt>
                <c:pt idx="7">
                  <c:v>0.35</c:v>
                </c:pt>
                <c:pt idx="8">
                  <c:v>0.4</c:v>
                </c:pt>
                <c:pt idx="9">
                  <c:v>0.45</c:v>
                </c:pt>
                <c:pt idx="10">
                  <c:v>0.48492224586474197</c:v>
                </c:pt>
                <c:pt idx="11">
                  <c:v>0.5</c:v>
                </c:pt>
                <c:pt idx="12">
                  <c:v>0.52372475334289004</c:v>
                </c:pt>
                <c:pt idx="13">
                  <c:v>0.55000000000000004</c:v>
                </c:pt>
                <c:pt idx="14">
                  <c:v>0.6</c:v>
                </c:pt>
                <c:pt idx="15">
                  <c:v>0.65</c:v>
                </c:pt>
                <c:pt idx="16">
                  <c:v>0.7</c:v>
                </c:pt>
                <c:pt idx="17">
                  <c:v>0.75</c:v>
                </c:pt>
                <c:pt idx="18">
                  <c:v>0.8</c:v>
                </c:pt>
                <c:pt idx="19">
                  <c:v>0.85</c:v>
                </c:pt>
                <c:pt idx="20">
                  <c:v>0.9</c:v>
                </c:pt>
                <c:pt idx="21">
                  <c:v>0.95</c:v>
                </c:pt>
                <c:pt idx="22">
                  <c:v>1</c:v>
                </c:pt>
              </c:numCache>
            </c:numRef>
          </c:yVal>
          <c:smooth val="0"/>
          <c:extLst>
            <c:ext xmlns:c16="http://schemas.microsoft.com/office/drawing/2014/chart" uri="{C3380CC4-5D6E-409C-BE32-E72D297353CC}">
              <c16:uniqueId val="{00000001-6A57-4608-9DA1-69BB03A00D92}"/>
            </c:ext>
          </c:extLst>
        </c:ser>
        <c:ser>
          <c:idx val="3"/>
          <c:order val="3"/>
          <c:tx>
            <c:strRef>
              <c:f>'G5.P7 b) (xD=0,9)'!$AB$2</c:f>
              <c:strCache>
                <c:ptCount val="1"/>
                <c:pt idx="0">
                  <c:v>ROS</c:v>
                </c:pt>
              </c:strCache>
            </c:strRef>
          </c:tx>
          <c:spPr>
            <a:ln w="19050" cap="rnd">
              <a:solidFill>
                <a:srgbClr val="00B0F0"/>
              </a:solidFill>
              <a:round/>
            </a:ln>
            <a:effectLst/>
          </c:spPr>
          <c:marker>
            <c:symbol val="none"/>
          </c:marker>
          <c:xVal>
            <c:numRef>
              <c:f>'G5.P7 b) (xD=0,9)'!$X$16:$X$23</c:f>
              <c:numCache>
                <c:formatCode>General</c:formatCode>
                <c:ptCount val="8"/>
                <c:pt idx="0">
                  <c:v>0.55000000000000004</c:v>
                </c:pt>
                <c:pt idx="1">
                  <c:v>0.6</c:v>
                </c:pt>
                <c:pt idx="2">
                  <c:v>0.65</c:v>
                </c:pt>
                <c:pt idx="3">
                  <c:v>0.7</c:v>
                </c:pt>
                <c:pt idx="4">
                  <c:v>0.75</c:v>
                </c:pt>
                <c:pt idx="5">
                  <c:v>0.8</c:v>
                </c:pt>
                <c:pt idx="6">
                  <c:v>0.85</c:v>
                </c:pt>
                <c:pt idx="7">
                  <c:v>0.9</c:v>
                </c:pt>
              </c:numCache>
            </c:numRef>
          </c:xVal>
          <c:yVal>
            <c:numRef>
              <c:f>'G5.P7 b) (xD=0,9)'!$AB$16:$AB$23</c:f>
              <c:numCache>
                <c:formatCode>General</c:formatCode>
                <c:ptCount val="8"/>
                <c:pt idx="0">
                  <c:v>0.66774442390218158</c:v>
                </c:pt>
                <c:pt idx="1">
                  <c:v>0.70092379191615573</c:v>
                </c:pt>
                <c:pt idx="2">
                  <c:v>0.73410315993012987</c:v>
                </c:pt>
                <c:pt idx="3">
                  <c:v>0.76728252794410379</c:v>
                </c:pt>
                <c:pt idx="4">
                  <c:v>0.80046189595807782</c:v>
                </c:pt>
                <c:pt idx="5">
                  <c:v>0.83364126397205196</c:v>
                </c:pt>
                <c:pt idx="6">
                  <c:v>0.8668206319860261</c:v>
                </c:pt>
                <c:pt idx="7">
                  <c:v>0.90000000000000013</c:v>
                </c:pt>
              </c:numCache>
            </c:numRef>
          </c:yVal>
          <c:smooth val="0"/>
          <c:extLst>
            <c:ext xmlns:c16="http://schemas.microsoft.com/office/drawing/2014/chart" uri="{C3380CC4-5D6E-409C-BE32-E72D297353CC}">
              <c16:uniqueId val="{00000002-6A57-4608-9DA1-69BB03A00D92}"/>
            </c:ext>
          </c:extLst>
        </c:ser>
        <c:ser>
          <c:idx val="4"/>
          <c:order val="4"/>
          <c:tx>
            <c:strRef>
              <c:f>'G5.P7 b) (xD=0,9)'!$AC$2</c:f>
              <c:strCache>
                <c:ptCount val="1"/>
                <c:pt idx="0">
                  <c:v>ROI**</c:v>
                </c:pt>
              </c:strCache>
            </c:strRef>
          </c:tx>
          <c:spPr>
            <a:ln w="19050" cap="rnd">
              <a:solidFill>
                <a:srgbClr val="7030A0"/>
              </a:solidFill>
              <a:round/>
            </a:ln>
            <a:effectLst/>
          </c:spPr>
          <c:marker>
            <c:symbol val="none"/>
          </c:marker>
          <c:xVal>
            <c:numRef>
              <c:f>'G5.P7 b) (xD=0,9)'!$X$9:$X$15</c:f>
              <c:numCache>
                <c:formatCode>General</c:formatCode>
                <c:ptCount val="7"/>
                <c:pt idx="0">
                  <c:v>0.3</c:v>
                </c:pt>
                <c:pt idx="1">
                  <c:v>0.35</c:v>
                </c:pt>
                <c:pt idx="2">
                  <c:v>0.4</c:v>
                </c:pt>
                <c:pt idx="3">
                  <c:v>0.45</c:v>
                </c:pt>
                <c:pt idx="4">
                  <c:v>0.48492224586474197</c:v>
                </c:pt>
                <c:pt idx="5">
                  <c:v>0.5</c:v>
                </c:pt>
                <c:pt idx="6">
                  <c:v>0.52372475334289004</c:v>
                </c:pt>
              </c:numCache>
            </c:numRef>
          </c:xVal>
          <c:yVal>
            <c:numRef>
              <c:f>'G5.P7 b) (xD=0,9)'!$AC$9:$AC$15</c:f>
              <c:numCache>
                <c:formatCode>General</c:formatCode>
                <c:ptCount val="7"/>
                <c:pt idx="0">
                  <c:v>0.30102643546236735</c:v>
                </c:pt>
                <c:pt idx="1">
                  <c:v>0.36945941769235208</c:v>
                </c:pt>
                <c:pt idx="2">
                  <c:v>0.43789239992233692</c:v>
                </c:pt>
                <c:pt idx="3">
                  <c:v>0.5063253821523217</c:v>
                </c:pt>
                <c:pt idx="4">
                  <c:v>0.55412205076618259</c:v>
                </c:pt>
                <c:pt idx="5">
                  <c:v>0.57475836438230643</c:v>
                </c:pt>
                <c:pt idx="6">
                  <c:v>0.60722947686080175</c:v>
                </c:pt>
              </c:numCache>
            </c:numRef>
          </c:yVal>
          <c:smooth val="0"/>
          <c:extLst>
            <c:ext xmlns:c16="http://schemas.microsoft.com/office/drawing/2014/chart" uri="{C3380CC4-5D6E-409C-BE32-E72D297353CC}">
              <c16:uniqueId val="{00000003-6A57-4608-9DA1-69BB03A00D92}"/>
            </c:ext>
          </c:extLst>
        </c:ser>
        <c:ser>
          <c:idx val="5"/>
          <c:order val="5"/>
          <c:tx>
            <c:v>McCabe-Thiele</c:v>
          </c:tx>
          <c:spPr>
            <a:ln w="19050" cap="rnd">
              <a:solidFill>
                <a:schemeClr val="accent6"/>
              </a:solidFill>
              <a:prstDash val="sysDash"/>
              <a:round/>
            </a:ln>
            <a:effectLst/>
          </c:spPr>
          <c:marker>
            <c:symbol val="none"/>
          </c:marker>
          <c:dLbls>
            <c:dLbl>
              <c:idx val="0"/>
              <c:layout>
                <c:manualLayout>
                  <c:x val="1.3788856345739254E-3"/>
                  <c:y val="3.3670033670033649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A57-4608-9DA1-69BB03A00D92}"/>
                </c:ext>
              </c:extLst>
            </c:dLbl>
            <c:dLbl>
              <c:idx val="29"/>
              <c:layout>
                <c:manualLayout>
                  <c:x val="-8.241353554716422E-3"/>
                  <c:y val="5.387205387205387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A57-4608-9DA1-69BB03A00D92}"/>
                </c:ext>
              </c:extLst>
            </c:dLbl>
            <c:numFmt formatCode="#,##0.00" sourceLinked="0"/>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s-AR"/>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xVal>
            <c:numRef>
              <c:f>'G5.P7 b) (xD=0,9)'!$AH$3:$AH$35</c:f>
              <c:numCache>
                <c:formatCode>General</c:formatCode>
                <c:ptCount val="33"/>
                <c:pt idx="0">
                  <c:v>0.9</c:v>
                </c:pt>
                <c:pt idx="1">
                  <c:v>0.85468750000000004</c:v>
                </c:pt>
                <c:pt idx="2">
                  <c:v>0.85468750000000004</c:v>
                </c:pt>
                <c:pt idx="3">
                  <c:v>0.85468750000000004</c:v>
                </c:pt>
                <c:pt idx="4">
                  <c:v>0.80770499646458793</c:v>
                </c:pt>
                <c:pt idx="5">
                  <c:v>0.80770499646458793</c:v>
                </c:pt>
                <c:pt idx="6">
                  <c:v>0.80770499646458793</c:v>
                </c:pt>
                <c:pt idx="7">
                  <c:v>0.75834000355071518</c:v>
                </c:pt>
                <c:pt idx="8">
                  <c:v>0.75834000355071518</c:v>
                </c:pt>
                <c:pt idx="9">
                  <c:v>0.75834000355071518</c:v>
                </c:pt>
                <c:pt idx="10">
                  <c:v>0.70634320142701335</c:v>
                </c:pt>
                <c:pt idx="11">
                  <c:v>0.70634320142701335</c:v>
                </c:pt>
                <c:pt idx="12">
                  <c:v>0.70634320142701335</c:v>
                </c:pt>
                <c:pt idx="13">
                  <c:v>0.65157427973774085</c:v>
                </c:pt>
                <c:pt idx="14">
                  <c:v>0.65157427973774085</c:v>
                </c:pt>
                <c:pt idx="15">
                  <c:v>0.65157427973774085</c:v>
                </c:pt>
                <c:pt idx="16">
                  <c:v>0.59407358779329011</c:v>
                </c:pt>
                <c:pt idx="17">
                  <c:v>0.59407358779329011</c:v>
                </c:pt>
                <c:pt idx="18">
                  <c:v>0.59407358779329011</c:v>
                </c:pt>
                <c:pt idx="19">
                  <c:v>0.53537092259073416</c:v>
                </c:pt>
                <c:pt idx="20">
                  <c:v>0.53537092259073416</c:v>
                </c:pt>
                <c:pt idx="21">
                  <c:v>0.53537092259073416</c:v>
                </c:pt>
                <c:pt idx="22">
                  <c:v>0.52985796251004125</c:v>
                </c:pt>
                <c:pt idx="23">
                  <c:v>0.52985796251004125</c:v>
                </c:pt>
                <c:pt idx="24">
                  <c:v>0.52985796251004125</c:v>
                </c:pt>
                <c:pt idx="25">
                  <c:v>0.51574828449778565</c:v>
                </c:pt>
                <c:pt idx="26">
                  <c:v>0.51574828449778565</c:v>
                </c:pt>
                <c:pt idx="27">
                  <c:v>0.51574828449778565</c:v>
                </c:pt>
                <c:pt idx="28">
                  <c:v>0.42806704245009342</c:v>
                </c:pt>
                <c:pt idx="29">
                  <c:v>0.42806704245009342</c:v>
                </c:pt>
                <c:pt idx="30">
                  <c:v>0.42806704245009342</c:v>
                </c:pt>
                <c:pt idx="31">
                  <c:v>0.29722398076564982</c:v>
                </c:pt>
                <c:pt idx="32">
                  <c:v>0.29722398076564982</c:v>
                </c:pt>
              </c:numCache>
            </c:numRef>
          </c:xVal>
          <c:yVal>
            <c:numRef>
              <c:f>'G5.P7 b) (xD=0,9)'!$AI$3:$AI$35</c:f>
              <c:numCache>
                <c:formatCode>General</c:formatCode>
                <c:ptCount val="33"/>
                <c:pt idx="0">
                  <c:v>0.9</c:v>
                </c:pt>
                <c:pt idx="1">
                  <c:v>0.9</c:v>
                </c:pt>
                <c:pt idx="2">
                  <c:v>0.86993119773733618</c:v>
                </c:pt>
                <c:pt idx="3">
                  <c:v>0.86993119773733618</c:v>
                </c:pt>
                <c:pt idx="4">
                  <c:v>0.86993119773733618</c:v>
                </c:pt>
                <c:pt idx="5">
                  <c:v>0.83875420223695063</c:v>
                </c:pt>
                <c:pt idx="6">
                  <c:v>0.83875420223695063</c:v>
                </c:pt>
                <c:pt idx="7">
                  <c:v>0.83875420223695063</c:v>
                </c:pt>
                <c:pt idx="8">
                  <c:v>0.80599621689901835</c:v>
                </c:pt>
                <c:pt idx="9">
                  <c:v>0.80599621689901835</c:v>
                </c:pt>
                <c:pt idx="10">
                  <c:v>0.80599621689901835</c:v>
                </c:pt>
                <c:pt idx="11">
                  <c:v>0.77149179623477671</c:v>
                </c:pt>
                <c:pt idx="12">
                  <c:v>0.77149179623477671</c:v>
                </c:pt>
                <c:pt idx="13">
                  <c:v>0.77149179623477671</c:v>
                </c:pt>
                <c:pt idx="14">
                  <c:v>0.73514783206563861</c:v>
                </c:pt>
                <c:pt idx="15">
                  <c:v>0.73514783206563861</c:v>
                </c:pt>
                <c:pt idx="16">
                  <c:v>0.73514783206563861</c:v>
                </c:pt>
                <c:pt idx="17">
                  <c:v>0.6969910996839771</c:v>
                </c:pt>
                <c:pt idx="18">
                  <c:v>0.6969910996839771</c:v>
                </c:pt>
                <c:pt idx="19">
                  <c:v>0.6969910996839771</c:v>
                </c:pt>
                <c:pt idx="20">
                  <c:v>0.69340767563152672</c:v>
                </c:pt>
                <c:pt idx="21">
                  <c:v>0.69340767563152672</c:v>
                </c:pt>
                <c:pt idx="22">
                  <c:v>0.69340767563152672</c:v>
                </c:pt>
                <c:pt idx="23">
                  <c:v>0.68423638492356065</c:v>
                </c:pt>
                <c:pt idx="24">
                  <c:v>0.68423638492356065</c:v>
                </c:pt>
                <c:pt idx="25">
                  <c:v>0.68423638492356065</c:v>
                </c:pt>
                <c:pt idx="26">
                  <c:v>0.59631240584610079</c:v>
                </c:pt>
                <c:pt idx="27">
                  <c:v>0.59631240584610079</c:v>
                </c:pt>
                <c:pt idx="28">
                  <c:v>0.59631240584610079</c:v>
                </c:pt>
                <c:pt idx="29">
                  <c:v>0.47630662826704639</c:v>
                </c:pt>
                <c:pt idx="30">
                  <c:v>0.47630662826704639</c:v>
                </c:pt>
                <c:pt idx="31">
                  <c:v>0.47630662826704639</c:v>
                </c:pt>
                <c:pt idx="32">
                  <c:v>0.29722700996367968</c:v>
                </c:pt>
              </c:numCache>
            </c:numRef>
          </c:yVal>
          <c:smooth val="0"/>
          <c:extLst>
            <c:ext xmlns:c16="http://schemas.microsoft.com/office/drawing/2014/chart" uri="{C3380CC4-5D6E-409C-BE32-E72D297353CC}">
              <c16:uniqueId val="{00000006-6A57-4608-9DA1-69BB03A00D92}"/>
            </c:ext>
          </c:extLst>
        </c:ser>
        <c:ser>
          <c:idx val="6"/>
          <c:order val="6"/>
          <c:tx>
            <c:strRef>
              <c:f>'G5.P7 b) (xD=0,9)'!$AD$2</c:f>
              <c:strCache>
                <c:ptCount val="1"/>
                <c:pt idx="0">
                  <c:v>Recta de pérdida</c:v>
                </c:pt>
              </c:strCache>
            </c:strRef>
          </c:tx>
          <c:spPr>
            <a:ln w="19050" cap="rnd">
              <a:solidFill>
                <a:schemeClr val="accent1"/>
              </a:solidFill>
              <a:round/>
            </a:ln>
            <a:effectLst/>
          </c:spPr>
          <c:marker>
            <c:symbol val="none"/>
          </c:marker>
          <c:xVal>
            <c:numRef>
              <c:f>'G5.P7 b) (xD=0,9)'!$X$13:$X$16</c:f>
              <c:numCache>
                <c:formatCode>General</c:formatCode>
                <c:ptCount val="4"/>
                <c:pt idx="0">
                  <c:v>0.48492224586474197</c:v>
                </c:pt>
                <c:pt idx="1">
                  <c:v>0.5</c:v>
                </c:pt>
                <c:pt idx="2">
                  <c:v>0.52372475334289004</c:v>
                </c:pt>
                <c:pt idx="3">
                  <c:v>0.55000000000000004</c:v>
                </c:pt>
              </c:numCache>
            </c:numRef>
          </c:xVal>
          <c:yVal>
            <c:numRef>
              <c:f>'G5.P7 b) (xD=0,9)'!$AD$13:$AD$16</c:f>
              <c:numCache>
                <c:formatCode>General</c:formatCode>
                <c:ptCount val="4"/>
                <c:pt idx="0">
                  <c:v>0.6094818946873406</c:v>
                </c:pt>
                <c:pt idx="1">
                  <c:v>0.63456505588815759</c:v>
                </c:pt>
                <c:pt idx="2">
                  <c:v>0.67403325567513783</c:v>
                </c:pt>
                <c:pt idx="3">
                  <c:v>0.71774442390213167</c:v>
                </c:pt>
              </c:numCache>
            </c:numRef>
          </c:yVal>
          <c:smooth val="0"/>
          <c:extLst>
            <c:ext xmlns:c16="http://schemas.microsoft.com/office/drawing/2014/chart" uri="{C3380CC4-5D6E-409C-BE32-E72D297353CC}">
              <c16:uniqueId val="{00000007-6A57-4608-9DA1-69BB03A00D92}"/>
            </c:ext>
          </c:extLst>
        </c:ser>
        <c:dLbls>
          <c:showLegendKey val="0"/>
          <c:showVal val="0"/>
          <c:showCatName val="0"/>
          <c:showSerName val="0"/>
          <c:showPercent val="0"/>
          <c:showBubbleSize val="0"/>
        </c:dLbls>
        <c:axId val="99010432"/>
        <c:axId val="99020800"/>
        <c:extLst>
          <c:ext xmlns:c15="http://schemas.microsoft.com/office/drawing/2012/chart" uri="{02D57815-91ED-43cb-92C2-25804820EDAC}">
            <c15:filteredScatterSeries>
              <c15:ser>
                <c:idx val="2"/>
                <c:order val="2"/>
                <c:tx>
                  <c:strRef>
                    <c:extLst>
                      <c:ext uri="{02D57815-91ED-43cb-92C2-25804820EDAC}">
                        <c15:formulaRef>
                          <c15:sqref>'G5.P7 b) (xD=0,9)'!$AA$2</c15:sqref>
                        </c15:formulaRef>
                      </c:ext>
                    </c:extLst>
                    <c:strCache>
                      <c:ptCount val="1"/>
                      <c:pt idx="0">
                        <c:v>Recta q</c:v>
                      </c:pt>
                    </c:strCache>
                  </c:strRef>
                </c:tx>
                <c:spPr>
                  <a:ln w="19050" cap="rnd">
                    <a:solidFill>
                      <a:schemeClr val="accent3"/>
                    </a:solidFill>
                    <a:round/>
                  </a:ln>
                  <a:effectLst/>
                </c:spPr>
                <c:marker>
                  <c:symbol val="none"/>
                </c:marker>
                <c:xVal>
                  <c:numRef>
                    <c:extLst>
                      <c:ext uri="{02D57815-91ED-43cb-92C2-25804820EDAC}">
                        <c15:formulaRef>
                          <c15:sqref>'G5.P7 b) (xD=0,9)'!$X$3:$X$25</c15:sqref>
                        </c15:formulaRef>
                      </c:ext>
                    </c:extLst>
                    <c:numCache>
                      <c:formatCode>General</c:formatCode>
                      <c:ptCount val="23"/>
                      <c:pt idx="0">
                        <c:v>0</c:v>
                      </c:pt>
                      <c:pt idx="1">
                        <c:v>0.05</c:v>
                      </c:pt>
                      <c:pt idx="2">
                        <c:v>0.1</c:v>
                      </c:pt>
                      <c:pt idx="3">
                        <c:v>0.15</c:v>
                      </c:pt>
                      <c:pt idx="4">
                        <c:v>0.2</c:v>
                      </c:pt>
                      <c:pt idx="5">
                        <c:v>0.25</c:v>
                      </c:pt>
                      <c:pt idx="6">
                        <c:v>0.3</c:v>
                      </c:pt>
                      <c:pt idx="7">
                        <c:v>0.35</c:v>
                      </c:pt>
                      <c:pt idx="8">
                        <c:v>0.4</c:v>
                      </c:pt>
                      <c:pt idx="9">
                        <c:v>0.45</c:v>
                      </c:pt>
                      <c:pt idx="10">
                        <c:v>0.48492224586474197</c:v>
                      </c:pt>
                      <c:pt idx="11">
                        <c:v>0.5</c:v>
                      </c:pt>
                      <c:pt idx="12">
                        <c:v>0.52372475334289004</c:v>
                      </c:pt>
                      <c:pt idx="13">
                        <c:v>0.55000000000000004</c:v>
                      </c:pt>
                      <c:pt idx="14">
                        <c:v>0.6</c:v>
                      </c:pt>
                      <c:pt idx="15">
                        <c:v>0.65</c:v>
                      </c:pt>
                      <c:pt idx="16">
                        <c:v>0.7</c:v>
                      </c:pt>
                      <c:pt idx="17">
                        <c:v>0.75</c:v>
                      </c:pt>
                      <c:pt idx="18">
                        <c:v>0.8</c:v>
                      </c:pt>
                      <c:pt idx="19">
                        <c:v>0.85</c:v>
                      </c:pt>
                      <c:pt idx="20">
                        <c:v>0.9</c:v>
                      </c:pt>
                      <c:pt idx="21">
                        <c:v>0.95</c:v>
                      </c:pt>
                      <c:pt idx="22">
                        <c:v>1</c:v>
                      </c:pt>
                    </c:numCache>
                  </c:numRef>
                </c:xVal>
                <c:yVal>
                  <c:numRef>
                    <c:extLst>
                      <c:ext uri="{02D57815-91ED-43cb-92C2-25804820EDAC}">
                        <c15:formulaRef>
                          <c15:sqref>'G5.P7 b) (xD=0,9)'!$AA$3:$AA$14</c15:sqref>
                        </c15:formulaRef>
                      </c:ext>
                    </c:extLst>
                    <c:numCache>
                      <c:formatCode>General</c:formatCode>
                      <c:ptCount val="12"/>
                      <c:pt idx="0">
                        <c:v>4998445757347.9424</c:v>
                      </c:pt>
                      <c:pt idx="1">
                        <c:v>4498601181613.1982</c:v>
                      </c:pt>
                      <c:pt idx="2">
                        <c:v>3998756605878.4541</c:v>
                      </c:pt>
                      <c:pt idx="3">
                        <c:v>3498912030143.71</c:v>
                      </c:pt>
                      <c:pt idx="4">
                        <c:v>2999067454408.9658</c:v>
                      </c:pt>
                      <c:pt idx="5">
                        <c:v>2499222878674.2207</c:v>
                      </c:pt>
                      <c:pt idx="6">
                        <c:v>1999378302939.4773</c:v>
                      </c:pt>
                      <c:pt idx="7">
                        <c:v>1499533727204.7332</c:v>
                      </c:pt>
                      <c:pt idx="8">
                        <c:v>999689151469.9884</c:v>
                      </c:pt>
                      <c:pt idx="9">
                        <c:v>499844575735.2442</c:v>
                      </c:pt>
                      <c:pt idx="10">
                        <c:v>150730672375.91675</c:v>
                      </c:pt>
                      <c:pt idx="11">
                        <c:v>0.5</c:v>
                      </c:pt>
                    </c:numCache>
                  </c:numRef>
                </c:yVal>
                <c:smooth val="0"/>
                <c:extLst>
                  <c:ext xmlns:c16="http://schemas.microsoft.com/office/drawing/2014/chart" uri="{C3380CC4-5D6E-409C-BE32-E72D297353CC}">
                    <c16:uniqueId val="{00000008-6A57-4608-9DA1-69BB03A00D92}"/>
                  </c:ext>
                </c:extLst>
              </c15:ser>
            </c15:filteredScatterSeries>
          </c:ext>
        </c:extLst>
      </c:scatterChart>
      <c:valAx>
        <c:axId val="99010432"/>
        <c:scaling>
          <c:orientation val="minMax"/>
          <c:max val="1"/>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s-AR"/>
                  <a:t>x</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99020800"/>
        <c:crosses val="autoZero"/>
        <c:crossBetween val="midCat"/>
        <c:majorUnit val="5.000000000000001E-2"/>
      </c:valAx>
      <c:valAx>
        <c:axId val="99020800"/>
        <c:scaling>
          <c:orientation val="minMax"/>
          <c:max val="1"/>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s-AR"/>
                  <a:t>y</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99010432"/>
        <c:crosses val="autoZero"/>
        <c:crossBetween val="midCat"/>
        <c:majorUnit val="0.1"/>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A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'G5.P7 b) (xD=0,9)'!$Y$2</c:f>
              <c:strCache>
                <c:ptCount val="1"/>
                <c:pt idx="0">
                  <c:v>y*</c:v>
                </c:pt>
              </c:strCache>
            </c:strRef>
          </c:tx>
          <c:spPr>
            <a:ln w="19050" cap="rnd">
              <a:solidFill>
                <a:schemeClr val="accent2"/>
              </a:solidFill>
              <a:round/>
            </a:ln>
            <a:effectLst/>
          </c:spPr>
          <c:marker>
            <c:symbol val="none"/>
          </c:marker>
          <c:xVal>
            <c:numRef>
              <c:f>'G5.P7 b) (xD=0,9)'!$X$3:$X$25</c:f>
              <c:numCache>
                <c:formatCode>General</c:formatCode>
                <c:ptCount val="23"/>
                <c:pt idx="0">
                  <c:v>0</c:v>
                </c:pt>
                <c:pt idx="1">
                  <c:v>0.05</c:v>
                </c:pt>
                <c:pt idx="2">
                  <c:v>0.1</c:v>
                </c:pt>
                <c:pt idx="3">
                  <c:v>0.15</c:v>
                </c:pt>
                <c:pt idx="4">
                  <c:v>0.2</c:v>
                </c:pt>
                <c:pt idx="5">
                  <c:v>0.25</c:v>
                </c:pt>
                <c:pt idx="6">
                  <c:v>0.3</c:v>
                </c:pt>
                <c:pt idx="7">
                  <c:v>0.35</c:v>
                </c:pt>
                <c:pt idx="8">
                  <c:v>0.4</c:v>
                </c:pt>
                <c:pt idx="9">
                  <c:v>0.45</c:v>
                </c:pt>
                <c:pt idx="10">
                  <c:v>0.48492224586474197</c:v>
                </c:pt>
                <c:pt idx="11">
                  <c:v>0.5</c:v>
                </c:pt>
                <c:pt idx="12">
                  <c:v>0.52372475334289004</c:v>
                </c:pt>
                <c:pt idx="13">
                  <c:v>0.55000000000000004</c:v>
                </c:pt>
                <c:pt idx="14">
                  <c:v>0.6</c:v>
                </c:pt>
                <c:pt idx="15">
                  <c:v>0.65</c:v>
                </c:pt>
                <c:pt idx="16">
                  <c:v>0.7</c:v>
                </c:pt>
                <c:pt idx="17">
                  <c:v>0.75</c:v>
                </c:pt>
                <c:pt idx="18">
                  <c:v>0.8</c:v>
                </c:pt>
                <c:pt idx="19">
                  <c:v>0.85</c:v>
                </c:pt>
                <c:pt idx="20">
                  <c:v>0.9</c:v>
                </c:pt>
                <c:pt idx="21">
                  <c:v>0.95</c:v>
                </c:pt>
                <c:pt idx="22">
                  <c:v>1</c:v>
                </c:pt>
              </c:numCache>
            </c:numRef>
          </c:xVal>
          <c:yVal>
            <c:numRef>
              <c:f>'G5.P7 b) (xD=0,9)'!$Y$3:$Y$25</c:f>
              <c:numCache>
                <c:formatCode>General</c:formatCode>
                <c:ptCount val="23"/>
                <c:pt idx="0">
                  <c:v>0</c:v>
                </c:pt>
                <c:pt idx="1">
                  <c:v>0.155</c:v>
                </c:pt>
                <c:pt idx="2">
                  <c:v>0.26200000000000001</c:v>
                </c:pt>
                <c:pt idx="3">
                  <c:v>0.34799999999999998</c:v>
                </c:pt>
                <c:pt idx="4">
                  <c:v>0.41699999999999998</c:v>
                </c:pt>
                <c:pt idx="5">
                  <c:v>0.44750000000000001</c:v>
                </c:pt>
                <c:pt idx="6">
                  <c:v>0.47799999999999998</c:v>
                </c:pt>
                <c:pt idx="7">
                  <c:v>0.52400000000000002</c:v>
                </c:pt>
                <c:pt idx="8">
                  <c:v>0.56599999999999995</c:v>
                </c:pt>
                <c:pt idx="9">
                  <c:v>0.62</c:v>
                </c:pt>
                <c:pt idx="10">
                  <c:v>0.65771602553392139</c:v>
                </c:pt>
                <c:pt idx="11">
                  <c:v>0.67400000000000004</c:v>
                </c:pt>
                <c:pt idx="12">
                  <c:v>0.68942108967287852</c:v>
                </c:pt>
                <c:pt idx="13">
                  <c:v>0.70650000000000002</c:v>
                </c:pt>
                <c:pt idx="14">
                  <c:v>0.73899999999999999</c:v>
                </c:pt>
                <c:pt idx="15">
                  <c:v>0.77049999999999996</c:v>
                </c:pt>
                <c:pt idx="16">
                  <c:v>0.80200000000000005</c:v>
                </c:pt>
                <c:pt idx="17">
                  <c:v>0.83350000000000002</c:v>
                </c:pt>
                <c:pt idx="18">
                  <c:v>0.86499999999999999</c:v>
                </c:pt>
                <c:pt idx="19">
                  <c:v>0.89700000000000002</c:v>
                </c:pt>
                <c:pt idx="20">
                  <c:v>0.92900000000000005</c:v>
                </c:pt>
                <c:pt idx="21">
                  <c:v>0.96450000000000002</c:v>
                </c:pt>
                <c:pt idx="22">
                  <c:v>1</c:v>
                </c:pt>
              </c:numCache>
            </c:numRef>
          </c:yVal>
          <c:smooth val="0"/>
          <c:extLst>
            <c:ext xmlns:c16="http://schemas.microsoft.com/office/drawing/2014/chart" uri="{C3380CC4-5D6E-409C-BE32-E72D297353CC}">
              <c16:uniqueId val="{00000000-5161-40F5-9400-5EE82092163D}"/>
            </c:ext>
          </c:extLst>
        </c:ser>
        <c:ser>
          <c:idx val="1"/>
          <c:order val="1"/>
          <c:tx>
            <c:strRef>
              <c:f>'G5.P7 b) (xD=0,9)'!$Z$2</c:f>
              <c:strCache>
                <c:ptCount val="1"/>
                <c:pt idx="0">
                  <c:v>y=x</c:v>
                </c:pt>
              </c:strCache>
            </c:strRef>
          </c:tx>
          <c:spPr>
            <a:ln w="19050" cap="rnd">
              <a:solidFill>
                <a:schemeClr val="accent2"/>
              </a:solidFill>
              <a:round/>
            </a:ln>
            <a:effectLst/>
          </c:spPr>
          <c:marker>
            <c:symbol val="none"/>
          </c:marker>
          <c:xVal>
            <c:numRef>
              <c:f>'G5.P7 b) (xD=0,9)'!$X$3:$X$25</c:f>
              <c:numCache>
                <c:formatCode>General</c:formatCode>
                <c:ptCount val="23"/>
                <c:pt idx="0">
                  <c:v>0</c:v>
                </c:pt>
                <c:pt idx="1">
                  <c:v>0.05</c:v>
                </c:pt>
                <c:pt idx="2">
                  <c:v>0.1</c:v>
                </c:pt>
                <c:pt idx="3">
                  <c:v>0.15</c:v>
                </c:pt>
                <c:pt idx="4">
                  <c:v>0.2</c:v>
                </c:pt>
                <c:pt idx="5">
                  <c:v>0.25</c:v>
                </c:pt>
                <c:pt idx="6">
                  <c:v>0.3</c:v>
                </c:pt>
                <c:pt idx="7">
                  <c:v>0.35</c:v>
                </c:pt>
                <c:pt idx="8">
                  <c:v>0.4</c:v>
                </c:pt>
                <c:pt idx="9">
                  <c:v>0.45</c:v>
                </c:pt>
                <c:pt idx="10">
                  <c:v>0.48492224586474197</c:v>
                </c:pt>
                <c:pt idx="11">
                  <c:v>0.5</c:v>
                </c:pt>
                <c:pt idx="12">
                  <c:v>0.52372475334289004</c:v>
                </c:pt>
                <c:pt idx="13">
                  <c:v>0.55000000000000004</c:v>
                </c:pt>
                <c:pt idx="14">
                  <c:v>0.6</c:v>
                </c:pt>
                <c:pt idx="15">
                  <c:v>0.65</c:v>
                </c:pt>
                <c:pt idx="16">
                  <c:v>0.7</c:v>
                </c:pt>
                <c:pt idx="17">
                  <c:v>0.75</c:v>
                </c:pt>
                <c:pt idx="18">
                  <c:v>0.8</c:v>
                </c:pt>
                <c:pt idx="19">
                  <c:v>0.85</c:v>
                </c:pt>
                <c:pt idx="20">
                  <c:v>0.9</c:v>
                </c:pt>
                <c:pt idx="21">
                  <c:v>0.95</c:v>
                </c:pt>
                <c:pt idx="22">
                  <c:v>1</c:v>
                </c:pt>
              </c:numCache>
            </c:numRef>
          </c:xVal>
          <c:yVal>
            <c:numRef>
              <c:f>'G5.P7 b) (xD=0,9)'!$Z$3:$Z$25</c:f>
              <c:numCache>
                <c:formatCode>General</c:formatCode>
                <c:ptCount val="23"/>
                <c:pt idx="0">
                  <c:v>0</c:v>
                </c:pt>
                <c:pt idx="1">
                  <c:v>0.05</c:v>
                </c:pt>
                <c:pt idx="2">
                  <c:v>0.1</c:v>
                </c:pt>
                <c:pt idx="3">
                  <c:v>0.15</c:v>
                </c:pt>
                <c:pt idx="4">
                  <c:v>0.2</c:v>
                </c:pt>
                <c:pt idx="5">
                  <c:v>0.25</c:v>
                </c:pt>
                <c:pt idx="6">
                  <c:v>0.3</c:v>
                </c:pt>
                <c:pt idx="7">
                  <c:v>0.35</c:v>
                </c:pt>
                <c:pt idx="8">
                  <c:v>0.4</c:v>
                </c:pt>
                <c:pt idx="9">
                  <c:v>0.45</c:v>
                </c:pt>
                <c:pt idx="10">
                  <c:v>0.48492224586474197</c:v>
                </c:pt>
                <c:pt idx="11">
                  <c:v>0.5</c:v>
                </c:pt>
                <c:pt idx="12">
                  <c:v>0.52372475334289004</c:v>
                </c:pt>
                <c:pt idx="13">
                  <c:v>0.55000000000000004</c:v>
                </c:pt>
                <c:pt idx="14">
                  <c:v>0.6</c:v>
                </c:pt>
                <c:pt idx="15">
                  <c:v>0.65</c:v>
                </c:pt>
                <c:pt idx="16">
                  <c:v>0.7</c:v>
                </c:pt>
                <c:pt idx="17">
                  <c:v>0.75</c:v>
                </c:pt>
                <c:pt idx="18">
                  <c:v>0.8</c:v>
                </c:pt>
                <c:pt idx="19">
                  <c:v>0.85</c:v>
                </c:pt>
                <c:pt idx="20">
                  <c:v>0.9</c:v>
                </c:pt>
                <c:pt idx="21">
                  <c:v>0.95</c:v>
                </c:pt>
                <c:pt idx="22">
                  <c:v>1</c:v>
                </c:pt>
              </c:numCache>
            </c:numRef>
          </c:yVal>
          <c:smooth val="0"/>
          <c:extLst>
            <c:ext xmlns:c16="http://schemas.microsoft.com/office/drawing/2014/chart" uri="{C3380CC4-5D6E-409C-BE32-E72D297353CC}">
              <c16:uniqueId val="{00000001-5161-40F5-9400-5EE82092163D}"/>
            </c:ext>
          </c:extLst>
        </c:ser>
        <c:ser>
          <c:idx val="3"/>
          <c:order val="3"/>
          <c:tx>
            <c:strRef>
              <c:f>'G5.P7 b) (xD=0,9)'!$AB$2</c:f>
              <c:strCache>
                <c:ptCount val="1"/>
                <c:pt idx="0">
                  <c:v>ROS</c:v>
                </c:pt>
              </c:strCache>
            </c:strRef>
          </c:tx>
          <c:spPr>
            <a:ln w="19050" cap="rnd">
              <a:solidFill>
                <a:srgbClr val="00B0F0"/>
              </a:solidFill>
              <a:round/>
            </a:ln>
            <a:effectLst/>
          </c:spPr>
          <c:marker>
            <c:symbol val="none"/>
          </c:marker>
          <c:xVal>
            <c:numRef>
              <c:f>'G5.P7 b) (xD=0,9)'!$X$16:$X$23</c:f>
              <c:numCache>
                <c:formatCode>General</c:formatCode>
                <c:ptCount val="8"/>
                <c:pt idx="0">
                  <c:v>0.55000000000000004</c:v>
                </c:pt>
                <c:pt idx="1">
                  <c:v>0.6</c:v>
                </c:pt>
                <c:pt idx="2">
                  <c:v>0.65</c:v>
                </c:pt>
                <c:pt idx="3">
                  <c:v>0.7</c:v>
                </c:pt>
                <c:pt idx="4">
                  <c:v>0.75</c:v>
                </c:pt>
                <c:pt idx="5">
                  <c:v>0.8</c:v>
                </c:pt>
                <c:pt idx="6">
                  <c:v>0.85</c:v>
                </c:pt>
                <c:pt idx="7">
                  <c:v>0.9</c:v>
                </c:pt>
              </c:numCache>
            </c:numRef>
          </c:xVal>
          <c:yVal>
            <c:numRef>
              <c:f>'G5.P7 b) (xD=0,9)'!$AB$16:$AB$23</c:f>
              <c:numCache>
                <c:formatCode>General</c:formatCode>
                <c:ptCount val="8"/>
                <c:pt idx="0">
                  <c:v>0.66774442390218158</c:v>
                </c:pt>
                <c:pt idx="1">
                  <c:v>0.70092379191615573</c:v>
                </c:pt>
                <c:pt idx="2">
                  <c:v>0.73410315993012987</c:v>
                </c:pt>
                <c:pt idx="3">
                  <c:v>0.76728252794410379</c:v>
                </c:pt>
                <c:pt idx="4">
                  <c:v>0.80046189595807782</c:v>
                </c:pt>
                <c:pt idx="5">
                  <c:v>0.83364126397205196</c:v>
                </c:pt>
                <c:pt idx="6">
                  <c:v>0.8668206319860261</c:v>
                </c:pt>
                <c:pt idx="7">
                  <c:v>0.90000000000000013</c:v>
                </c:pt>
              </c:numCache>
            </c:numRef>
          </c:yVal>
          <c:smooth val="0"/>
          <c:extLst>
            <c:ext xmlns:c16="http://schemas.microsoft.com/office/drawing/2014/chart" uri="{C3380CC4-5D6E-409C-BE32-E72D297353CC}">
              <c16:uniqueId val="{00000002-5161-40F5-9400-5EE82092163D}"/>
            </c:ext>
          </c:extLst>
        </c:ser>
        <c:ser>
          <c:idx val="4"/>
          <c:order val="4"/>
          <c:tx>
            <c:strRef>
              <c:f>'G5.P7 b) (xD=0,9)'!$AC$2</c:f>
              <c:strCache>
                <c:ptCount val="1"/>
                <c:pt idx="0">
                  <c:v>ROI**</c:v>
                </c:pt>
              </c:strCache>
            </c:strRef>
          </c:tx>
          <c:spPr>
            <a:ln w="19050" cap="rnd">
              <a:solidFill>
                <a:srgbClr val="7030A0"/>
              </a:solidFill>
              <a:round/>
            </a:ln>
            <a:effectLst/>
          </c:spPr>
          <c:marker>
            <c:symbol val="none"/>
          </c:marker>
          <c:xVal>
            <c:numRef>
              <c:f>'G5.P7 b) (xD=0,9)'!$X$9:$X$15</c:f>
              <c:numCache>
                <c:formatCode>General</c:formatCode>
                <c:ptCount val="7"/>
                <c:pt idx="0">
                  <c:v>0.3</c:v>
                </c:pt>
                <c:pt idx="1">
                  <c:v>0.35</c:v>
                </c:pt>
                <c:pt idx="2">
                  <c:v>0.4</c:v>
                </c:pt>
                <c:pt idx="3">
                  <c:v>0.45</c:v>
                </c:pt>
                <c:pt idx="4">
                  <c:v>0.48492224586474197</c:v>
                </c:pt>
                <c:pt idx="5">
                  <c:v>0.5</c:v>
                </c:pt>
                <c:pt idx="6">
                  <c:v>0.52372475334289004</c:v>
                </c:pt>
              </c:numCache>
            </c:numRef>
          </c:xVal>
          <c:yVal>
            <c:numRef>
              <c:f>'G5.P7 b) (xD=0,9)'!$AC$9:$AC$15</c:f>
              <c:numCache>
                <c:formatCode>General</c:formatCode>
                <c:ptCount val="7"/>
                <c:pt idx="0">
                  <c:v>0.30102643546236735</c:v>
                </c:pt>
                <c:pt idx="1">
                  <c:v>0.36945941769235208</c:v>
                </c:pt>
                <c:pt idx="2">
                  <c:v>0.43789239992233692</c:v>
                </c:pt>
                <c:pt idx="3">
                  <c:v>0.5063253821523217</c:v>
                </c:pt>
                <c:pt idx="4">
                  <c:v>0.55412205076618259</c:v>
                </c:pt>
                <c:pt idx="5">
                  <c:v>0.57475836438230643</c:v>
                </c:pt>
                <c:pt idx="6">
                  <c:v>0.60722947686080175</c:v>
                </c:pt>
              </c:numCache>
            </c:numRef>
          </c:yVal>
          <c:smooth val="0"/>
          <c:extLst>
            <c:ext xmlns:c16="http://schemas.microsoft.com/office/drawing/2014/chart" uri="{C3380CC4-5D6E-409C-BE32-E72D297353CC}">
              <c16:uniqueId val="{00000003-5161-40F5-9400-5EE82092163D}"/>
            </c:ext>
          </c:extLst>
        </c:ser>
        <c:ser>
          <c:idx val="5"/>
          <c:order val="5"/>
          <c:tx>
            <c:v>McCabe-Thiele</c:v>
          </c:tx>
          <c:spPr>
            <a:ln w="19050" cap="rnd">
              <a:solidFill>
                <a:schemeClr val="accent6"/>
              </a:solidFill>
              <a:prstDash val="dash"/>
              <a:round/>
            </a:ln>
            <a:effectLst/>
          </c:spPr>
          <c:marker>
            <c:symbol val="none"/>
          </c:marker>
          <c:dLbls>
            <c:dLbl>
              <c:idx val="0"/>
              <c:layout>
                <c:manualLayout>
                  <c:x val="1.3788856345739254E-3"/>
                  <c:y val="3.3670033670033649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161-40F5-9400-5EE82092163D}"/>
                </c:ext>
              </c:extLst>
            </c:dLbl>
            <c:dLbl>
              <c:idx val="29"/>
              <c:layout>
                <c:manualLayout>
                  <c:x val="-8.241353554716422E-3"/>
                  <c:y val="5.387205387205387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161-40F5-9400-5EE82092163D}"/>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s-AR"/>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xVal>
            <c:numRef>
              <c:f>'G5.P7 b) (xD=0,9)'!$AH$3:$AH$35</c:f>
              <c:numCache>
                <c:formatCode>General</c:formatCode>
                <c:ptCount val="33"/>
                <c:pt idx="0">
                  <c:v>0.9</c:v>
                </c:pt>
                <c:pt idx="1">
                  <c:v>0.85468750000000004</c:v>
                </c:pt>
                <c:pt idx="2">
                  <c:v>0.85468750000000004</c:v>
                </c:pt>
                <c:pt idx="3">
                  <c:v>0.85468750000000004</c:v>
                </c:pt>
                <c:pt idx="4">
                  <c:v>0.80770499646458793</c:v>
                </c:pt>
                <c:pt idx="5">
                  <c:v>0.80770499646458793</c:v>
                </c:pt>
                <c:pt idx="6">
                  <c:v>0.80770499646458793</c:v>
                </c:pt>
                <c:pt idx="7">
                  <c:v>0.75834000355071518</c:v>
                </c:pt>
                <c:pt idx="8">
                  <c:v>0.75834000355071518</c:v>
                </c:pt>
                <c:pt idx="9">
                  <c:v>0.75834000355071518</c:v>
                </c:pt>
                <c:pt idx="10">
                  <c:v>0.70634320142701335</c:v>
                </c:pt>
                <c:pt idx="11">
                  <c:v>0.70634320142701335</c:v>
                </c:pt>
                <c:pt idx="12">
                  <c:v>0.70634320142701335</c:v>
                </c:pt>
                <c:pt idx="13">
                  <c:v>0.65157427973774085</c:v>
                </c:pt>
                <c:pt idx="14">
                  <c:v>0.65157427973774085</c:v>
                </c:pt>
                <c:pt idx="15">
                  <c:v>0.65157427973774085</c:v>
                </c:pt>
                <c:pt idx="16">
                  <c:v>0.59407358779329011</c:v>
                </c:pt>
                <c:pt idx="17">
                  <c:v>0.59407358779329011</c:v>
                </c:pt>
                <c:pt idx="18">
                  <c:v>0.59407358779329011</c:v>
                </c:pt>
                <c:pt idx="19">
                  <c:v>0.53537092259073416</c:v>
                </c:pt>
                <c:pt idx="20">
                  <c:v>0.53537092259073416</c:v>
                </c:pt>
                <c:pt idx="21">
                  <c:v>0.53537092259073416</c:v>
                </c:pt>
                <c:pt idx="22">
                  <c:v>0.52985796251004125</c:v>
                </c:pt>
                <c:pt idx="23">
                  <c:v>0.52985796251004125</c:v>
                </c:pt>
                <c:pt idx="24">
                  <c:v>0.52985796251004125</c:v>
                </c:pt>
                <c:pt idx="25">
                  <c:v>0.51574828449778565</c:v>
                </c:pt>
                <c:pt idx="26">
                  <c:v>0.51574828449778565</c:v>
                </c:pt>
                <c:pt idx="27">
                  <c:v>0.51574828449778565</c:v>
                </c:pt>
                <c:pt idx="28">
                  <c:v>0.42806704245009342</c:v>
                </c:pt>
                <c:pt idx="29">
                  <c:v>0.42806704245009342</c:v>
                </c:pt>
                <c:pt idx="30">
                  <c:v>0.42806704245009342</c:v>
                </c:pt>
                <c:pt idx="31">
                  <c:v>0.29722398076564982</c:v>
                </c:pt>
                <c:pt idx="32">
                  <c:v>0.29722398076564982</c:v>
                </c:pt>
              </c:numCache>
            </c:numRef>
          </c:xVal>
          <c:yVal>
            <c:numRef>
              <c:f>'G5.P7 b) (xD=0,9)'!$AI$3:$AI$35</c:f>
              <c:numCache>
                <c:formatCode>General</c:formatCode>
                <c:ptCount val="33"/>
                <c:pt idx="0">
                  <c:v>0.9</c:v>
                </c:pt>
                <c:pt idx="1">
                  <c:v>0.9</c:v>
                </c:pt>
                <c:pt idx="2">
                  <c:v>0.86993119773733618</c:v>
                </c:pt>
                <c:pt idx="3">
                  <c:v>0.86993119773733618</c:v>
                </c:pt>
                <c:pt idx="4">
                  <c:v>0.86993119773733618</c:v>
                </c:pt>
                <c:pt idx="5">
                  <c:v>0.83875420223695063</c:v>
                </c:pt>
                <c:pt idx="6">
                  <c:v>0.83875420223695063</c:v>
                </c:pt>
                <c:pt idx="7">
                  <c:v>0.83875420223695063</c:v>
                </c:pt>
                <c:pt idx="8">
                  <c:v>0.80599621689901835</c:v>
                </c:pt>
                <c:pt idx="9">
                  <c:v>0.80599621689901835</c:v>
                </c:pt>
                <c:pt idx="10">
                  <c:v>0.80599621689901835</c:v>
                </c:pt>
                <c:pt idx="11">
                  <c:v>0.77149179623477671</c:v>
                </c:pt>
                <c:pt idx="12">
                  <c:v>0.77149179623477671</c:v>
                </c:pt>
                <c:pt idx="13">
                  <c:v>0.77149179623477671</c:v>
                </c:pt>
                <c:pt idx="14">
                  <c:v>0.73514783206563861</c:v>
                </c:pt>
                <c:pt idx="15">
                  <c:v>0.73514783206563861</c:v>
                </c:pt>
                <c:pt idx="16">
                  <c:v>0.73514783206563861</c:v>
                </c:pt>
                <c:pt idx="17">
                  <c:v>0.6969910996839771</c:v>
                </c:pt>
                <c:pt idx="18">
                  <c:v>0.6969910996839771</c:v>
                </c:pt>
                <c:pt idx="19">
                  <c:v>0.6969910996839771</c:v>
                </c:pt>
                <c:pt idx="20">
                  <c:v>0.69340767563152672</c:v>
                </c:pt>
                <c:pt idx="21">
                  <c:v>0.69340767563152672</c:v>
                </c:pt>
                <c:pt idx="22">
                  <c:v>0.69340767563152672</c:v>
                </c:pt>
                <c:pt idx="23">
                  <c:v>0.68423638492356065</c:v>
                </c:pt>
                <c:pt idx="24">
                  <c:v>0.68423638492356065</c:v>
                </c:pt>
                <c:pt idx="25">
                  <c:v>0.68423638492356065</c:v>
                </c:pt>
                <c:pt idx="26">
                  <c:v>0.59631240584610079</c:v>
                </c:pt>
                <c:pt idx="27">
                  <c:v>0.59631240584610079</c:v>
                </c:pt>
                <c:pt idx="28">
                  <c:v>0.59631240584610079</c:v>
                </c:pt>
                <c:pt idx="29">
                  <c:v>0.47630662826704639</c:v>
                </c:pt>
                <c:pt idx="30">
                  <c:v>0.47630662826704639</c:v>
                </c:pt>
                <c:pt idx="31">
                  <c:v>0.47630662826704639</c:v>
                </c:pt>
                <c:pt idx="32">
                  <c:v>0.29722700996367968</c:v>
                </c:pt>
              </c:numCache>
            </c:numRef>
          </c:yVal>
          <c:smooth val="0"/>
          <c:extLst>
            <c:ext xmlns:c16="http://schemas.microsoft.com/office/drawing/2014/chart" uri="{C3380CC4-5D6E-409C-BE32-E72D297353CC}">
              <c16:uniqueId val="{00000006-5161-40F5-9400-5EE82092163D}"/>
            </c:ext>
          </c:extLst>
        </c:ser>
        <c:ser>
          <c:idx val="6"/>
          <c:order val="6"/>
          <c:tx>
            <c:strRef>
              <c:f>'G5.P7 b) (xD=0,9)'!$AD$2</c:f>
              <c:strCache>
                <c:ptCount val="1"/>
                <c:pt idx="0">
                  <c:v>Recta de pérdida</c:v>
                </c:pt>
              </c:strCache>
            </c:strRef>
          </c:tx>
          <c:spPr>
            <a:ln w="19050" cap="rnd">
              <a:solidFill>
                <a:schemeClr val="accent1"/>
              </a:solidFill>
              <a:round/>
            </a:ln>
            <a:effectLst/>
          </c:spPr>
          <c:marker>
            <c:symbol val="none"/>
          </c:marker>
          <c:xVal>
            <c:numRef>
              <c:f>'G5.P7 b) (xD=0,9)'!$X$13:$X$16</c:f>
              <c:numCache>
                <c:formatCode>General</c:formatCode>
                <c:ptCount val="4"/>
                <c:pt idx="0">
                  <c:v>0.48492224586474197</c:v>
                </c:pt>
                <c:pt idx="1">
                  <c:v>0.5</c:v>
                </c:pt>
                <c:pt idx="2">
                  <c:v>0.52372475334289004</c:v>
                </c:pt>
                <c:pt idx="3">
                  <c:v>0.55000000000000004</c:v>
                </c:pt>
              </c:numCache>
            </c:numRef>
          </c:xVal>
          <c:yVal>
            <c:numRef>
              <c:f>'G5.P7 b) (xD=0,9)'!$AD$13:$AD$16</c:f>
              <c:numCache>
                <c:formatCode>General</c:formatCode>
                <c:ptCount val="4"/>
                <c:pt idx="0">
                  <c:v>0.6094818946873406</c:v>
                </c:pt>
                <c:pt idx="1">
                  <c:v>0.63456505588815759</c:v>
                </c:pt>
                <c:pt idx="2">
                  <c:v>0.67403325567513783</c:v>
                </c:pt>
                <c:pt idx="3">
                  <c:v>0.71774442390213167</c:v>
                </c:pt>
              </c:numCache>
            </c:numRef>
          </c:yVal>
          <c:smooth val="0"/>
          <c:extLst>
            <c:ext xmlns:c16="http://schemas.microsoft.com/office/drawing/2014/chart" uri="{C3380CC4-5D6E-409C-BE32-E72D297353CC}">
              <c16:uniqueId val="{00000007-5161-40F5-9400-5EE82092163D}"/>
            </c:ext>
          </c:extLst>
        </c:ser>
        <c:dLbls>
          <c:showLegendKey val="0"/>
          <c:showVal val="0"/>
          <c:showCatName val="0"/>
          <c:showSerName val="0"/>
          <c:showPercent val="0"/>
          <c:showBubbleSize val="0"/>
        </c:dLbls>
        <c:axId val="99038336"/>
        <c:axId val="99040256"/>
        <c:extLst>
          <c:ext xmlns:c15="http://schemas.microsoft.com/office/drawing/2012/chart" uri="{02D57815-91ED-43cb-92C2-25804820EDAC}">
            <c15:filteredScatterSeries>
              <c15:ser>
                <c:idx val="2"/>
                <c:order val="2"/>
                <c:tx>
                  <c:strRef>
                    <c:extLst>
                      <c:ext uri="{02D57815-91ED-43cb-92C2-25804820EDAC}">
                        <c15:formulaRef>
                          <c15:sqref>'G5.P7 b) (xD=0,9)'!$AA$2</c15:sqref>
                        </c15:formulaRef>
                      </c:ext>
                    </c:extLst>
                    <c:strCache>
                      <c:ptCount val="1"/>
                      <c:pt idx="0">
                        <c:v>Recta q</c:v>
                      </c:pt>
                    </c:strCache>
                  </c:strRef>
                </c:tx>
                <c:spPr>
                  <a:ln w="19050" cap="rnd">
                    <a:solidFill>
                      <a:schemeClr val="accent3"/>
                    </a:solidFill>
                    <a:round/>
                  </a:ln>
                  <a:effectLst/>
                </c:spPr>
                <c:marker>
                  <c:symbol val="none"/>
                </c:marker>
                <c:xVal>
                  <c:numRef>
                    <c:extLst>
                      <c:ext uri="{02D57815-91ED-43cb-92C2-25804820EDAC}">
                        <c15:formulaRef>
                          <c15:sqref>'G5.P7 b) (xD=0,9)'!$X$3:$X$25</c15:sqref>
                        </c15:formulaRef>
                      </c:ext>
                    </c:extLst>
                    <c:numCache>
                      <c:formatCode>General</c:formatCode>
                      <c:ptCount val="23"/>
                      <c:pt idx="0">
                        <c:v>0</c:v>
                      </c:pt>
                      <c:pt idx="1">
                        <c:v>0.05</c:v>
                      </c:pt>
                      <c:pt idx="2">
                        <c:v>0.1</c:v>
                      </c:pt>
                      <c:pt idx="3">
                        <c:v>0.15</c:v>
                      </c:pt>
                      <c:pt idx="4">
                        <c:v>0.2</c:v>
                      </c:pt>
                      <c:pt idx="5">
                        <c:v>0.25</c:v>
                      </c:pt>
                      <c:pt idx="6">
                        <c:v>0.3</c:v>
                      </c:pt>
                      <c:pt idx="7">
                        <c:v>0.35</c:v>
                      </c:pt>
                      <c:pt idx="8">
                        <c:v>0.4</c:v>
                      </c:pt>
                      <c:pt idx="9">
                        <c:v>0.45</c:v>
                      </c:pt>
                      <c:pt idx="10">
                        <c:v>0.48492224586474197</c:v>
                      </c:pt>
                      <c:pt idx="11">
                        <c:v>0.5</c:v>
                      </c:pt>
                      <c:pt idx="12">
                        <c:v>0.52372475334289004</c:v>
                      </c:pt>
                      <c:pt idx="13">
                        <c:v>0.55000000000000004</c:v>
                      </c:pt>
                      <c:pt idx="14">
                        <c:v>0.6</c:v>
                      </c:pt>
                      <c:pt idx="15">
                        <c:v>0.65</c:v>
                      </c:pt>
                      <c:pt idx="16">
                        <c:v>0.7</c:v>
                      </c:pt>
                      <c:pt idx="17">
                        <c:v>0.75</c:v>
                      </c:pt>
                      <c:pt idx="18">
                        <c:v>0.8</c:v>
                      </c:pt>
                      <c:pt idx="19">
                        <c:v>0.85</c:v>
                      </c:pt>
                      <c:pt idx="20">
                        <c:v>0.9</c:v>
                      </c:pt>
                      <c:pt idx="21">
                        <c:v>0.95</c:v>
                      </c:pt>
                      <c:pt idx="22">
                        <c:v>1</c:v>
                      </c:pt>
                    </c:numCache>
                  </c:numRef>
                </c:xVal>
                <c:yVal>
                  <c:numRef>
                    <c:extLst>
                      <c:ext uri="{02D57815-91ED-43cb-92C2-25804820EDAC}">
                        <c15:formulaRef>
                          <c15:sqref>'G5.P7 b) (xD=0,9)'!$AA$3:$AA$14</c15:sqref>
                        </c15:formulaRef>
                      </c:ext>
                    </c:extLst>
                    <c:numCache>
                      <c:formatCode>General</c:formatCode>
                      <c:ptCount val="12"/>
                      <c:pt idx="0">
                        <c:v>4998445757347.9424</c:v>
                      </c:pt>
                      <c:pt idx="1">
                        <c:v>4498601181613.1982</c:v>
                      </c:pt>
                      <c:pt idx="2">
                        <c:v>3998756605878.4541</c:v>
                      </c:pt>
                      <c:pt idx="3">
                        <c:v>3498912030143.71</c:v>
                      </c:pt>
                      <c:pt idx="4">
                        <c:v>2999067454408.9658</c:v>
                      </c:pt>
                      <c:pt idx="5">
                        <c:v>2499222878674.2207</c:v>
                      </c:pt>
                      <c:pt idx="6">
                        <c:v>1999378302939.4773</c:v>
                      </c:pt>
                      <c:pt idx="7">
                        <c:v>1499533727204.7332</c:v>
                      </c:pt>
                      <c:pt idx="8">
                        <c:v>999689151469.9884</c:v>
                      </c:pt>
                      <c:pt idx="9">
                        <c:v>499844575735.2442</c:v>
                      </c:pt>
                      <c:pt idx="10">
                        <c:v>150730672375.91675</c:v>
                      </c:pt>
                      <c:pt idx="11">
                        <c:v>0.5</c:v>
                      </c:pt>
                    </c:numCache>
                  </c:numRef>
                </c:yVal>
                <c:smooth val="0"/>
                <c:extLst>
                  <c:ext xmlns:c16="http://schemas.microsoft.com/office/drawing/2014/chart" uri="{C3380CC4-5D6E-409C-BE32-E72D297353CC}">
                    <c16:uniqueId val="{00000008-5161-40F5-9400-5EE82092163D}"/>
                  </c:ext>
                </c:extLst>
              </c15:ser>
            </c15:filteredScatterSeries>
          </c:ext>
        </c:extLst>
      </c:scatterChart>
      <c:valAx>
        <c:axId val="99038336"/>
        <c:scaling>
          <c:orientation val="minMax"/>
          <c:max val="0.56000000000000005"/>
          <c:min val="0.48000000000000004"/>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s-AR"/>
                  <a:t>x</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99040256"/>
        <c:crosses val="autoZero"/>
        <c:crossBetween val="midCat"/>
        <c:majorUnit val="1.0000000000000002E-2"/>
      </c:valAx>
      <c:valAx>
        <c:axId val="99040256"/>
        <c:scaling>
          <c:orientation val="minMax"/>
          <c:max val="0.75000000000000011"/>
          <c:min val="0.60000000000000009"/>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s-AR"/>
                  <a:t>y</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99038336"/>
        <c:crosses val="autoZero"/>
        <c:crossBetween val="midCat"/>
        <c:majorUnit val="1.0000000000000002E-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A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0.14249</cdr:x>
      <cdr:y>0.13376</cdr:y>
    </cdr:from>
    <cdr:to>
      <cdr:x>0.27331</cdr:x>
      <cdr:y>0.29066</cdr:y>
    </cdr:to>
    <cdr:cxnSp macro="">
      <cdr:nvCxnSpPr>
        <cdr:cNvPr id="3" name="Conector recto 2">
          <a:extLst xmlns:a="http://schemas.openxmlformats.org/drawingml/2006/main">
            <a:ext uri="{FF2B5EF4-FFF2-40B4-BE49-F238E27FC236}">
              <a16:creationId xmlns:a16="http://schemas.microsoft.com/office/drawing/2014/main" id="{852FBF8A-270F-3653-CBFD-3ACC0D23F51D}"/>
            </a:ext>
          </a:extLst>
        </cdr:cNvPr>
        <cdr:cNvCxnSpPr/>
      </cdr:nvCxnSpPr>
      <cdr:spPr>
        <a:xfrm xmlns:a="http://schemas.openxmlformats.org/drawingml/2006/main" flipV="1">
          <a:off x="830015" y="535820"/>
          <a:ext cx="761999" cy="628493"/>
        </a:xfrm>
        <a:prstGeom xmlns:a="http://schemas.openxmlformats.org/drawingml/2006/main" prst="line">
          <a:avLst/>
        </a:prstGeom>
        <a:ln xmlns:a="http://schemas.openxmlformats.org/drawingml/2006/main" w="19050"/>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0.38014</cdr:x>
      <cdr:y>0.13525</cdr:y>
    </cdr:from>
    <cdr:to>
      <cdr:x>0.48697</cdr:x>
      <cdr:y>0.18673</cdr:y>
    </cdr:to>
    <cdr:cxnSp macro="">
      <cdr:nvCxnSpPr>
        <cdr:cNvPr id="3" name="Conector recto 2">
          <a:extLst xmlns:a="http://schemas.openxmlformats.org/drawingml/2006/main">
            <a:ext uri="{FF2B5EF4-FFF2-40B4-BE49-F238E27FC236}">
              <a16:creationId xmlns:a16="http://schemas.microsoft.com/office/drawing/2014/main" id="{D851D480-8393-41DD-83CE-046FCB6FCAF5}"/>
            </a:ext>
          </a:extLst>
        </cdr:cNvPr>
        <cdr:cNvCxnSpPr/>
      </cdr:nvCxnSpPr>
      <cdr:spPr>
        <a:xfrm xmlns:a="http://schemas.openxmlformats.org/drawingml/2006/main" flipV="1">
          <a:off x="2214314" y="541778"/>
          <a:ext cx="622300" cy="206223"/>
        </a:xfrm>
        <a:prstGeom xmlns:a="http://schemas.openxmlformats.org/drawingml/2006/main" prst="line">
          <a:avLst/>
        </a:prstGeom>
        <a:ln xmlns:a="http://schemas.openxmlformats.org/drawingml/2006/main" w="19050">
          <a:prstDash val="dashDot"/>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BF8C93-C798-40B1-846D-A29B2F69C377}" type="datetimeFigureOut">
              <a:rPr lang="en-US" smtClean="0"/>
              <a:t>10/28/2024</a:t>
            </a:fld>
            <a:endParaRPr lang="en-U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C52E68-9455-4137-A792-1A89056F8931}" type="slidenum">
              <a:rPr lang="en-US" smtClean="0"/>
              <a:t>‹Nº›</a:t>
            </a:fld>
            <a:endParaRPr lang="en-US"/>
          </a:p>
        </p:txBody>
      </p:sp>
    </p:spTree>
    <p:extLst>
      <p:ext uri="{BB962C8B-B14F-4D97-AF65-F5344CB8AC3E}">
        <p14:creationId xmlns:p14="http://schemas.microsoft.com/office/powerpoint/2010/main" val="3256545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1A01669D-1F6D-4DA1-9685-CC02377FCD9D}" type="datetime1">
              <a:rPr lang="en-US" smtClean="0"/>
              <a:t>10/28/2024</a:t>
            </a:fld>
            <a:endParaRPr lang="en-US"/>
          </a:p>
        </p:txBody>
      </p:sp>
      <p:sp>
        <p:nvSpPr>
          <p:cNvPr id="5" name="Footer Placeholder 4"/>
          <p:cNvSpPr>
            <a:spLocks noGrp="1"/>
          </p:cNvSpPr>
          <p:nvPr>
            <p:ph type="ftr" sz="quarter" idx="11"/>
          </p:nvPr>
        </p:nvSpPr>
        <p:spPr/>
        <p:txBody>
          <a:body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6" name="Slide Number Placeholder 5"/>
          <p:cNvSpPr>
            <a:spLocks noGrp="1"/>
          </p:cNvSpPr>
          <p:nvPr>
            <p:ph type="sldNum" sz="quarter" idx="12"/>
          </p:nvPr>
        </p:nvSpPr>
        <p:spPr/>
        <p:txBody>
          <a:bodyPr/>
          <a:lstStyle/>
          <a:p>
            <a:fld id="{69D94FCB-83B5-4144-BDC1-7118612766F0}" type="slidenum">
              <a:rPr lang="en-US" smtClean="0"/>
              <a:t>‹Nº›</a:t>
            </a:fld>
            <a:endParaRPr lang="en-US"/>
          </a:p>
        </p:txBody>
      </p:sp>
    </p:spTree>
    <p:extLst>
      <p:ext uri="{BB962C8B-B14F-4D97-AF65-F5344CB8AC3E}">
        <p14:creationId xmlns:p14="http://schemas.microsoft.com/office/powerpoint/2010/main" val="2057004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12E1C264-3ECE-48AA-A677-E5E3EF1FD2A7}" type="datetime1">
              <a:rPr lang="en-US" smtClean="0"/>
              <a:t>10/28/2024</a:t>
            </a:fld>
            <a:endParaRPr lang="en-US"/>
          </a:p>
        </p:txBody>
      </p:sp>
      <p:sp>
        <p:nvSpPr>
          <p:cNvPr id="5" name="Footer Placeholder 4"/>
          <p:cNvSpPr>
            <a:spLocks noGrp="1"/>
          </p:cNvSpPr>
          <p:nvPr>
            <p:ph type="ftr" sz="quarter" idx="11"/>
          </p:nvPr>
        </p:nvSpPr>
        <p:spPr/>
        <p:txBody>
          <a:body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6" name="Slide Number Placeholder 5"/>
          <p:cNvSpPr>
            <a:spLocks noGrp="1"/>
          </p:cNvSpPr>
          <p:nvPr>
            <p:ph type="sldNum" sz="quarter" idx="12"/>
          </p:nvPr>
        </p:nvSpPr>
        <p:spPr/>
        <p:txBody>
          <a:bodyPr/>
          <a:lstStyle/>
          <a:p>
            <a:fld id="{69D94FCB-83B5-4144-BDC1-7118612766F0}" type="slidenum">
              <a:rPr lang="en-US" smtClean="0"/>
              <a:t>‹Nº›</a:t>
            </a:fld>
            <a:endParaRPr lang="en-US"/>
          </a:p>
        </p:txBody>
      </p:sp>
    </p:spTree>
    <p:extLst>
      <p:ext uri="{BB962C8B-B14F-4D97-AF65-F5344CB8AC3E}">
        <p14:creationId xmlns:p14="http://schemas.microsoft.com/office/powerpoint/2010/main" val="2352653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F20DFF4-AC9C-440E-AD5B-5C774BCEFEE6}" type="datetime1">
              <a:rPr lang="en-US" smtClean="0"/>
              <a:t>10/28/2024</a:t>
            </a:fld>
            <a:endParaRPr lang="en-US"/>
          </a:p>
        </p:txBody>
      </p:sp>
      <p:sp>
        <p:nvSpPr>
          <p:cNvPr id="5" name="Footer Placeholder 4"/>
          <p:cNvSpPr>
            <a:spLocks noGrp="1"/>
          </p:cNvSpPr>
          <p:nvPr>
            <p:ph type="ftr" sz="quarter" idx="11"/>
          </p:nvPr>
        </p:nvSpPr>
        <p:spPr/>
        <p:txBody>
          <a:body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6" name="Slide Number Placeholder 5"/>
          <p:cNvSpPr>
            <a:spLocks noGrp="1"/>
          </p:cNvSpPr>
          <p:nvPr>
            <p:ph type="sldNum" sz="quarter" idx="12"/>
          </p:nvPr>
        </p:nvSpPr>
        <p:spPr/>
        <p:txBody>
          <a:bodyPr/>
          <a:lstStyle/>
          <a:p>
            <a:fld id="{69D94FCB-83B5-4144-BDC1-7118612766F0}" type="slidenum">
              <a:rPr lang="en-US" smtClean="0"/>
              <a:t>‹Nº›</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4258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FAEED41F-C859-407F-8801-626F260DC083}" type="datetime1">
              <a:rPr lang="en-US" smtClean="0"/>
              <a:t>10/28/2024</a:t>
            </a:fld>
            <a:endParaRPr lang="en-US"/>
          </a:p>
        </p:txBody>
      </p:sp>
      <p:sp>
        <p:nvSpPr>
          <p:cNvPr id="5" name="Footer Placeholder 4"/>
          <p:cNvSpPr>
            <a:spLocks noGrp="1"/>
          </p:cNvSpPr>
          <p:nvPr>
            <p:ph type="ftr" sz="quarter" idx="11"/>
          </p:nvPr>
        </p:nvSpPr>
        <p:spPr/>
        <p:txBody>
          <a:body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6" name="Slide Number Placeholder 5"/>
          <p:cNvSpPr>
            <a:spLocks noGrp="1"/>
          </p:cNvSpPr>
          <p:nvPr>
            <p:ph type="sldNum" sz="quarter" idx="12"/>
          </p:nvPr>
        </p:nvSpPr>
        <p:spPr/>
        <p:txBody>
          <a:bodyPr/>
          <a:lstStyle/>
          <a:p>
            <a:fld id="{69D94FCB-83B5-4144-BDC1-7118612766F0}" type="slidenum">
              <a:rPr lang="en-US" smtClean="0"/>
              <a:t>‹Nº›</a:t>
            </a:fld>
            <a:endParaRPr lang="en-US"/>
          </a:p>
        </p:txBody>
      </p:sp>
    </p:spTree>
    <p:extLst>
      <p:ext uri="{BB962C8B-B14F-4D97-AF65-F5344CB8AC3E}">
        <p14:creationId xmlns:p14="http://schemas.microsoft.com/office/powerpoint/2010/main" val="31372106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44837FD0-7F88-4EFD-8799-DB77D835E9C0}" type="datetime1">
              <a:rPr lang="en-US" smtClean="0"/>
              <a:t>10/28/2024</a:t>
            </a:fld>
            <a:endParaRPr lang="en-US"/>
          </a:p>
        </p:txBody>
      </p:sp>
      <p:sp>
        <p:nvSpPr>
          <p:cNvPr id="5" name="Footer Placeholder 4"/>
          <p:cNvSpPr>
            <a:spLocks noGrp="1"/>
          </p:cNvSpPr>
          <p:nvPr>
            <p:ph type="ftr" sz="quarter" idx="11"/>
          </p:nvPr>
        </p:nvSpPr>
        <p:spPr/>
        <p:txBody>
          <a:body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6" name="Slide Number Placeholder 5"/>
          <p:cNvSpPr>
            <a:spLocks noGrp="1"/>
          </p:cNvSpPr>
          <p:nvPr>
            <p:ph type="sldNum" sz="quarter" idx="12"/>
          </p:nvPr>
        </p:nvSpPr>
        <p:spPr/>
        <p:txBody>
          <a:bodyPr/>
          <a:lstStyle/>
          <a:p>
            <a:fld id="{69D94FCB-83B5-4144-BDC1-7118612766F0}" type="slidenum">
              <a:rPr lang="en-US" smtClean="0"/>
              <a:t>‹Nº›</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479961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E063B379-9AFD-4215-A70B-611F6F1CFDCA}" type="datetime1">
              <a:rPr lang="en-US" smtClean="0"/>
              <a:t>10/28/2024</a:t>
            </a:fld>
            <a:endParaRPr lang="en-US"/>
          </a:p>
        </p:txBody>
      </p:sp>
      <p:sp>
        <p:nvSpPr>
          <p:cNvPr id="5" name="Footer Placeholder 4"/>
          <p:cNvSpPr>
            <a:spLocks noGrp="1"/>
          </p:cNvSpPr>
          <p:nvPr>
            <p:ph type="ftr" sz="quarter" idx="11"/>
          </p:nvPr>
        </p:nvSpPr>
        <p:spPr/>
        <p:txBody>
          <a:body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6" name="Slide Number Placeholder 5"/>
          <p:cNvSpPr>
            <a:spLocks noGrp="1"/>
          </p:cNvSpPr>
          <p:nvPr>
            <p:ph type="sldNum" sz="quarter" idx="12"/>
          </p:nvPr>
        </p:nvSpPr>
        <p:spPr/>
        <p:txBody>
          <a:bodyPr/>
          <a:lstStyle/>
          <a:p>
            <a:fld id="{69D94FCB-83B5-4144-BDC1-7118612766F0}" type="slidenum">
              <a:rPr lang="en-US" smtClean="0"/>
              <a:t>‹Nº›</a:t>
            </a:fld>
            <a:endParaRPr lang="en-US"/>
          </a:p>
        </p:txBody>
      </p:sp>
    </p:spTree>
    <p:extLst>
      <p:ext uri="{BB962C8B-B14F-4D97-AF65-F5344CB8AC3E}">
        <p14:creationId xmlns:p14="http://schemas.microsoft.com/office/powerpoint/2010/main" val="3060010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4707A9B-F685-4E14-A4CC-9148C0BC2F9D}" type="datetime1">
              <a:rPr lang="en-US" smtClean="0"/>
              <a:t>10/28/2024</a:t>
            </a:fld>
            <a:endParaRPr lang="en-US"/>
          </a:p>
        </p:txBody>
      </p:sp>
      <p:sp>
        <p:nvSpPr>
          <p:cNvPr id="5" name="Footer Placeholder 4"/>
          <p:cNvSpPr>
            <a:spLocks noGrp="1"/>
          </p:cNvSpPr>
          <p:nvPr>
            <p:ph type="ftr" sz="quarter" idx="11"/>
          </p:nvPr>
        </p:nvSpPr>
        <p:spPr/>
        <p:txBody>
          <a:body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6" name="Slide Number Placeholder 5"/>
          <p:cNvSpPr>
            <a:spLocks noGrp="1"/>
          </p:cNvSpPr>
          <p:nvPr>
            <p:ph type="sldNum" sz="quarter" idx="12"/>
          </p:nvPr>
        </p:nvSpPr>
        <p:spPr/>
        <p:txBody>
          <a:bodyPr/>
          <a:lstStyle/>
          <a:p>
            <a:fld id="{69D94FCB-83B5-4144-BDC1-7118612766F0}" type="slidenum">
              <a:rPr lang="en-US" smtClean="0"/>
              <a:t>‹Nº›</a:t>
            </a:fld>
            <a:endParaRPr lang="en-US"/>
          </a:p>
        </p:txBody>
      </p:sp>
    </p:spTree>
    <p:extLst>
      <p:ext uri="{BB962C8B-B14F-4D97-AF65-F5344CB8AC3E}">
        <p14:creationId xmlns:p14="http://schemas.microsoft.com/office/powerpoint/2010/main" val="2768215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B888C36-41D0-42AE-91C4-7031D97C6ABE}" type="datetime1">
              <a:rPr lang="en-US" smtClean="0"/>
              <a:t>10/28/2024</a:t>
            </a:fld>
            <a:endParaRPr lang="en-US"/>
          </a:p>
        </p:txBody>
      </p:sp>
      <p:sp>
        <p:nvSpPr>
          <p:cNvPr id="5" name="Footer Placeholder 4"/>
          <p:cNvSpPr>
            <a:spLocks noGrp="1"/>
          </p:cNvSpPr>
          <p:nvPr>
            <p:ph type="ftr" sz="quarter" idx="11"/>
          </p:nvPr>
        </p:nvSpPr>
        <p:spPr/>
        <p:txBody>
          <a:body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6" name="Slide Number Placeholder 5"/>
          <p:cNvSpPr>
            <a:spLocks noGrp="1"/>
          </p:cNvSpPr>
          <p:nvPr>
            <p:ph type="sldNum" sz="quarter" idx="12"/>
          </p:nvPr>
        </p:nvSpPr>
        <p:spPr/>
        <p:txBody>
          <a:bodyPr/>
          <a:lstStyle/>
          <a:p>
            <a:fld id="{69D94FCB-83B5-4144-BDC1-7118612766F0}" type="slidenum">
              <a:rPr lang="en-US" smtClean="0"/>
              <a:t>‹Nº›</a:t>
            </a:fld>
            <a:endParaRPr lang="en-US"/>
          </a:p>
        </p:txBody>
      </p:sp>
    </p:spTree>
    <p:extLst>
      <p:ext uri="{BB962C8B-B14F-4D97-AF65-F5344CB8AC3E}">
        <p14:creationId xmlns:p14="http://schemas.microsoft.com/office/powerpoint/2010/main" val="21990207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B21431D2-032D-4FE7-9373-891C22CB50C7}" type="datetime1">
              <a:rPr lang="en-US" smtClean="0"/>
              <a:t>10/28/2024</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69D94FCB-83B5-4144-BDC1-7118612766F0}" type="slidenum">
              <a:rPr lang="en-US" smtClean="0"/>
              <a:t>‹Nº›</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65611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4A11F4A-2CC9-4D9C-95AF-20F0BA37731D}" type="datetime1">
              <a:rPr lang="en-US" smtClean="0"/>
              <a:t>10/28/2024</a:t>
            </a:fld>
            <a:endParaRPr lang="en-US"/>
          </a:p>
        </p:txBody>
      </p:sp>
      <p:sp>
        <p:nvSpPr>
          <p:cNvPr id="5" name="Footer Placeholder 4"/>
          <p:cNvSpPr>
            <a:spLocks noGrp="1"/>
          </p:cNvSpPr>
          <p:nvPr>
            <p:ph type="ftr" sz="quarter" idx="11"/>
          </p:nvPr>
        </p:nvSpPr>
        <p:spPr/>
        <p:txBody>
          <a:body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6" name="Slide Number Placeholder 5"/>
          <p:cNvSpPr>
            <a:spLocks noGrp="1"/>
          </p:cNvSpPr>
          <p:nvPr>
            <p:ph type="sldNum" sz="quarter" idx="12"/>
          </p:nvPr>
        </p:nvSpPr>
        <p:spPr/>
        <p:txBody>
          <a:bodyPr/>
          <a:lstStyle/>
          <a:p>
            <a:fld id="{69D94FCB-83B5-4144-BDC1-7118612766F0}" type="slidenum">
              <a:rPr lang="en-US" smtClean="0"/>
              <a:t>‹Nº›</a:t>
            </a:fld>
            <a:endParaRPr lang="en-US"/>
          </a:p>
        </p:txBody>
      </p:sp>
    </p:spTree>
    <p:extLst>
      <p:ext uri="{BB962C8B-B14F-4D97-AF65-F5344CB8AC3E}">
        <p14:creationId xmlns:p14="http://schemas.microsoft.com/office/powerpoint/2010/main" val="42045196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CECDC763-E978-4BB8-9D5E-6FA9D20A83BF}" type="datetime1">
              <a:rPr lang="en-US" smtClean="0"/>
              <a:t>10/28/2024</a:t>
            </a:fld>
            <a:endParaRPr lang="en-US"/>
          </a:p>
        </p:txBody>
      </p:sp>
      <p:sp>
        <p:nvSpPr>
          <p:cNvPr id="5" name="Footer Placeholder 4"/>
          <p:cNvSpPr>
            <a:spLocks noGrp="1"/>
          </p:cNvSpPr>
          <p:nvPr>
            <p:ph type="ftr" sz="quarter" idx="11"/>
          </p:nvPr>
        </p:nvSpPr>
        <p:spPr/>
        <p:txBody>
          <a:body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6" name="Slide Number Placeholder 5"/>
          <p:cNvSpPr>
            <a:spLocks noGrp="1"/>
          </p:cNvSpPr>
          <p:nvPr>
            <p:ph type="sldNum" sz="quarter" idx="12"/>
          </p:nvPr>
        </p:nvSpPr>
        <p:spPr/>
        <p:txBody>
          <a:bodyPr/>
          <a:lstStyle/>
          <a:p>
            <a:fld id="{69D94FCB-83B5-4144-BDC1-7118612766F0}" type="slidenum">
              <a:rPr lang="en-US" smtClean="0"/>
              <a:t>‹Nº›</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6919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EEEF88-16CE-4A85-893A-61F5789828E4}" type="datetime1">
              <a:rPr lang="en-US" smtClean="0"/>
              <a:t>10/28/2024</a:t>
            </a:fld>
            <a:endParaRPr lang="en-US"/>
          </a:p>
        </p:txBody>
      </p:sp>
      <p:sp>
        <p:nvSpPr>
          <p:cNvPr id="5" name="Footer Placeholder 4"/>
          <p:cNvSpPr>
            <a:spLocks noGrp="1"/>
          </p:cNvSpPr>
          <p:nvPr>
            <p:ph type="ftr" sz="quarter" idx="11"/>
          </p:nvPr>
        </p:nvSpPr>
        <p:spPr/>
        <p:txBody>
          <a:body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6" name="Slide Number Placeholder 5"/>
          <p:cNvSpPr>
            <a:spLocks noGrp="1"/>
          </p:cNvSpPr>
          <p:nvPr>
            <p:ph type="sldNum" sz="quarter" idx="12"/>
          </p:nvPr>
        </p:nvSpPr>
        <p:spPr/>
        <p:txBody>
          <a:bodyPr/>
          <a:lstStyle/>
          <a:p>
            <a:fld id="{69D94FCB-83B5-4144-BDC1-7118612766F0}" type="slidenum">
              <a:rPr lang="en-US" smtClean="0"/>
              <a:t>‹Nº›</a:t>
            </a:fld>
            <a:endParaRPr lang="en-US"/>
          </a:p>
        </p:txBody>
      </p:sp>
    </p:spTree>
    <p:extLst>
      <p:ext uri="{BB962C8B-B14F-4D97-AF65-F5344CB8AC3E}">
        <p14:creationId xmlns:p14="http://schemas.microsoft.com/office/powerpoint/2010/main" val="18394232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CA967AB-01EE-4878-840D-F7B37299CB04}" type="datetime1">
              <a:rPr lang="en-US" smtClean="0"/>
              <a:t>10/28/2024</a:t>
            </a:fld>
            <a:endParaRPr lang="en-US"/>
          </a:p>
        </p:txBody>
      </p:sp>
      <p:sp>
        <p:nvSpPr>
          <p:cNvPr id="6" name="Footer Placeholder 5"/>
          <p:cNvSpPr>
            <a:spLocks noGrp="1"/>
          </p:cNvSpPr>
          <p:nvPr>
            <p:ph type="ftr" sz="quarter" idx="11"/>
          </p:nvPr>
        </p:nvSpPr>
        <p:spPr/>
        <p:txBody>
          <a:body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7" name="Slide Number Placeholder 6"/>
          <p:cNvSpPr>
            <a:spLocks noGrp="1"/>
          </p:cNvSpPr>
          <p:nvPr>
            <p:ph type="sldNum" sz="quarter" idx="12"/>
          </p:nvPr>
        </p:nvSpPr>
        <p:spPr/>
        <p:txBody>
          <a:bodyPr/>
          <a:lstStyle/>
          <a:p>
            <a:fld id="{69D94FCB-83B5-4144-BDC1-7118612766F0}" type="slidenum">
              <a:rPr lang="en-US" smtClean="0"/>
              <a:t>‹Nº›</a:t>
            </a:fld>
            <a:endParaRPr lang="en-US"/>
          </a:p>
        </p:txBody>
      </p:sp>
    </p:spTree>
    <p:extLst>
      <p:ext uri="{BB962C8B-B14F-4D97-AF65-F5344CB8AC3E}">
        <p14:creationId xmlns:p14="http://schemas.microsoft.com/office/powerpoint/2010/main" val="4965017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7568F45-BE45-487D-8168-54C182C609C5}" type="datetime1">
              <a:rPr lang="en-US" smtClean="0"/>
              <a:t>10/28/2024</a:t>
            </a:fld>
            <a:endParaRPr lang="en-US"/>
          </a:p>
        </p:txBody>
      </p:sp>
      <p:sp>
        <p:nvSpPr>
          <p:cNvPr id="8" name="Footer Placeholder 7"/>
          <p:cNvSpPr>
            <a:spLocks noGrp="1"/>
          </p:cNvSpPr>
          <p:nvPr>
            <p:ph type="ftr" sz="quarter" idx="11"/>
          </p:nvPr>
        </p:nvSpPr>
        <p:spPr/>
        <p:txBody>
          <a:body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9" name="Slide Number Placeholder 8"/>
          <p:cNvSpPr>
            <a:spLocks noGrp="1"/>
          </p:cNvSpPr>
          <p:nvPr>
            <p:ph type="sldNum" sz="quarter" idx="12"/>
          </p:nvPr>
        </p:nvSpPr>
        <p:spPr/>
        <p:txBody>
          <a:bodyPr/>
          <a:lstStyle/>
          <a:p>
            <a:fld id="{69D94FCB-83B5-4144-BDC1-7118612766F0}" type="slidenum">
              <a:rPr lang="en-US" smtClean="0"/>
              <a:t>‹Nº›</a:t>
            </a:fld>
            <a:endParaRPr lang="en-US"/>
          </a:p>
        </p:txBody>
      </p:sp>
    </p:spTree>
    <p:extLst>
      <p:ext uri="{BB962C8B-B14F-4D97-AF65-F5344CB8AC3E}">
        <p14:creationId xmlns:p14="http://schemas.microsoft.com/office/powerpoint/2010/main" val="3382452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B1D7C98-28E9-478A-8EE0-2804D0361EB0}" type="datetime1">
              <a:rPr lang="en-US" smtClean="0"/>
              <a:t>10/28/2024</a:t>
            </a:fld>
            <a:endParaRPr lang="en-US"/>
          </a:p>
        </p:txBody>
      </p:sp>
      <p:sp>
        <p:nvSpPr>
          <p:cNvPr id="4" name="Footer Placeholder 3"/>
          <p:cNvSpPr>
            <a:spLocks noGrp="1"/>
          </p:cNvSpPr>
          <p:nvPr>
            <p:ph type="ftr" sz="quarter" idx="11"/>
          </p:nvPr>
        </p:nvSpPr>
        <p:spPr/>
        <p:txBody>
          <a:body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5" name="Slide Number Placeholder 4"/>
          <p:cNvSpPr>
            <a:spLocks noGrp="1"/>
          </p:cNvSpPr>
          <p:nvPr>
            <p:ph type="sldNum" sz="quarter" idx="12"/>
          </p:nvPr>
        </p:nvSpPr>
        <p:spPr/>
        <p:txBody>
          <a:bodyPr/>
          <a:lstStyle/>
          <a:p>
            <a:fld id="{69D94FCB-83B5-4144-BDC1-7118612766F0}" type="slidenum">
              <a:rPr lang="en-US" smtClean="0"/>
              <a:t>‹Nº›</a:t>
            </a:fld>
            <a:endParaRPr lang="en-US"/>
          </a:p>
        </p:txBody>
      </p:sp>
    </p:spTree>
    <p:extLst>
      <p:ext uri="{BB962C8B-B14F-4D97-AF65-F5344CB8AC3E}">
        <p14:creationId xmlns:p14="http://schemas.microsoft.com/office/powerpoint/2010/main" val="9161704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43232D-3659-4EFE-98D2-54C1BBD33261}" type="datetime1">
              <a:rPr lang="en-US" smtClean="0"/>
              <a:t>10/28/2024</a:t>
            </a:fld>
            <a:endParaRPr lang="en-US"/>
          </a:p>
        </p:txBody>
      </p:sp>
      <p:sp>
        <p:nvSpPr>
          <p:cNvPr id="3" name="Footer Placeholder 2"/>
          <p:cNvSpPr>
            <a:spLocks noGrp="1"/>
          </p:cNvSpPr>
          <p:nvPr>
            <p:ph type="ftr" sz="quarter" idx="11"/>
          </p:nvPr>
        </p:nvSpPr>
        <p:spPr/>
        <p:txBody>
          <a:body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4" name="Slide Number Placeholder 3"/>
          <p:cNvSpPr>
            <a:spLocks noGrp="1"/>
          </p:cNvSpPr>
          <p:nvPr>
            <p:ph type="sldNum" sz="quarter" idx="12"/>
          </p:nvPr>
        </p:nvSpPr>
        <p:spPr/>
        <p:txBody>
          <a:bodyPr/>
          <a:lstStyle/>
          <a:p>
            <a:fld id="{69D94FCB-83B5-4144-BDC1-7118612766F0}" type="slidenum">
              <a:rPr lang="en-US" smtClean="0"/>
              <a:t>‹Nº›</a:t>
            </a:fld>
            <a:endParaRPr lang="en-US"/>
          </a:p>
        </p:txBody>
      </p:sp>
    </p:spTree>
    <p:extLst>
      <p:ext uri="{BB962C8B-B14F-4D97-AF65-F5344CB8AC3E}">
        <p14:creationId xmlns:p14="http://schemas.microsoft.com/office/powerpoint/2010/main" val="19512137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7D97E470-B227-42E1-9A1E-313E8E59747E}" type="datetime1">
              <a:rPr lang="en-US" smtClean="0"/>
              <a:t>10/28/2024</a:t>
            </a:fld>
            <a:endParaRPr lang="en-US"/>
          </a:p>
        </p:txBody>
      </p:sp>
      <p:sp>
        <p:nvSpPr>
          <p:cNvPr id="6" name="Footer Placeholder 5"/>
          <p:cNvSpPr>
            <a:spLocks noGrp="1"/>
          </p:cNvSpPr>
          <p:nvPr>
            <p:ph type="ftr" sz="quarter" idx="11"/>
          </p:nvPr>
        </p:nvSpPr>
        <p:spPr/>
        <p:txBody>
          <a:body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7" name="Slide Number Placeholder 6"/>
          <p:cNvSpPr>
            <a:spLocks noGrp="1"/>
          </p:cNvSpPr>
          <p:nvPr>
            <p:ph type="sldNum" sz="quarter" idx="12"/>
          </p:nvPr>
        </p:nvSpPr>
        <p:spPr/>
        <p:txBody>
          <a:bodyPr/>
          <a:lstStyle/>
          <a:p>
            <a:fld id="{69D94FCB-83B5-4144-BDC1-7118612766F0}" type="slidenum">
              <a:rPr lang="en-US" smtClean="0"/>
              <a:t>‹Nº›</a:t>
            </a:fld>
            <a:endParaRPr lang="en-US"/>
          </a:p>
        </p:txBody>
      </p:sp>
    </p:spTree>
    <p:extLst>
      <p:ext uri="{BB962C8B-B14F-4D97-AF65-F5344CB8AC3E}">
        <p14:creationId xmlns:p14="http://schemas.microsoft.com/office/powerpoint/2010/main" val="147831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50F42A40-CDF0-496C-8787-FB26647C39AA}" type="datetime1">
              <a:rPr lang="en-US" smtClean="0"/>
              <a:t>10/28/2024</a:t>
            </a:fld>
            <a:endParaRPr lang="en-US"/>
          </a:p>
        </p:txBody>
      </p:sp>
      <p:sp>
        <p:nvSpPr>
          <p:cNvPr id="6" name="Footer Placeholder 5"/>
          <p:cNvSpPr>
            <a:spLocks noGrp="1"/>
          </p:cNvSpPr>
          <p:nvPr>
            <p:ph type="ftr" sz="quarter" idx="11"/>
          </p:nvPr>
        </p:nvSpPr>
        <p:spPr/>
        <p:txBody>
          <a:body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7" name="Slide Number Placeholder 6"/>
          <p:cNvSpPr>
            <a:spLocks noGrp="1"/>
          </p:cNvSpPr>
          <p:nvPr>
            <p:ph type="sldNum" sz="quarter" idx="12"/>
          </p:nvPr>
        </p:nvSpPr>
        <p:spPr/>
        <p:txBody>
          <a:bodyPr/>
          <a:lstStyle/>
          <a:p>
            <a:fld id="{69D94FCB-83B5-4144-BDC1-7118612766F0}" type="slidenum">
              <a:rPr lang="en-US" smtClean="0"/>
              <a:t>‹Nº›</a:t>
            </a:fld>
            <a:endParaRPr lang="en-US"/>
          </a:p>
        </p:txBody>
      </p:sp>
    </p:spTree>
    <p:extLst>
      <p:ext uri="{BB962C8B-B14F-4D97-AF65-F5344CB8AC3E}">
        <p14:creationId xmlns:p14="http://schemas.microsoft.com/office/powerpoint/2010/main" val="277386726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D55BC03-359D-4A8C-8DB9-8FBA2C79CBC1}" type="datetime1">
              <a:rPr lang="en-US" smtClean="0"/>
              <a:t>10/28/2024</a:t>
            </a:fld>
            <a:endParaRPr lang="en-US"/>
          </a:p>
        </p:txBody>
      </p:sp>
      <p:sp>
        <p:nvSpPr>
          <p:cNvPr id="5" name="Footer Placeholder 4"/>
          <p:cNvSpPr>
            <a:spLocks noGrp="1"/>
          </p:cNvSpPr>
          <p:nvPr>
            <p:ph type="ftr" sz="quarter" idx="11"/>
          </p:nvPr>
        </p:nvSpPr>
        <p:spPr/>
        <p:txBody>
          <a:body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6" name="Slide Number Placeholder 5"/>
          <p:cNvSpPr>
            <a:spLocks noGrp="1"/>
          </p:cNvSpPr>
          <p:nvPr>
            <p:ph type="sldNum" sz="quarter" idx="12"/>
          </p:nvPr>
        </p:nvSpPr>
        <p:spPr/>
        <p:txBody>
          <a:bodyPr/>
          <a:lstStyle/>
          <a:p>
            <a:fld id="{69D94FCB-83B5-4144-BDC1-7118612766F0}" type="slidenum">
              <a:rPr lang="en-US" smtClean="0"/>
              <a:t>‹Nº›</a:t>
            </a:fld>
            <a:endParaRPr lang="en-US"/>
          </a:p>
        </p:txBody>
      </p:sp>
    </p:spTree>
    <p:extLst>
      <p:ext uri="{BB962C8B-B14F-4D97-AF65-F5344CB8AC3E}">
        <p14:creationId xmlns:p14="http://schemas.microsoft.com/office/powerpoint/2010/main" val="373101330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11502B0-ACFD-47B6-8635-068DBEE45587}" type="datetime1">
              <a:rPr lang="en-US" smtClean="0"/>
              <a:t>10/28/2024</a:t>
            </a:fld>
            <a:endParaRPr lang="en-US"/>
          </a:p>
        </p:txBody>
      </p:sp>
      <p:sp>
        <p:nvSpPr>
          <p:cNvPr id="5" name="Footer Placeholder 4"/>
          <p:cNvSpPr>
            <a:spLocks noGrp="1"/>
          </p:cNvSpPr>
          <p:nvPr>
            <p:ph type="ftr" sz="quarter" idx="11"/>
          </p:nvPr>
        </p:nvSpPr>
        <p:spPr/>
        <p:txBody>
          <a:body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6" name="Slide Number Placeholder 5"/>
          <p:cNvSpPr>
            <a:spLocks noGrp="1"/>
          </p:cNvSpPr>
          <p:nvPr>
            <p:ph type="sldNum" sz="quarter" idx="12"/>
          </p:nvPr>
        </p:nvSpPr>
        <p:spPr/>
        <p:txBody>
          <a:bodyPr/>
          <a:lstStyle/>
          <a:p>
            <a:fld id="{69D94FCB-83B5-4144-BDC1-7118612766F0}" type="slidenum">
              <a:rPr lang="en-US" smtClean="0"/>
              <a:t>‹Nº›</a:t>
            </a:fld>
            <a:endParaRPr lang="en-US"/>
          </a:p>
        </p:txBody>
      </p:sp>
    </p:spTree>
    <p:extLst>
      <p:ext uri="{BB962C8B-B14F-4D97-AF65-F5344CB8AC3E}">
        <p14:creationId xmlns:p14="http://schemas.microsoft.com/office/powerpoint/2010/main" val="3863886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6421D3EA-FE7A-45E9-9905-92FA141D8738}" type="datetime1">
              <a:rPr lang="en-US" smtClean="0"/>
              <a:t>10/28/2024</a:t>
            </a:fld>
            <a:endParaRPr lang="en-US"/>
          </a:p>
        </p:txBody>
      </p:sp>
      <p:sp>
        <p:nvSpPr>
          <p:cNvPr id="5" name="Footer Placeholder 4"/>
          <p:cNvSpPr>
            <a:spLocks noGrp="1"/>
          </p:cNvSpPr>
          <p:nvPr>
            <p:ph type="ftr" sz="quarter" idx="11"/>
          </p:nvPr>
        </p:nvSpPr>
        <p:spPr/>
        <p:txBody>
          <a:body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6" name="Slide Number Placeholder 5"/>
          <p:cNvSpPr>
            <a:spLocks noGrp="1"/>
          </p:cNvSpPr>
          <p:nvPr>
            <p:ph type="sldNum" sz="quarter" idx="12"/>
          </p:nvPr>
        </p:nvSpPr>
        <p:spPr/>
        <p:txBody>
          <a:bodyPr/>
          <a:lstStyle/>
          <a:p>
            <a:fld id="{69D94FCB-83B5-4144-BDC1-7118612766F0}" type="slidenum">
              <a:rPr lang="en-US" smtClean="0"/>
              <a:t>‹Nº›</a:t>
            </a:fld>
            <a:endParaRPr lang="en-US"/>
          </a:p>
        </p:txBody>
      </p:sp>
    </p:spTree>
    <p:extLst>
      <p:ext uri="{BB962C8B-B14F-4D97-AF65-F5344CB8AC3E}">
        <p14:creationId xmlns:p14="http://schemas.microsoft.com/office/powerpoint/2010/main" val="735060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25E5EDB-F0BF-4906-9CAD-A93120F018F1}" type="datetime1">
              <a:rPr lang="en-US" smtClean="0"/>
              <a:t>10/28/2024</a:t>
            </a:fld>
            <a:endParaRPr lang="en-US"/>
          </a:p>
        </p:txBody>
      </p:sp>
      <p:sp>
        <p:nvSpPr>
          <p:cNvPr id="6" name="Footer Placeholder 5"/>
          <p:cNvSpPr>
            <a:spLocks noGrp="1"/>
          </p:cNvSpPr>
          <p:nvPr>
            <p:ph type="ftr" sz="quarter" idx="11"/>
          </p:nvPr>
        </p:nvSpPr>
        <p:spPr/>
        <p:txBody>
          <a:body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7" name="Slide Number Placeholder 6"/>
          <p:cNvSpPr>
            <a:spLocks noGrp="1"/>
          </p:cNvSpPr>
          <p:nvPr>
            <p:ph type="sldNum" sz="quarter" idx="12"/>
          </p:nvPr>
        </p:nvSpPr>
        <p:spPr/>
        <p:txBody>
          <a:bodyPr/>
          <a:lstStyle/>
          <a:p>
            <a:fld id="{69D94FCB-83B5-4144-BDC1-7118612766F0}" type="slidenum">
              <a:rPr lang="en-US" smtClean="0"/>
              <a:t>‹Nº›</a:t>
            </a:fld>
            <a:endParaRPr lang="en-US"/>
          </a:p>
        </p:txBody>
      </p:sp>
    </p:spTree>
    <p:extLst>
      <p:ext uri="{BB962C8B-B14F-4D97-AF65-F5344CB8AC3E}">
        <p14:creationId xmlns:p14="http://schemas.microsoft.com/office/powerpoint/2010/main" val="3863221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C4BD01D-1FB6-4E49-A40F-A38A2038D777}" type="datetime1">
              <a:rPr lang="en-US" smtClean="0"/>
              <a:t>10/28/2024</a:t>
            </a:fld>
            <a:endParaRPr lang="en-US"/>
          </a:p>
        </p:txBody>
      </p:sp>
      <p:sp>
        <p:nvSpPr>
          <p:cNvPr id="8" name="Footer Placeholder 7"/>
          <p:cNvSpPr>
            <a:spLocks noGrp="1"/>
          </p:cNvSpPr>
          <p:nvPr>
            <p:ph type="ftr" sz="quarter" idx="11"/>
          </p:nvPr>
        </p:nvSpPr>
        <p:spPr/>
        <p:txBody>
          <a:body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9" name="Slide Number Placeholder 8"/>
          <p:cNvSpPr>
            <a:spLocks noGrp="1"/>
          </p:cNvSpPr>
          <p:nvPr>
            <p:ph type="sldNum" sz="quarter" idx="12"/>
          </p:nvPr>
        </p:nvSpPr>
        <p:spPr/>
        <p:txBody>
          <a:bodyPr/>
          <a:lstStyle/>
          <a:p>
            <a:fld id="{69D94FCB-83B5-4144-BDC1-7118612766F0}" type="slidenum">
              <a:rPr lang="en-US" smtClean="0"/>
              <a:t>‹Nº›</a:t>
            </a:fld>
            <a:endParaRPr lang="en-US"/>
          </a:p>
        </p:txBody>
      </p:sp>
    </p:spTree>
    <p:extLst>
      <p:ext uri="{BB962C8B-B14F-4D97-AF65-F5344CB8AC3E}">
        <p14:creationId xmlns:p14="http://schemas.microsoft.com/office/powerpoint/2010/main" val="2376364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8D46D02-E0C0-46FC-9E7F-0F7BAB35120B}" type="datetime1">
              <a:rPr lang="en-US" smtClean="0"/>
              <a:t>10/28/2024</a:t>
            </a:fld>
            <a:endParaRPr lang="en-US"/>
          </a:p>
        </p:txBody>
      </p:sp>
      <p:sp>
        <p:nvSpPr>
          <p:cNvPr id="4" name="Footer Placeholder 3"/>
          <p:cNvSpPr>
            <a:spLocks noGrp="1"/>
          </p:cNvSpPr>
          <p:nvPr>
            <p:ph type="ftr" sz="quarter" idx="11"/>
          </p:nvPr>
        </p:nvSpPr>
        <p:spPr/>
        <p:txBody>
          <a:body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5" name="Slide Number Placeholder 4"/>
          <p:cNvSpPr>
            <a:spLocks noGrp="1"/>
          </p:cNvSpPr>
          <p:nvPr>
            <p:ph type="sldNum" sz="quarter" idx="12"/>
          </p:nvPr>
        </p:nvSpPr>
        <p:spPr/>
        <p:txBody>
          <a:bodyPr/>
          <a:lstStyle/>
          <a:p>
            <a:fld id="{69D94FCB-83B5-4144-BDC1-7118612766F0}" type="slidenum">
              <a:rPr lang="en-US" smtClean="0"/>
              <a:t>‹Nº›</a:t>
            </a:fld>
            <a:endParaRPr lang="en-US"/>
          </a:p>
        </p:txBody>
      </p:sp>
    </p:spTree>
    <p:extLst>
      <p:ext uri="{BB962C8B-B14F-4D97-AF65-F5344CB8AC3E}">
        <p14:creationId xmlns:p14="http://schemas.microsoft.com/office/powerpoint/2010/main" val="1635585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13595B-3855-4023-BA4D-181BE893C224}" type="datetime1">
              <a:rPr lang="en-US" smtClean="0"/>
              <a:t>10/28/2024</a:t>
            </a:fld>
            <a:endParaRPr lang="en-US"/>
          </a:p>
        </p:txBody>
      </p:sp>
      <p:sp>
        <p:nvSpPr>
          <p:cNvPr id="3" name="Footer Placeholder 2"/>
          <p:cNvSpPr>
            <a:spLocks noGrp="1"/>
          </p:cNvSpPr>
          <p:nvPr>
            <p:ph type="ftr" sz="quarter" idx="11"/>
          </p:nvPr>
        </p:nvSpPr>
        <p:spPr/>
        <p:txBody>
          <a:body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4" name="Slide Number Placeholder 3"/>
          <p:cNvSpPr>
            <a:spLocks noGrp="1"/>
          </p:cNvSpPr>
          <p:nvPr>
            <p:ph type="sldNum" sz="quarter" idx="12"/>
          </p:nvPr>
        </p:nvSpPr>
        <p:spPr/>
        <p:txBody>
          <a:bodyPr/>
          <a:lstStyle/>
          <a:p>
            <a:fld id="{69D94FCB-83B5-4144-BDC1-7118612766F0}" type="slidenum">
              <a:rPr lang="en-US" smtClean="0"/>
              <a:t>‹Nº›</a:t>
            </a:fld>
            <a:endParaRPr lang="en-US"/>
          </a:p>
        </p:txBody>
      </p:sp>
    </p:spTree>
    <p:extLst>
      <p:ext uri="{BB962C8B-B14F-4D97-AF65-F5344CB8AC3E}">
        <p14:creationId xmlns:p14="http://schemas.microsoft.com/office/powerpoint/2010/main" val="2504612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7ACC5F37-5754-434D-A340-093B6CD39466}" type="datetime1">
              <a:rPr lang="en-US" smtClean="0"/>
              <a:t>10/28/2024</a:t>
            </a:fld>
            <a:endParaRPr lang="en-US"/>
          </a:p>
        </p:txBody>
      </p:sp>
      <p:sp>
        <p:nvSpPr>
          <p:cNvPr id="6" name="Footer Placeholder 5"/>
          <p:cNvSpPr>
            <a:spLocks noGrp="1"/>
          </p:cNvSpPr>
          <p:nvPr>
            <p:ph type="ftr" sz="quarter" idx="11"/>
          </p:nvPr>
        </p:nvSpPr>
        <p:spPr/>
        <p:txBody>
          <a:body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7" name="Slide Number Placeholder 6"/>
          <p:cNvSpPr>
            <a:spLocks noGrp="1"/>
          </p:cNvSpPr>
          <p:nvPr>
            <p:ph type="sldNum" sz="quarter" idx="12"/>
          </p:nvPr>
        </p:nvSpPr>
        <p:spPr/>
        <p:txBody>
          <a:bodyPr/>
          <a:lstStyle/>
          <a:p>
            <a:fld id="{69D94FCB-83B5-4144-BDC1-7118612766F0}" type="slidenum">
              <a:rPr lang="en-US" smtClean="0"/>
              <a:t>‹Nº›</a:t>
            </a:fld>
            <a:endParaRPr lang="en-US"/>
          </a:p>
        </p:txBody>
      </p:sp>
    </p:spTree>
    <p:extLst>
      <p:ext uri="{BB962C8B-B14F-4D97-AF65-F5344CB8AC3E}">
        <p14:creationId xmlns:p14="http://schemas.microsoft.com/office/powerpoint/2010/main" val="3789194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081356C6-5122-4939-9463-7EC014C7AF42}" type="datetime1">
              <a:rPr lang="en-US" smtClean="0"/>
              <a:t>10/28/2024</a:t>
            </a:fld>
            <a:endParaRPr lang="en-US"/>
          </a:p>
        </p:txBody>
      </p:sp>
      <p:sp>
        <p:nvSpPr>
          <p:cNvPr id="6" name="Footer Placeholder 5"/>
          <p:cNvSpPr>
            <a:spLocks noGrp="1"/>
          </p:cNvSpPr>
          <p:nvPr>
            <p:ph type="ftr" sz="quarter" idx="11"/>
          </p:nvPr>
        </p:nvSpPr>
        <p:spPr/>
        <p:txBody>
          <a:body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7" name="Slide Number Placeholder 6"/>
          <p:cNvSpPr>
            <a:spLocks noGrp="1"/>
          </p:cNvSpPr>
          <p:nvPr>
            <p:ph type="sldNum" sz="quarter" idx="12"/>
          </p:nvPr>
        </p:nvSpPr>
        <p:spPr/>
        <p:txBody>
          <a:bodyPr/>
          <a:lstStyle/>
          <a:p>
            <a:fld id="{69D94FCB-83B5-4144-BDC1-7118612766F0}" type="slidenum">
              <a:rPr lang="en-US" smtClean="0"/>
              <a:t>‹Nº›</a:t>
            </a:fld>
            <a:endParaRPr lang="en-US"/>
          </a:p>
        </p:txBody>
      </p:sp>
    </p:spTree>
    <p:extLst>
      <p:ext uri="{BB962C8B-B14F-4D97-AF65-F5344CB8AC3E}">
        <p14:creationId xmlns:p14="http://schemas.microsoft.com/office/powerpoint/2010/main" val="1896286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D28C677-5079-4880-88AA-C3327798AC8E}" type="datetime1">
              <a:rPr lang="en-US" smtClean="0"/>
              <a:t>10/28/2024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9D94FCB-83B5-4144-BDC1-7118612766F0}" type="slidenum">
              <a:rPr lang="en-US" smtClean="0"/>
              <a:t>‹Nº›</a:t>
            </a:fld>
            <a:endParaRPr lang="en-US"/>
          </a:p>
        </p:txBody>
      </p:sp>
    </p:spTree>
    <p:extLst>
      <p:ext uri="{BB962C8B-B14F-4D97-AF65-F5344CB8AC3E}">
        <p14:creationId xmlns:p14="http://schemas.microsoft.com/office/powerpoint/2010/main" val="896991544"/>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 id="2147483760" r:id="rId15"/>
    <p:sldLayoutId id="2147483761"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42615D97-D855-49CB-8220-B536E75465C5}" type="datetime1">
              <a:rPr lang="en-US" smtClean="0"/>
              <a:t>10/28/2024</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r>
              <a:rPr lang="en-US" dirty="0"/>
              <a:t>76.52/76.05/TA164 - </a:t>
            </a:r>
            <a:r>
              <a:rPr lang="en-US" dirty="0" err="1"/>
              <a:t>Operaciones</a:t>
            </a:r>
            <a:r>
              <a:rPr lang="en-US" dirty="0"/>
              <a:t> </a:t>
            </a:r>
            <a:r>
              <a:rPr lang="en-US" dirty="0" err="1"/>
              <a:t>Unitarias</a:t>
            </a:r>
            <a:r>
              <a:rPr lang="en-US" dirty="0"/>
              <a:t> de </a:t>
            </a:r>
            <a:r>
              <a:rPr lang="en-US" dirty="0" err="1"/>
              <a:t>Transferencia</a:t>
            </a:r>
            <a:r>
              <a:rPr lang="en-US" dirty="0"/>
              <a:t> de Materia / </a:t>
            </a:r>
            <a:r>
              <a:rPr lang="en-US" dirty="0" err="1"/>
              <a:t>Operaciones</a:t>
            </a:r>
            <a:r>
              <a:rPr lang="en-US" dirty="0"/>
              <a:t> </a:t>
            </a:r>
            <a:r>
              <a:rPr lang="en-US" dirty="0" err="1"/>
              <a:t>Unitarias</a:t>
            </a:r>
            <a:r>
              <a:rPr lang="en-US" dirty="0"/>
              <a:t> III                                                2° </a:t>
            </a:r>
            <a:r>
              <a:rPr lang="en-US" dirty="0" err="1"/>
              <a:t>Cuatrimestre</a:t>
            </a:r>
            <a:r>
              <a:rPr lang="en-US" dirty="0"/>
              <a:t> 2024</a:t>
            </a:r>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69D94FCB-83B5-4144-BDC1-7118612766F0}" type="slidenum">
              <a:rPr lang="en-US" smtClean="0"/>
              <a:t>‹Nº›</a:t>
            </a:fld>
            <a:endParaRPr lang="en-US"/>
          </a:p>
        </p:txBody>
      </p:sp>
    </p:spTree>
    <p:extLst>
      <p:ext uri="{BB962C8B-B14F-4D97-AF65-F5344CB8AC3E}">
        <p14:creationId xmlns:p14="http://schemas.microsoft.com/office/powerpoint/2010/main" val="1684566294"/>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hf hdr="0" dt="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8" Type="http://schemas.openxmlformats.org/officeDocument/2006/relationships/image" Target="../media/image38.png"/><Relationship Id="rId3" Type="http://schemas.openxmlformats.org/officeDocument/2006/relationships/package" Target="../embeddings/Microsoft_Visio_Drawing3.vsdx"/><Relationship Id="rId17" Type="http://schemas.openxmlformats.org/officeDocument/2006/relationships/image" Target="../media/image37.png"/><Relationship Id="rId2" Type="http://schemas.openxmlformats.org/officeDocument/2006/relationships/image" Target="../media/image1.jpeg"/><Relationship Id="rId16" Type="http://schemas.openxmlformats.org/officeDocument/2006/relationships/image" Target="../media/image33.png"/><Relationship Id="rId20" Type="http://schemas.openxmlformats.org/officeDocument/2006/relationships/image" Target="../media/image2.jpeg"/><Relationship Id="rId1" Type="http://schemas.openxmlformats.org/officeDocument/2006/relationships/slideLayout" Target="../slideLayouts/slideLayout18.xml"/><Relationship Id="rId15" Type="http://schemas.openxmlformats.org/officeDocument/2006/relationships/image" Target="../media/image54.png"/><Relationship Id="rId19" Type="http://schemas.openxmlformats.org/officeDocument/2006/relationships/image" Target="../media/image39.png"/><Relationship Id="rId4" Type="http://schemas.openxmlformats.org/officeDocument/2006/relationships/image" Target="../media/image13.emf"/><Relationship Id="rId14" Type="http://schemas.openxmlformats.org/officeDocument/2006/relationships/image" Target="../media/image53.png"/></Relationships>
</file>

<file path=ppt/slides/_rels/slide11.xml.rels><?xml version="1.0" encoding="UTF-8" standalone="yes"?>
<Relationships xmlns="http://schemas.openxmlformats.org/package/2006/relationships"><Relationship Id="rId18" Type="http://schemas.openxmlformats.org/officeDocument/2006/relationships/image" Target="../media/image36.png"/><Relationship Id="rId3" Type="http://schemas.openxmlformats.org/officeDocument/2006/relationships/package" Target="../embeddings/Microsoft_Visio_Drawing4.vsdx"/><Relationship Id="rId17" Type="http://schemas.openxmlformats.org/officeDocument/2006/relationships/image" Target="../media/image2.jpeg"/><Relationship Id="rId2" Type="http://schemas.openxmlformats.org/officeDocument/2006/relationships/image" Target="../media/image1.jpeg"/><Relationship Id="rId16" Type="http://schemas.openxmlformats.org/officeDocument/2006/relationships/image" Target="../media/image35.png"/><Relationship Id="rId20" Type="http://schemas.openxmlformats.org/officeDocument/2006/relationships/image" Target="../media/image41.png"/><Relationship Id="rId1" Type="http://schemas.openxmlformats.org/officeDocument/2006/relationships/slideLayout" Target="../slideLayouts/slideLayout18.xml"/><Relationship Id="rId15" Type="http://schemas.openxmlformats.org/officeDocument/2006/relationships/image" Target="../media/image54.png"/><Relationship Id="rId19" Type="http://schemas.openxmlformats.org/officeDocument/2006/relationships/image" Target="../media/image40.png"/><Relationship Id="rId4" Type="http://schemas.openxmlformats.org/officeDocument/2006/relationships/image" Target="../media/image13.emf"/><Relationship Id="rId14" Type="http://schemas.openxmlformats.org/officeDocument/2006/relationships/image" Target="../media/image53.png"/></Relationships>
</file>

<file path=ppt/slides/_rels/slide12.xml.rels><?xml version="1.0" encoding="UTF-8" standalone="yes"?>
<Relationships xmlns="http://schemas.openxmlformats.org/package/2006/relationships"><Relationship Id="rId8" Type="http://schemas.openxmlformats.org/officeDocument/2006/relationships/image" Target="../media/image44.png"/><Relationship Id="rId7"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8.xml"/><Relationship Id="rId6" Type="http://schemas.openxmlformats.org/officeDocument/2006/relationships/image" Target="../media/image14.emf"/><Relationship Id="rId5" Type="http://schemas.openxmlformats.org/officeDocument/2006/relationships/package" Target="../embeddings/Microsoft_Visio_Drawing5.vsdx"/><Relationship Id="rId10" Type="http://schemas.openxmlformats.org/officeDocument/2006/relationships/image" Target="../media/image46.png"/><Relationship Id="rId4" Type="http://schemas.openxmlformats.org/officeDocument/2006/relationships/image" Target="../media/image43.png"/><Relationship Id="rId9" Type="http://schemas.openxmlformats.org/officeDocument/2006/relationships/image" Target="../media/image45.png"/></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chart" Target="../charts/chart4.xml"/><Relationship Id="rId2" Type="http://schemas.openxmlformats.org/officeDocument/2006/relationships/image" Target="../media/image1.jpeg"/><Relationship Id="rId1" Type="http://schemas.openxmlformats.org/officeDocument/2006/relationships/slideLayout" Target="../slideLayouts/slideLayout18.xml"/><Relationship Id="rId6" Type="http://schemas.openxmlformats.org/officeDocument/2006/relationships/image" Target="../media/image2.jpeg"/><Relationship Id="rId5" Type="http://schemas.openxmlformats.org/officeDocument/2006/relationships/chart" Target="../charts/chart3.xml"/><Relationship Id="rId4" Type="http://schemas.openxmlformats.org/officeDocument/2006/relationships/image" Target="../media/image47.png"/></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Visio_Drawing6.vsdx"/><Relationship Id="rId2" Type="http://schemas.openxmlformats.org/officeDocument/2006/relationships/image" Target="../media/image1.jpeg"/><Relationship Id="rId1" Type="http://schemas.openxmlformats.org/officeDocument/2006/relationships/slideLayout" Target="../slideLayouts/slideLayout18.xml"/><Relationship Id="rId5" Type="http://schemas.openxmlformats.org/officeDocument/2006/relationships/image" Target="../media/image2.jpeg"/><Relationship Id="rId4" Type="http://schemas.openxmlformats.org/officeDocument/2006/relationships/image" Target="../media/image15.emf"/></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jpeg"/><Relationship Id="rId1" Type="http://schemas.openxmlformats.org/officeDocument/2006/relationships/slideLayout" Target="../slideLayouts/slideLayout18.xml"/><Relationship Id="rId6" Type="http://schemas.openxmlformats.org/officeDocument/2006/relationships/image" Target="../media/image2.jpeg"/><Relationship Id="rId5" Type="http://schemas.openxmlformats.org/officeDocument/2006/relationships/chart" Target="../charts/chart6.xml"/><Relationship Id="rId4" Type="http://schemas.openxmlformats.org/officeDocument/2006/relationships/image" Target="../media/image49.png"/></Relationships>
</file>

<file path=ppt/slides/_rels/slide16.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1.jpeg"/><Relationship Id="rId1" Type="http://schemas.openxmlformats.org/officeDocument/2006/relationships/slideLayout" Target="../slideLayouts/slideLayout18.xml"/><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18.xml"/><Relationship Id="rId5" Type="http://schemas.openxmlformats.org/officeDocument/2006/relationships/image" Target="../media/image2.jpe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5.png"/><Relationship Id="rId7" Type="http://schemas.openxmlformats.org/officeDocument/2006/relationships/image" Target="../media/image8.png"/><Relationship Id="rId12"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8.xml"/><Relationship Id="rId6" Type="http://schemas.openxmlformats.org/officeDocument/2006/relationships/image" Target="../media/image7.png"/><Relationship Id="rId11" Type="http://schemas.openxmlformats.org/officeDocument/2006/relationships/image" Target="../media/image11.png"/><Relationship Id="rId5" Type="http://schemas.openxmlformats.org/officeDocument/2006/relationships/image" Target="../media/image6.png"/><Relationship Id="rId10" Type="http://schemas.openxmlformats.org/officeDocument/2006/relationships/image" Target="../media/image3.emf"/><Relationship Id="rId4" Type="http://schemas.openxmlformats.org/officeDocument/2006/relationships/image" Target="../media/image51.png"/><Relationship Id="rId9" Type="http://schemas.openxmlformats.org/officeDocument/2006/relationships/image" Target="../media/image10.png"/></Relationships>
</file>

<file path=ppt/slides/_rels/slide4.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image" Target="../media/image21.png"/><Relationship Id="rId3" Type="http://schemas.openxmlformats.org/officeDocument/2006/relationships/image" Target="../media/image13.png"/><Relationship Id="rId7" Type="http://schemas.openxmlformats.org/officeDocument/2006/relationships/image" Target="../media/image15.png"/><Relationship Id="rId12"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8.xml"/><Relationship Id="rId6" Type="http://schemas.openxmlformats.org/officeDocument/2006/relationships/image" Target="../media/image16.pn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12.png"/><Relationship Id="rId9"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jpeg"/><Relationship Id="rId1" Type="http://schemas.openxmlformats.org/officeDocument/2006/relationships/slideLayout" Target="../slideLayouts/slideLayout18.xml"/><Relationship Id="rId6" Type="http://schemas.openxmlformats.org/officeDocument/2006/relationships/image" Target="../media/image2.jpeg"/><Relationship Id="rId5" Type="http://schemas.openxmlformats.org/officeDocument/2006/relationships/chart" Target="../charts/chart1.xml"/><Relationship Id="rId4" Type="http://schemas.openxmlformats.org/officeDocument/2006/relationships/image" Target="../media/image22.png"/></Relationships>
</file>

<file path=ppt/slides/_rels/slide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jpeg"/><Relationship Id="rId1" Type="http://schemas.openxmlformats.org/officeDocument/2006/relationships/slideLayout" Target="../slideLayouts/slideLayout18.xml"/><Relationship Id="rId6" Type="http://schemas.openxmlformats.org/officeDocument/2006/relationships/image" Target="../media/image2.jpeg"/><Relationship Id="rId5" Type="http://schemas.openxmlformats.org/officeDocument/2006/relationships/image" Target="../media/image12.emf"/><Relationship Id="rId4" Type="http://schemas.openxmlformats.org/officeDocument/2006/relationships/image" Target="../media/image24.png"/></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image" Target="../media/image1.jpeg"/><Relationship Id="rId1" Type="http://schemas.openxmlformats.org/officeDocument/2006/relationships/slideLayout" Target="../slideLayouts/slideLayout18.xml"/><Relationship Id="rId5" Type="http://schemas.openxmlformats.org/officeDocument/2006/relationships/image" Target="../media/image2.jpeg"/><Relationship Id="rId4" Type="http://schemas.openxmlformats.org/officeDocument/2006/relationships/image" Target="../media/image13.emf"/></Relationships>
</file>

<file path=ppt/slides/_rels/slide8.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package" Target="../embeddings/Microsoft_Visio_Drawing1.vsdx"/><Relationship Id="rId7" Type="http://schemas.openxmlformats.org/officeDocument/2006/relationships/image" Target="../media/image25.png"/><Relationship Id="rId2" Type="http://schemas.openxmlformats.org/officeDocument/2006/relationships/image" Target="../media/image1.jpeg"/><Relationship Id="rId1" Type="http://schemas.openxmlformats.org/officeDocument/2006/relationships/slideLayout" Target="../slideLayouts/slideLayout18.xml"/><Relationship Id="rId6" Type="http://schemas.openxmlformats.org/officeDocument/2006/relationships/image" Target="../media/image27.png"/><Relationship Id="rId4" Type="http://schemas.openxmlformats.org/officeDocument/2006/relationships/image" Target="../media/image13.emf"/><Relationship Id="rId9" Type="http://schemas.openxmlformats.org/officeDocument/2006/relationships/image" Target="../media/image26.png"/></Relationships>
</file>

<file path=ppt/slides/_rels/slide9.xml.rels><?xml version="1.0" encoding="UTF-8" standalone="yes"?>
<Relationships xmlns="http://schemas.openxmlformats.org/package/2006/relationships"><Relationship Id="rId8" Type="http://schemas.openxmlformats.org/officeDocument/2006/relationships/image" Target="../media/image28.png"/><Relationship Id="rId18" Type="http://schemas.openxmlformats.org/officeDocument/2006/relationships/image" Target="../media/image53.png"/><Relationship Id="rId3" Type="http://schemas.openxmlformats.org/officeDocument/2006/relationships/package" Target="../embeddings/Microsoft_Visio_Drawing2.vsdx"/><Relationship Id="rId21" Type="http://schemas.openxmlformats.org/officeDocument/2006/relationships/image" Target="../media/image2.jpeg"/><Relationship Id="rId7" Type="http://schemas.openxmlformats.org/officeDocument/2006/relationships/image" Target="../media/image31.png"/><Relationship Id="rId2" Type="http://schemas.openxmlformats.org/officeDocument/2006/relationships/image" Target="../media/image1.jpeg"/><Relationship Id="rId20" Type="http://schemas.openxmlformats.org/officeDocument/2006/relationships/image" Target="../media/image34.png"/><Relationship Id="rId1" Type="http://schemas.openxmlformats.org/officeDocument/2006/relationships/slideLayout" Target="../slideLayouts/slideLayout18.xml"/><Relationship Id="rId6" Type="http://schemas.openxmlformats.org/officeDocument/2006/relationships/image" Target="../media/image30.png"/><Relationship Id="rId19" Type="http://schemas.openxmlformats.org/officeDocument/2006/relationships/image" Target="../media/image54.png"/><Relationship Id="rId4" Type="http://schemas.openxmlformats.org/officeDocument/2006/relationships/image" Target="../media/image13.emf"/><Relationship Id="rId9" Type="http://schemas.openxmlformats.org/officeDocument/2006/relationships/image" Target="../media/image29.png"/><Relationship Id="rId22" Type="http://schemas.openxmlformats.org/officeDocument/2006/relationships/image" Target="../media/image3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45335" y="2523745"/>
            <a:ext cx="7737811" cy="1755648"/>
          </a:xfrm>
        </p:spPr>
        <p:txBody>
          <a:bodyPr anchor="ctr"/>
          <a:lstStyle/>
          <a:p>
            <a:pPr algn="ctr"/>
            <a:r>
              <a:rPr lang="x-none" dirty="0"/>
              <a:t>GUÍA </a:t>
            </a:r>
            <a:r>
              <a:rPr lang="es-ES" dirty="0"/>
              <a:t>5 y 6</a:t>
            </a:r>
            <a:r>
              <a:rPr lang="x-none" dirty="0"/>
              <a:t> – </a:t>
            </a:r>
            <a:r>
              <a:rPr lang="es-ES" dirty="0"/>
              <a:t>Problema 7</a:t>
            </a:r>
            <a:br>
              <a:rPr lang="es-ES" dirty="0"/>
            </a:br>
            <a:r>
              <a:rPr lang="es-ES" dirty="0"/>
              <a:t>Pérdida de calor</a:t>
            </a:r>
            <a:endParaRPr lang="en-US" dirty="0"/>
          </a:p>
        </p:txBody>
      </p:sp>
      <p:sp>
        <p:nvSpPr>
          <p:cNvPr id="4" name="Subtítulo 2"/>
          <p:cNvSpPr txBox="1">
            <a:spLocks/>
          </p:cNvSpPr>
          <p:nvPr/>
        </p:nvSpPr>
        <p:spPr>
          <a:xfrm>
            <a:off x="1507067" y="5678424"/>
            <a:ext cx="7766936" cy="419180"/>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r>
              <a:rPr lang="es-AR" b="1" dirty="0"/>
              <a:t>2° Cuatrimestre</a:t>
            </a:r>
            <a:r>
              <a:rPr lang="x-none" b="1" dirty="0"/>
              <a:t> - 202</a:t>
            </a:r>
            <a:r>
              <a:rPr lang="es-419" b="1" dirty="0"/>
              <a:t>4</a:t>
            </a:r>
            <a:endParaRPr lang="en-US" b="1" dirty="0"/>
          </a:p>
        </p:txBody>
      </p:sp>
      <p:pic>
        <p:nvPicPr>
          <p:cNvPr id="7" name="Imagen 6"/>
          <p:cNvPicPr>
            <a:picLocks noChangeAspect="1"/>
          </p:cNvPicPr>
          <p:nvPr/>
        </p:nvPicPr>
        <p:blipFill rotWithShape="1">
          <a:blip r:embed="rId2" cstate="print">
            <a:extLst>
              <a:ext uri="{28A0092B-C50C-407E-A947-70E740481C1C}">
                <a14:useLocalDpi xmlns:a14="http://schemas.microsoft.com/office/drawing/2010/main" val="0"/>
              </a:ext>
            </a:extLst>
          </a:blip>
          <a:srcRect l="-1" t="19114" r="2065" b="14272"/>
          <a:stretch/>
        </p:blipFill>
        <p:spPr>
          <a:xfrm>
            <a:off x="4325125" y="6035040"/>
            <a:ext cx="2130820" cy="704088"/>
          </a:xfrm>
          <a:prstGeom prst="rect">
            <a:avLst/>
          </a:prstGeom>
        </p:spPr>
      </p:pic>
      <p:pic>
        <p:nvPicPr>
          <p:cNvPr id="5" name="Imagen 2" descr="Nueva marca difusion - web">
            <a:extLst>
              <a:ext uri="{FF2B5EF4-FFF2-40B4-BE49-F238E27FC236}">
                <a16:creationId xmlns:a16="http://schemas.microsoft.com/office/drawing/2014/main" id="{4461E145-C295-4B2A-A9BF-8DF9AE5AA18D}"/>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30085" y="6097604"/>
            <a:ext cx="2120900" cy="660400"/>
          </a:xfrm>
          <a:prstGeom prst="rect">
            <a:avLst/>
          </a:prstGeom>
          <a:noFill/>
          <a:ln>
            <a:noFill/>
          </a:ln>
        </p:spPr>
      </p:pic>
    </p:spTree>
    <p:extLst>
      <p:ext uri="{BB962C8B-B14F-4D97-AF65-F5344CB8AC3E}">
        <p14:creationId xmlns:p14="http://schemas.microsoft.com/office/powerpoint/2010/main" val="4100697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rotWithShape="1">
          <a:blip r:embed="rId2" cstate="print">
            <a:extLst>
              <a:ext uri="{28A0092B-C50C-407E-A947-70E740481C1C}">
                <a14:useLocalDpi xmlns:a14="http://schemas.microsoft.com/office/drawing/2010/main" val="0"/>
              </a:ext>
            </a:extLst>
          </a:blip>
          <a:srcRect l="-1" t="19114" r="2065" b="14272"/>
          <a:stretch/>
        </p:blipFill>
        <p:spPr>
          <a:xfrm>
            <a:off x="9820669" y="250026"/>
            <a:ext cx="2130820" cy="704088"/>
          </a:xfrm>
          <a:prstGeom prst="rect">
            <a:avLst/>
          </a:prstGeom>
        </p:spPr>
      </p:pic>
      <p:sp>
        <p:nvSpPr>
          <p:cNvPr id="19" name="Marcador de contenido 2">
            <a:extLst>
              <a:ext uri="{FF2B5EF4-FFF2-40B4-BE49-F238E27FC236}">
                <a16:creationId xmlns:a16="http://schemas.microsoft.com/office/drawing/2014/main" id="{2689B5FC-321F-4070-9803-4C73ECF31C56}"/>
              </a:ext>
            </a:extLst>
          </p:cNvPr>
          <p:cNvSpPr txBox="1">
            <a:spLocks/>
          </p:cNvSpPr>
          <p:nvPr/>
        </p:nvSpPr>
        <p:spPr>
          <a:xfrm>
            <a:off x="5001704" y="1107014"/>
            <a:ext cx="6766624" cy="919940"/>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lgn="just">
              <a:buNone/>
            </a:pPr>
            <a:r>
              <a:rPr lang="es-ES" sz="1800" b="1" dirty="0">
                <a:solidFill>
                  <a:schemeClr val="tx1"/>
                </a:solidFill>
                <a:latin typeface="Calibri" panose="020F0502020204030204" pitchFamily="34" charset="0"/>
                <a:cs typeface="Calibri" panose="020F0502020204030204" pitchFamily="34" charset="0"/>
              </a:rPr>
              <a:t>Relación de Reflujo constante. Análisis de Rectas de Operación</a:t>
            </a:r>
          </a:p>
          <a:p>
            <a:pPr marL="45720" indent="0" algn="just">
              <a:spcBef>
                <a:spcPts val="600"/>
              </a:spcBef>
              <a:buNone/>
            </a:pPr>
            <a:r>
              <a:rPr lang="es-ES" sz="1800" dirty="0">
                <a:solidFill>
                  <a:schemeClr val="tx1"/>
                </a:solidFill>
                <a:latin typeface="Calibri" panose="020F0502020204030204" pitchFamily="34" charset="0"/>
                <a:cs typeface="Calibri" panose="020F0502020204030204" pitchFamily="34" charset="0"/>
              </a:rPr>
              <a:t>Considerando el esquema de “dos torres”, tendremos 3 rectas de operación, una por cada modificación en los caudales internos:</a:t>
            </a:r>
          </a:p>
          <a:p>
            <a:pPr marL="45720" indent="0" algn="just">
              <a:buNone/>
            </a:pPr>
            <a:endParaRPr lang="es-ES" sz="1800" dirty="0">
              <a:solidFill>
                <a:schemeClr val="tx1"/>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03CF4C11-257A-4C12-BEA9-EE07504D0885}"/>
              </a:ext>
            </a:extLst>
          </p:cNvPr>
          <p:cNvSpPr>
            <a:spLocks noChangeArrowheads="1"/>
          </p:cNvSpPr>
          <p:nvPr/>
        </p:nvSpPr>
        <p:spPr bwMode="auto">
          <a:xfrm flipV="1">
            <a:off x="3295929" y="-162100"/>
            <a:ext cx="89297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AR"/>
          </a:p>
        </p:txBody>
      </p:sp>
      <p:graphicFrame>
        <p:nvGraphicFramePr>
          <p:cNvPr id="4" name="Object 3">
            <a:extLst>
              <a:ext uri="{FF2B5EF4-FFF2-40B4-BE49-F238E27FC236}">
                <a16:creationId xmlns:a16="http://schemas.microsoft.com/office/drawing/2014/main" id="{E1B1CBEB-5ABF-43C2-8347-1B6CFF19EC7E}"/>
              </a:ext>
            </a:extLst>
          </p:cNvPr>
          <p:cNvGraphicFramePr>
            <a:graphicFrameLocks noChangeAspect="1"/>
          </p:cNvGraphicFramePr>
          <p:nvPr>
            <p:extLst>
              <p:ext uri="{D42A27DB-BD31-4B8C-83A1-F6EECF244321}">
                <p14:modId xmlns:p14="http://schemas.microsoft.com/office/powerpoint/2010/main" val="1299422874"/>
              </p:ext>
            </p:extLst>
          </p:nvPr>
        </p:nvGraphicFramePr>
        <p:xfrm>
          <a:off x="1051033" y="1166115"/>
          <a:ext cx="3943616" cy="5148785"/>
        </p:xfrm>
        <a:graphic>
          <a:graphicData uri="http://schemas.openxmlformats.org/presentationml/2006/ole">
            <mc:AlternateContent xmlns:mc="http://schemas.openxmlformats.org/markup-compatibility/2006">
              <mc:Choice xmlns:v="urn:schemas-microsoft-com:vml" Requires="v">
                <p:oleObj name="Visio" r:id="rId3" imgW="4962392" imgH="6476969" progId="Visio.Drawing.15">
                  <p:embed/>
                </p:oleObj>
              </mc:Choice>
              <mc:Fallback>
                <p:oleObj name="Visio" r:id="rId3" imgW="4962392" imgH="6476969" progId="Visio.Drawing.15">
                  <p:embed/>
                  <p:pic>
                    <p:nvPicPr>
                      <p:cNvPr id="4" name="Object 3">
                        <a:extLst>
                          <a:ext uri="{FF2B5EF4-FFF2-40B4-BE49-F238E27FC236}">
                            <a16:creationId xmlns:a16="http://schemas.microsoft.com/office/drawing/2014/main" id="{E1B1CBEB-5ABF-43C2-8347-1B6CFF19EC7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1033" y="1166115"/>
                        <a:ext cx="3943616" cy="5148785"/>
                      </a:xfrm>
                      <a:prstGeom prst="rect">
                        <a:avLst/>
                      </a:prstGeom>
                      <a:noFill/>
                    </p:spPr>
                  </p:pic>
                </p:oleObj>
              </mc:Fallback>
            </mc:AlternateContent>
          </a:graphicData>
        </a:graphic>
      </p:graphicFrame>
      <p:sp>
        <p:nvSpPr>
          <p:cNvPr id="39" name="Oval 38">
            <a:extLst>
              <a:ext uri="{FF2B5EF4-FFF2-40B4-BE49-F238E27FC236}">
                <a16:creationId xmlns:a16="http://schemas.microsoft.com/office/drawing/2014/main" id="{9D65B41E-9194-4E10-BD07-68DD7B13CEA8}"/>
              </a:ext>
            </a:extLst>
          </p:cNvPr>
          <p:cNvSpPr/>
          <p:nvPr/>
        </p:nvSpPr>
        <p:spPr>
          <a:xfrm>
            <a:off x="2432135" y="1074714"/>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40" name="Oval 39">
            <a:extLst>
              <a:ext uri="{FF2B5EF4-FFF2-40B4-BE49-F238E27FC236}">
                <a16:creationId xmlns:a16="http://schemas.microsoft.com/office/drawing/2014/main" id="{CD29DFB3-CFCF-4BA0-B9C5-72EBBF4038FF}"/>
              </a:ext>
            </a:extLst>
          </p:cNvPr>
          <p:cNvSpPr/>
          <p:nvPr/>
        </p:nvSpPr>
        <p:spPr>
          <a:xfrm>
            <a:off x="2710278" y="3759650"/>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41" name="Oval 40">
            <a:extLst>
              <a:ext uri="{FF2B5EF4-FFF2-40B4-BE49-F238E27FC236}">
                <a16:creationId xmlns:a16="http://schemas.microsoft.com/office/drawing/2014/main" id="{918145F7-AF66-4866-9210-5838C8B6D20E}"/>
              </a:ext>
            </a:extLst>
          </p:cNvPr>
          <p:cNvSpPr/>
          <p:nvPr/>
        </p:nvSpPr>
        <p:spPr>
          <a:xfrm>
            <a:off x="1543518" y="4024032"/>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42" name="Oval 41">
            <a:extLst>
              <a:ext uri="{FF2B5EF4-FFF2-40B4-BE49-F238E27FC236}">
                <a16:creationId xmlns:a16="http://schemas.microsoft.com/office/drawing/2014/main" id="{451968F7-F100-4F2A-8830-856E52AA41AB}"/>
              </a:ext>
            </a:extLst>
          </p:cNvPr>
          <p:cNvSpPr/>
          <p:nvPr/>
        </p:nvSpPr>
        <p:spPr>
          <a:xfrm>
            <a:off x="2676268" y="2185191"/>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43" name="Oval 42">
            <a:extLst>
              <a:ext uri="{FF2B5EF4-FFF2-40B4-BE49-F238E27FC236}">
                <a16:creationId xmlns:a16="http://schemas.microsoft.com/office/drawing/2014/main" id="{33546510-F7BA-4F82-AE8F-39E42C814812}"/>
              </a:ext>
            </a:extLst>
          </p:cNvPr>
          <p:cNvSpPr/>
          <p:nvPr/>
        </p:nvSpPr>
        <p:spPr>
          <a:xfrm>
            <a:off x="3429098" y="2185191"/>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46" name="Oval 45">
            <a:extLst>
              <a:ext uri="{FF2B5EF4-FFF2-40B4-BE49-F238E27FC236}">
                <a16:creationId xmlns:a16="http://schemas.microsoft.com/office/drawing/2014/main" id="{3EA6F31D-7E83-4A36-B583-2E996503E9BA}"/>
              </a:ext>
            </a:extLst>
          </p:cNvPr>
          <p:cNvSpPr/>
          <p:nvPr/>
        </p:nvSpPr>
        <p:spPr>
          <a:xfrm>
            <a:off x="2984229" y="5883154"/>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mc:AlternateContent xmlns:mc="http://schemas.openxmlformats.org/markup-compatibility/2006" xmlns:a14="http://schemas.microsoft.com/office/drawing/2010/main">
        <mc:Choice Requires="a14">
          <p:sp>
            <p:nvSpPr>
              <p:cNvPr id="47" name="TextBox 46">
                <a:extLst>
                  <a:ext uri="{FF2B5EF4-FFF2-40B4-BE49-F238E27FC236}">
                    <a16:creationId xmlns:a16="http://schemas.microsoft.com/office/drawing/2014/main" id="{6EB35F66-F1BD-436A-B576-59416E4296DE}"/>
                  </a:ext>
                </a:extLst>
              </p:cNvPr>
              <p:cNvSpPr txBox="1"/>
              <p:nvPr/>
            </p:nvSpPr>
            <p:spPr>
              <a:xfrm>
                <a:off x="4467715" y="1784433"/>
                <a:ext cx="244746"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s-ES" sz="1400" b="0" i="1" smtClean="0">
                              <a:latin typeface="Cambria Math" panose="02040503050406030204" pitchFamily="18" charset="0"/>
                            </a:rPr>
                          </m:ctrlPr>
                        </m:sSubPr>
                        <m:e>
                          <m:r>
                            <a:rPr lang="es-ES" sz="1400" b="0" i="1" smtClean="0">
                              <a:latin typeface="Cambria Math" panose="02040503050406030204" pitchFamily="18" charset="0"/>
                            </a:rPr>
                            <m:t>𝑄</m:t>
                          </m:r>
                        </m:e>
                        <m:sub>
                          <m:r>
                            <a:rPr lang="es-ES" sz="1400" b="0" i="1" smtClean="0">
                              <a:latin typeface="Cambria Math" panose="02040503050406030204" pitchFamily="18" charset="0"/>
                            </a:rPr>
                            <m:t>𝐶</m:t>
                          </m:r>
                        </m:sub>
                      </m:sSub>
                    </m:oMath>
                  </m:oMathPara>
                </a14:m>
                <a:endParaRPr lang="es-AR" sz="1400" dirty="0"/>
              </a:p>
            </p:txBody>
          </p:sp>
        </mc:Choice>
        <mc:Fallback xmlns="">
          <p:sp>
            <p:nvSpPr>
              <p:cNvPr id="47" name="TextBox 46">
                <a:extLst>
                  <a:ext uri="{FF2B5EF4-FFF2-40B4-BE49-F238E27FC236}">
                    <a16:creationId xmlns:a16="http://schemas.microsoft.com/office/drawing/2014/main" id="{6EB35F66-F1BD-436A-B576-59416E4296DE}"/>
                  </a:ext>
                </a:extLst>
              </p:cNvPr>
              <p:cNvSpPr txBox="1">
                <a:spLocks noRot="1" noChangeAspect="1" noMove="1" noResize="1" noEditPoints="1" noAdjustHandles="1" noChangeArrowheads="1" noChangeShapeType="1" noTextEdit="1"/>
              </p:cNvSpPr>
              <p:nvPr/>
            </p:nvSpPr>
            <p:spPr>
              <a:xfrm>
                <a:off x="4467715" y="1784433"/>
                <a:ext cx="244746" cy="215444"/>
              </a:xfrm>
              <a:prstGeom prst="rect">
                <a:avLst/>
              </a:prstGeom>
              <a:blipFill>
                <a:blip r:embed="rId14"/>
                <a:stretch>
                  <a:fillRect l="-25000" r="-5000" b="-31429"/>
                </a:stretch>
              </a:blipFill>
            </p:spPr>
            <p:txBody>
              <a:bodyPr/>
              <a:lstStyle/>
              <a:p>
                <a:r>
                  <a:rPr lang="es-AR">
                    <a:noFill/>
                  </a:rPr>
                  <a:t> </a:t>
                </a:r>
              </a:p>
            </p:txBody>
          </p:sp>
        </mc:Fallback>
      </mc:AlternateContent>
      <mc:AlternateContent xmlns:mc="http://schemas.openxmlformats.org/markup-compatibility/2006" xmlns:a14="http://schemas.microsoft.com/office/drawing/2010/main">
        <mc:Choice Requires="a14">
          <p:sp>
            <p:nvSpPr>
              <p:cNvPr id="48" name="TextBox 47">
                <a:extLst>
                  <a:ext uri="{FF2B5EF4-FFF2-40B4-BE49-F238E27FC236}">
                    <a16:creationId xmlns:a16="http://schemas.microsoft.com/office/drawing/2014/main" id="{F4428F6C-6BC2-4979-AC48-76A2D8B98500}"/>
                  </a:ext>
                </a:extLst>
              </p:cNvPr>
              <p:cNvSpPr txBox="1"/>
              <p:nvPr/>
            </p:nvSpPr>
            <p:spPr>
              <a:xfrm>
                <a:off x="4103446" y="5146244"/>
                <a:ext cx="244746"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s-ES" sz="1400" b="0" i="1" smtClean="0">
                              <a:latin typeface="Cambria Math" panose="02040503050406030204" pitchFamily="18" charset="0"/>
                            </a:rPr>
                          </m:ctrlPr>
                        </m:sSubPr>
                        <m:e>
                          <m:r>
                            <a:rPr lang="es-ES" sz="1400" b="0" i="1" smtClean="0">
                              <a:latin typeface="Cambria Math" panose="02040503050406030204" pitchFamily="18" charset="0"/>
                            </a:rPr>
                            <m:t>𝑄</m:t>
                          </m:r>
                        </m:e>
                        <m:sub>
                          <m:r>
                            <a:rPr lang="es-ES" sz="1400" b="0" i="1" smtClean="0">
                              <a:latin typeface="Cambria Math" panose="02040503050406030204" pitchFamily="18" charset="0"/>
                            </a:rPr>
                            <m:t>𝑏</m:t>
                          </m:r>
                        </m:sub>
                      </m:sSub>
                    </m:oMath>
                  </m:oMathPara>
                </a14:m>
                <a:endParaRPr lang="es-AR" sz="1400" dirty="0"/>
              </a:p>
            </p:txBody>
          </p:sp>
        </mc:Choice>
        <mc:Fallback xmlns="">
          <p:sp>
            <p:nvSpPr>
              <p:cNvPr id="48" name="TextBox 47">
                <a:extLst>
                  <a:ext uri="{FF2B5EF4-FFF2-40B4-BE49-F238E27FC236}">
                    <a16:creationId xmlns:a16="http://schemas.microsoft.com/office/drawing/2014/main" id="{F4428F6C-6BC2-4979-AC48-76A2D8B98500}"/>
                  </a:ext>
                </a:extLst>
              </p:cNvPr>
              <p:cNvSpPr txBox="1">
                <a:spLocks noRot="1" noChangeAspect="1" noMove="1" noResize="1" noEditPoints="1" noAdjustHandles="1" noChangeArrowheads="1" noChangeShapeType="1" noTextEdit="1"/>
              </p:cNvSpPr>
              <p:nvPr/>
            </p:nvSpPr>
            <p:spPr>
              <a:xfrm>
                <a:off x="4103446" y="5146244"/>
                <a:ext cx="244746" cy="215444"/>
              </a:xfrm>
              <a:prstGeom prst="rect">
                <a:avLst/>
              </a:prstGeom>
              <a:blipFill>
                <a:blip r:embed="rId15"/>
                <a:stretch>
                  <a:fillRect l="-25000" r="-7500" b="-27778"/>
                </a:stretch>
              </a:blipFill>
            </p:spPr>
            <p:txBody>
              <a:bodyPr/>
              <a:lstStyle/>
              <a:p>
                <a:r>
                  <a:rPr lang="es-AR">
                    <a:noFill/>
                  </a:rPr>
                  <a:t> </a:t>
                </a:r>
              </a:p>
            </p:txBody>
          </p:sp>
        </mc:Fallback>
      </mc:AlternateContent>
      <p:sp>
        <p:nvSpPr>
          <p:cNvPr id="51" name="Oval 50">
            <a:extLst>
              <a:ext uri="{FF2B5EF4-FFF2-40B4-BE49-F238E27FC236}">
                <a16:creationId xmlns:a16="http://schemas.microsoft.com/office/drawing/2014/main" id="{7302832E-2D70-4877-8C30-903F2E5CCF35}"/>
              </a:ext>
            </a:extLst>
          </p:cNvPr>
          <p:cNvSpPr/>
          <p:nvPr/>
        </p:nvSpPr>
        <p:spPr>
          <a:xfrm>
            <a:off x="4434318" y="1721026"/>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2" name="Marcador de contenido 2">
            <a:extLst>
              <a:ext uri="{FF2B5EF4-FFF2-40B4-BE49-F238E27FC236}">
                <a16:creationId xmlns:a16="http://schemas.microsoft.com/office/drawing/2014/main" id="{C54EFB01-A968-4DFD-AFD3-CE35A9B3E615}"/>
              </a:ext>
            </a:extLst>
          </p:cNvPr>
          <p:cNvSpPr txBox="1">
            <a:spLocks/>
          </p:cNvSpPr>
          <p:nvPr/>
        </p:nvSpPr>
        <p:spPr>
          <a:xfrm>
            <a:off x="5249857" y="2020960"/>
            <a:ext cx="6518471" cy="659907"/>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algn="just">
              <a:buFont typeface="Courier New" panose="02070309020205020404" pitchFamily="49" charset="0"/>
              <a:buChar char="o"/>
            </a:pPr>
            <a:r>
              <a:rPr lang="es-ES" sz="1800" dirty="0">
                <a:solidFill>
                  <a:schemeClr val="tx1"/>
                </a:solidFill>
                <a:latin typeface="Calibri" panose="020F0502020204030204" pitchFamily="34" charset="0"/>
                <a:cs typeface="Calibri" panose="020F0502020204030204" pitchFamily="34" charset="0"/>
              </a:rPr>
              <a:t>Dos estarán determinadas por el ingreso de la alimentación: </a:t>
            </a:r>
            <a:r>
              <a:rPr lang="es-ES" sz="1800" b="1" dirty="0">
                <a:solidFill>
                  <a:srgbClr val="00B0F0"/>
                </a:solidFill>
                <a:latin typeface="Calibri" panose="020F0502020204030204" pitchFamily="34" charset="0"/>
                <a:cs typeface="Calibri" panose="020F0502020204030204" pitchFamily="34" charset="0"/>
              </a:rPr>
              <a:t>ROS </a:t>
            </a:r>
            <a:r>
              <a:rPr lang="es-ES" sz="1800" dirty="0">
                <a:solidFill>
                  <a:schemeClr val="tx1"/>
                </a:solidFill>
                <a:latin typeface="Calibri" panose="020F0502020204030204" pitchFamily="34" charset="0"/>
                <a:cs typeface="Calibri" panose="020F0502020204030204" pitchFamily="34" charset="0"/>
              </a:rPr>
              <a:t>y </a:t>
            </a:r>
            <a:r>
              <a:rPr lang="es-ES" sz="1800" b="1" dirty="0" err="1">
                <a:latin typeface="Calibri" panose="020F0502020204030204" pitchFamily="34" charset="0"/>
                <a:cs typeface="Calibri" panose="020F0502020204030204" pitchFamily="34" charset="0"/>
              </a:rPr>
              <a:t>ROI</a:t>
            </a:r>
            <a:r>
              <a:rPr lang="es-ES" sz="1800" b="1" baseline="-25000" dirty="0" err="1">
                <a:latin typeface="Calibri" panose="020F0502020204030204" pitchFamily="34" charset="0"/>
                <a:cs typeface="Calibri" panose="020F0502020204030204" pitchFamily="34" charset="0"/>
              </a:rPr>
              <a:t>int</a:t>
            </a:r>
            <a:r>
              <a:rPr lang="es-ES" sz="1800" dirty="0">
                <a:solidFill>
                  <a:schemeClr val="tx1"/>
                </a:solidFill>
                <a:latin typeface="Calibri" panose="020F0502020204030204" pitchFamily="34" charset="0"/>
                <a:cs typeface="Calibri" panose="020F0502020204030204" pitchFamily="34" charset="0"/>
              </a:rPr>
              <a:t> (Recta de operación Inferior intermedia).</a:t>
            </a:r>
          </a:p>
          <a:p>
            <a:pPr algn="just">
              <a:buFont typeface="Courier New" panose="02070309020205020404" pitchFamily="49" charset="0"/>
              <a:buChar char="o"/>
            </a:pPr>
            <a:r>
              <a:rPr lang="es-ES" sz="1800" dirty="0">
                <a:solidFill>
                  <a:schemeClr val="tx1"/>
                </a:solidFill>
                <a:latin typeface="Calibri" panose="020F0502020204030204" pitchFamily="34" charset="0"/>
                <a:cs typeface="Calibri" panose="020F0502020204030204" pitchFamily="34" charset="0"/>
              </a:rPr>
              <a:t>La tercera, estará determinada por la condensación (</a:t>
            </a:r>
            <a:r>
              <a:rPr lang="es-ES" sz="1800" b="1" dirty="0">
                <a:solidFill>
                  <a:srgbClr val="7030A0"/>
                </a:solidFill>
                <a:latin typeface="Calibri" panose="020F0502020204030204" pitchFamily="34" charset="0"/>
                <a:cs typeface="Calibri" panose="020F0502020204030204" pitchFamily="34" charset="0"/>
              </a:rPr>
              <a:t>ROI</a:t>
            </a:r>
            <a:r>
              <a:rPr lang="es-ES" sz="1800" dirty="0">
                <a:solidFill>
                  <a:schemeClr val="tx1"/>
                </a:solidFill>
                <a:latin typeface="Calibri" panose="020F0502020204030204" pitchFamily="34" charset="0"/>
                <a:cs typeface="Calibri" panose="020F0502020204030204" pitchFamily="34" charset="0"/>
              </a:rPr>
              <a:t>). </a:t>
            </a:r>
          </a:p>
        </p:txBody>
      </p:sp>
      <p:sp>
        <p:nvSpPr>
          <p:cNvPr id="53" name="Marcador de contenido 2">
            <a:extLst>
              <a:ext uri="{FF2B5EF4-FFF2-40B4-BE49-F238E27FC236}">
                <a16:creationId xmlns:a16="http://schemas.microsoft.com/office/drawing/2014/main" id="{E02D54F5-AB3E-49BD-B8B0-0BCF17190AB5}"/>
              </a:ext>
            </a:extLst>
          </p:cNvPr>
          <p:cNvSpPr txBox="1">
            <a:spLocks/>
          </p:cNvSpPr>
          <p:nvPr/>
        </p:nvSpPr>
        <p:spPr>
          <a:xfrm>
            <a:off x="5504606" y="3217667"/>
            <a:ext cx="3389023" cy="377146"/>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388620" indent="-342900" algn="just">
              <a:buFont typeface="+mj-lt"/>
              <a:buAutoNum type="arabicPeriod"/>
            </a:pPr>
            <a:r>
              <a:rPr lang="es-ES" sz="1800" b="1" dirty="0">
                <a:solidFill>
                  <a:srgbClr val="00B0F0"/>
                </a:solidFill>
                <a:latin typeface="Calibri" panose="020F0502020204030204" pitchFamily="34" charset="0"/>
                <a:cs typeface="Calibri" panose="020F0502020204030204" pitchFamily="34" charset="0"/>
              </a:rPr>
              <a:t>ROS</a:t>
            </a:r>
            <a:r>
              <a:rPr lang="es-ES" sz="1800" dirty="0">
                <a:solidFill>
                  <a:schemeClr val="tx1"/>
                </a:solidFill>
                <a:latin typeface="Calibri" panose="020F0502020204030204" pitchFamily="34" charset="0"/>
                <a:cs typeface="Calibri" panose="020F0502020204030204" pitchFamily="34" charset="0"/>
              </a:rPr>
              <a:t>: BM en el condensador:</a:t>
            </a:r>
          </a:p>
        </p:txBody>
      </p:sp>
      <p:grpSp>
        <p:nvGrpSpPr>
          <p:cNvPr id="2" name="Grupo 1"/>
          <p:cNvGrpSpPr/>
          <p:nvPr/>
        </p:nvGrpSpPr>
        <p:grpSpPr>
          <a:xfrm>
            <a:off x="2816976" y="1534096"/>
            <a:ext cx="874381" cy="1078080"/>
            <a:chOff x="2816976" y="1534096"/>
            <a:chExt cx="874381" cy="1078080"/>
          </a:xfrm>
        </p:grpSpPr>
        <p:cxnSp>
          <p:nvCxnSpPr>
            <p:cNvPr id="9" name="Straight Connector 8">
              <a:extLst>
                <a:ext uri="{FF2B5EF4-FFF2-40B4-BE49-F238E27FC236}">
                  <a16:creationId xmlns:a16="http://schemas.microsoft.com/office/drawing/2014/main" id="{24A77B7C-410B-42F3-8D6A-176D0DFBC9EC}"/>
                </a:ext>
              </a:extLst>
            </p:cNvPr>
            <p:cNvCxnSpPr/>
            <p:nvPr/>
          </p:nvCxnSpPr>
          <p:spPr>
            <a:xfrm>
              <a:off x="2816976" y="1542508"/>
              <a:ext cx="867328" cy="0"/>
            </a:xfrm>
            <a:prstGeom prst="line">
              <a:avLst/>
            </a:prstGeom>
            <a:ln w="28575">
              <a:solidFill>
                <a:srgbClr val="00B0F0"/>
              </a:solidFill>
              <a:prstDash val="dash"/>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91838050-A758-4787-A95D-7A3196F89183}"/>
                </a:ext>
              </a:extLst>
            </p:cNvPr>
            <p:cNvCxnSpPr>
              <a:cxnSpLocks/>
            </p:cNvCxnSpPr>
            <p:nvPr/>
          </p:nvCxnSpPr>
          <p:spPr>
            <a:xfrm flipH="1" flipV="1">
              <a:off x="3684305" y="1542509"/>
              <a:ext cx="7052" cy="1069667"/>
            </a:xfrm>
            <a:prstGeom prst="line">
              <a:avLst/>
            </a:prstGeom>
            <a:ln w="28575">
              <a:solidFill>
                <a:srgbClr val="00B0F0"/>
              </a:solidFill>
              <a:prstDash val="dash"/>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BE142654-D825-48C9-BFEE-F49467B02040}"/>
                </a:ext>
              </a:extLst>
            </p:cNvPr>
            <p:cNvCxnSpPr>
              <a:cxnSpLocks/>
            </p:cNvCxnSpPr>
            <p:nvPr/>
          </p:nvCxnSpPr>
          <p:spPr>
            <a:xfrm flipH="1" flipV="1">
              <a:off x="2824031" y="1534096"/>
              <a:ext cx="1704" cy="1078080"/>
            </a:xfrm>
            <a:prstGeom prst="line">
              <a:avLst/>
            </a:prstGeom>
            <a:ln w="28575">
              <a:solidFill>
                <a:srgbClr val="00B0F0"/>
              </a:solidFill>
              <a:prstDash val="dash"/>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A667A14-715E-447A-B77A-5C39F0FE04A4}"/>
                </a:ext>
              </a:extLst>
            </p:cNvPr>
            <p:cNvCxnSpPr/>
            <p:nvPr/>
          </p:nvCxnSpPr>
          <p:spPr>
            <a:xfrm>
              <a:off x="2824029" y="2612176"/>
              <a:ext cx="867328" cy="0"/>
            </a:xfrm>
            <a:prstGeom prst="line">
              <a:avLst/>
            </a:prstGeom>
            <a:ln w="28575">
              <a:solidFill>
                <a:srgbClr val="00B0F0"/>
              </a:solidFill>
              <a:prstDash val="dash"/>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59" name="Rectangle 58">
                <a:extLst>
                  <a:ext uri="{FF2B5EF4-FFF2-40B4-BE49-F238E27FC236}">
                    <a16:creationId xmlns:a16="http://schemas.microsoft.com/office/drawing/2014/main" id="{CD92BDFC-BCB1-4661-99CD-AABB0C3A11E0}"/>
                  </a:ext>
                </a:extLst>
              </p:cNvPr>
              <p:cNvSpPr/>
              <p:nvPr/>
            </p:nvSpPr>
            <p:spPr>
              <a:xfrm>
                <a:off x="8731517" y="3097098"/>
                <a:ext cx="2984675" cy="55746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s-AR" sz="1600" b="1" i="1" smtClean="0">
                              <a:solidFill>
                                <a:srgbClr val="00B0F0"/>
                              </a:solidFill>
                              <a:latin typeface="Cambria Math" panose="02040503050406030204" pitchFamily="18" charset="0"/>
                            </a:rPr>
                          </m:ctrlPr>
                        </m:sSubPr>
                        <m:e>
                          <m:r>
                            <a:rPr lang="es-AR" sz="1600" b="1" i="1">
                              <a:solidFill>
                                <a:srgbClr val="00B0F0"/>
                              </a:solidFill>
                              <a:latin typeface="Cambria Math" panose="02040503050406030204" pitchFamily="18" charset="0"/>
                            </a:rPr>
                            <m:t>𝒚</m:t>
                          </m:r>
                        </m:e>
                        <m:sub>
                          <m:r>
                            <a:rPr lang="es-AR" sz="1600" b="1" i="1">
                              <a:solidFill>
                                <a:srgbClr val="00B0F0"/>
                              </a:solidFill>
                              <a:latin typeface="Cambria Math" panose="02040503050406030204" pitchFamily="18" charset="0"/>
                            </a:rPr>
                            <m:t>𝑹𝑶𝑺</m:t>
                          </m:r>
                        </m:sub>
                      </m:sSub>
                      <m:r>
                        <a:rPr lang="es-AR" sz="1600" b="1" i="0">
                          <a:solidFill>
                            <a:srgbClr val="00B0F0"/>
                          </a:solidFill>
                          <a:latin typeface="Cambria Math" panose="02040503050406030204" pitchFamily="18" charset="0"/>
                        </a:rPr>
                        <m:t>=</m:t>
                      </m:r>
                      <m:f>
                        <m:fPr>
                          <m:ctrlPr>
                            <a:rPr lang="es-AR" sz="1600" b="1" i="1">
                              <a:solidFill>
                                <a:srgbClr val="00B0F0"/>
                              </a:solidFill>
                              <a:latin typeface="Cambria Math" panose="02040503050406030204" pitchFamily="18" charset="0"/>
                            </a:rPr>
                          </m:ctrlPr>
                        </m:fPr>
                        <m:num>
                          <m:r>
                            <a:rPr lang="es-AR" sz="1600" b="1" i="1">
                              <a:solidFill>
                                <a:srgbClr val="00B0F0"/>
                              </a:solidFill>
                              <a:latin typeface="Cambria Math" panose="02040503050406030204" pitchFamily="18" charset="0"/>
                            </a:rPr>
                            <m:t>𝑹</m:t>
                          </m:r>
                        </m:num>
                        <m:den>
                          <m:r>
                            <a:rPr lang="es-AR" sz="1600" b="1" i="1">
                              <a:solidFill>
                                <a:srgbClr val="00B0F0"/>
                              </a:solidFill>
                              <a:latin typeface="Cambria Math" panose="02040503050406030204" pitchFamily="18" charset="0"/>
                            </a:rPr>
                            <m:t>𝑹</m:t>
                          </m:r>
                          <m:r>
                            <a:rPr lang="es-AR" sz="1600" b="1" i="0">
                              <a:solidFill>
                                <a:srgbClr val="00B0F0"/>
                              </a:solidFill>
                              <a:latin typeface="Cambria Math" panose="02040503050406030204" pitchFamily="18" charset="0"/>
                            </a:rPr>
                            <m:t>+</m:t>
                          </m:r>
                          <m:r>
                            <a:rPr lang="es-AR" sz="1600" b="1" i="0">
                              <a:solidFill>
                                <a:srgbClr val="00B0F0"/>
                              </a:solidFill>
                              <a:latin typeface="Cambria Math" panose="02040503050406030204" pitchFamily="18" charset="0"/>
                            </a:rPr>
                            <m:t>𝟏</m:t>
                          </m:r>
                        </m:den>
                      </m:f>
                      <m:r>
                        <a:rPr lang="es-AR" sz="1600" b="1" i="1" smtClean="0">
                          <a:solidFill>
                            <a:srgbClr val="00B0F0"/>
                          </a:solidFill>
                          <a:latin typeface="Cambria Math" panose="02040503050406030204" pitchFamily="18" charset="0"/>
                        </a:rPr>
                        <m:t>⋅</m:t>
                      </m:r>
                      <m:sSub>
                        <m:sSubPr>
                          <m:ctrlPr>
                            <a:rPr lang="es-AR" sz="1600" b="1" i="1">
                              <a:solidFill>
                                <a:srgbClr val="00B0F0"/>
                              </a:solidFill>
                              <a:latin typeface="Cambria Math" panose="02040503050406030204" pitchFamily="18" charset="0"/>
                            </a:rPr>
                          </m:ctrlPr>
                        </m:sSubPr>
                        <m:e>
                          <m:r>
                            <a:rPr lang="es-AR" sz="1600" b="1" i="1">
                              <a:solidFill>
                                <a:srgbClr val="00B0F0"/>
                              </a:solidFill>
                              <a:latin typeface="Cambria Math" panose="02040503050406030204" pitchFamily="18" charset="0"/>
                            </a:rPr>
                            <m:t>𝒙</m:t>
                          </m:r>
                        </m:e>
                        <m:sub>
                          <m:r>
                            <a:rPr lang="es-AR" sz="1600" b="1" i="1">
                              <a:solidFill>
                                <a:srgbClr val="00B0F0"/>
                              </a:solidFill>
                              <a:latin typeface="Cambria Math" panose="02040503050406030204" pitchFamily="18" charset="0"/>
                            </a:rPr>
                            <m:t>𝑹𝑶𝑺</m:t>
                          </m:r>
                        </m:sub>
                      </m:sSub>
                      <m:r>
                        <a:rPr lang="es-AR" sz="1600" b="1" i="0">
                          <a:solidFill>
                            <a:srgbClr val="00B0F0"/>
                          </a:solidFill>
                          <a:latin typeface="Cambria Math" panose="02040503050406030204" pitchFamily="18" charset="0"/>
                        </a:rPr>
                        <m:t>+</m:t>
                      </m:r>
                      <m:f>
                        <m:fPr>
                          <m:ctrlPr>
                            <a:rPr lang="es-AR" sz="1600" b="1" i="1">
                              <a:solidFill>
                                <a:srgbClr val="00B0F0"/>
                              </a:solidFill>
                              <a:latin typeface="Cambria Math" panose="02040503050406030204" pitchFamily="18" charset="0"/>
                            </a:rPr>
                          </m:ctrlPr>
                        </m:fPr>
                        <m:num>
                          <m:sSub>
                            <m:sSubPr>
                              <m:ctrlPr>
                                <a:rPr lang="es-AR" sz="1600" b="1" i="1">
                                  <a:solidFill>
                                    <a:srgbClr val="00B0F0"/>
                                  </a:solidFill>
                                  <a:latin typeface="Cambria Math" panose="02040503050406030204" pitchFamily="18" charset="0"/>
                                </a:rPr>
                              </m:ctrlPr>
                            </m:sSubPr>
                            <m:e>
                              <m:r>
                                <a:rPr lang="es-AR" sz="1600" b="1" i="1">
                                  <a:solidFill>
                                    <a:srgbClr val="00B0F0"/>
                                  </a:solidFill>
                                  <a:latin typeface="Cambria Math" panose="02040503050406030204" pitchFamily="18" charset="0"/>
                                </a:rPr>
                                <m:t>𝒙</m:t>
                              </m:r>
                            </m:e>
                            <m:sub>
                              <m:r>
                                <a:rPr lang="es-AR" sz="1600" b="1" i="1">
                                  <a:solidFill>
                                    <a:srgbClr val="00B0F0"/>
                                  </a:solidFill>
                                  <a:latin typeface="Cambria Math" panose="02040503050406030204" pitchFamily="18" charset="0"/>
                                </a:rPr>
                                <m:t>𝑫</m:t>
                              </m:r>
                            </m:sub>
                          </m:sSub>
                        </m:num>
                        <m:den>
                          <m:r>
                            <a:rPr lang="es-AR" sz="1600" b="1" i="1">
                              <a:solidFill>
                                <a:srgbClr val="00B0F0"/>
                              </a:solidFill>
                              <a:latin typeface="Cambria Math" panose="02040503050406030204" pitchFamily="18" charset="0"/>
                            </a:rPr>
                            <m:t>𝑹</m:t>
                          </m:r>
                          <m:r>
                            <a:rPr lang="es-AR" sz="1600" b="1" i="0">
                              <a:solidFill>
                                <a:srgbClr val="00B0F0"/>
                              </a:solidFill>
                              <a:latin typeface="Cambria Math" panose="02040503050406030204" pitchFamily="18" charset="0"/>
                            </a:rPr>
                            <m:t>+</m:t>
                          </m:r>
                          <m:r>
                            <a:rPr lang="es-AR" sz="1600" b="1" i="0">
                              <a:solidFill>
                                <a:srgbClr val="00B0F0"/>
                              </a:solidFill>
                              <a:latin typeface="Cambria Math" panose="02040503050406030204" pitchFamily="18" charset="0"/>
                            </a:rPr>
                            <m:t>𝟏</m:t>
                          </m:r>
                        </m:den>
                      </m:f>
                    </m:oMath>
                  </m:oMathPara>
                </a14:m>
                <a:endParaRPr lang="es-AR" sz="1600" b="1" dirty="0">
                  <a:solidFill>
                    <a:srgbClr val="00B0F0"/>
                  </a:solidFill>
                </a:endParaRPr>
              </a:p>
            </p:txBody>
          </p:sp>
        </mc:Choice>
        <mc:Fallback xmlns="">
          <p:sp>
            <p:nvSpPr>
              <p:cNvPr id="59" name="Rectangle 58">
                <a:extLst>
                  <a:ext uri="{FF2B5EF4-FFF2-40B4-BE49-F238E27FC236}">
                    <a16:creationId xmlns:a16="http://schemas.microsoft.com/office/drawing/2014/main" id="{CD92BDFC-BCB1-4661-99CD-AABB0C3A11E0}"/>
                  </a:ext>
                </a:extLst>
              </p:cNvPr>
              <p:cNvSpPr>
                <a:spLocks noRot="1" noChangeAspect="1" noMove="1" noResize="1" noEditPoints="1" noAdjustHandles="1" noChangeArrowheads="1" noChangeShapeType="1" noTextEdit="1"/>
              </p:cNvSpPr>
              <p:nvPr/>
            </p:nvSpPr>
            <p:spPr>
              <a:xfrm>
                <a:off x="8731517" y="3097098"/>
                <a:ext cx="2984675" cy="557460"/>
              </a:xfrm>
              <a:prstGeom prst="rect">
                <a:avLst/>
              </a:prstGeom>
              <a:blipFill>
                <a:blip r:embed="rId16"/>
                <a:stretch>
                  <a:fillRect/>
                </a:stretch>
              </a:blipFill>
            </p:spPr>
            <p:txBody>
              <a:bodyPr/>
              <a:lstStyle/>
              <a:p>
                <a:r>
                  <a:rPr lang="es-AR">
                    <a:noFill/>
                  </a:rPr>
                  <a:t> </a:t>
                </a:r>
              </a:p>
            </p:txBody>
          </p:sp>
        </mc:Fallback>
      </mc:AlternateContent>
      <p:sp>
        <p:nvSpPr>
          <p:cNvPr id="60" name="Marcador de contenido 2">
            <a:extLst>
              <a:ext uri="{FF2B5EF4-FFF2-40B4-BE49-F238E27FC236}">
                <a16:creationId xmlns:a16="http://schemas.microsoft.com/office/drawing/2014/main" id="{3A67EB7F-7490-4D74-A420-79B047C06934}"/>
              </a:ext>
            </a:extLst>
          </p:cNvPr>
          <p:cNvSpPr txBox="1">
            <a:spLocks/>
          </p:cNvSpPr>
          <p:nvPr/>
        </p:nvSpPr>
        <p:spPr>
          <a:xfrm>
            <a:off x="5487134" y="3795100"/>
            <a:ext cx="6296434" cy="354597"/>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388620" indent="-342900" algn="just">
              <a:buFont typeface="+mj-lt"/>
              <a:buAutoNum type="arabicPeriod" startAt="2"/>
            </a:pPr>
            <a:r>
              <a:rPr lang="es-ES" sz="1800" b="1" dirty="0" err="1">
                <a:latin typeface="Calibri" panose="020F0502020204030204" pitchFamily="34" charset="0"/>
                <a:cs typeface="Calibri" panose="020F0502020204030204" pitchFamily="34" charset="0"/>
              </a:rPr>
              <a:t>ROI</a:t>
            </a:r>
            <a:r>
              <a:rPr lang="es-ES" sz="1800" b="1" baseline="-25000" dirty="0" err="1">
                <a:latin typeface="Calibri" panose="020F0502020204030204" pitchFamily="34" charset="0"/>
                <a:cs typeface="Calibri" panose="020F0502020204030204" pitchFamily="34" charset="0"/>
              </a:rPr>
              <a:t>int</a:t>
            </a:r>
            <a:r>
              <a:rPr lang="es-ES" sz="1800" dirty="0">
                <a:solidFill>
                  <a:schemeClr val="tx1"/>
                </a:solidFill>
                <a:latin typeface="Calibri" panose="020F0502020204030204" pitchFamily="34" charset="0"/>
                <a:cs typeface="Calibri" panose="020F0502020204030204" pitchFamily="34" charset="0"/>
              </a:rPr>
              <a:t>: BM entre condensador y un plato de esta sección:</a:t>
            </a:r>
          </a:p>
        </p:txBody>
      </p:sp>
      <p:grpSp>
        <p:nvGrpSpPr>
          <p:cNvPr id="5" name="Grupo 4"/>
          <p:cNvGrpSpPr/>
          <p:nvPr/>
        </p:nvGrpSpPr>
        <p:grpSpPr>
          <a:xfrm>
            <a:off x="1936677" y="1268877"/>
            <a:ext cx="2187681" cy="2652394"/>
            <a:chOff x="1936677" y="1268877"/>
            <a:chExt cx="2187681" cy="2652394"/>
          </a:xfrm>
        </p:grpSpPr>
        <p:cxnSp>
          <p:nvCxnSpPr>
            <p:cNvPr id="61" name="Straight Connector 60">
              <a:extLst>
                <a:ext uri="{FF2B5EF4-FFF2-40B4-BE49-F238E27FC236}">
                  <a16:creationId xmlns:a16="http://schemas.microsoft.com/office/drawing/2014/main" id="{316D6187-61B3-46A5-980D-C8DD14FA9C20}"/>
                </a:ext>
              </a:extLst>
            </p:cNvPr>
            <p:cNvCxnSpPr>
              <a:cxnSpLocks/>
            </p:cNvCxnSpPr>
            <p:nvPr/>
          </p:nvCxnSpPr>
          <p:spPr>
            <a:xfrm>
              <a:off x="1936677" y="1268877"/>
              <a:ext cx="2161649" cy="7904"/>
            </a:xfrm>
            <a:prstGeom prst="line">
              <a:avLst/>
            </a:prstGeom>
            <a:ln w="28575">
              <a:solidFill>
                <a:srgbClr val="92D050"/>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0378D162-38B5-408E-B7BF-BB1440AD5A38}"/>
                </a:ext>
              </a:extLst>
            </p:cNvPr>
            <p:cNvCxnSpPr>
              <a:cxnSpLocks/>
            </p:cNvCxnSpPr>
            <p:nvPr/>
          </p:nvCxnSpPr>
          <p:spPr>
            <a:xfrm flipV="1">
              <a:off x="4090526" y="1282815"/>
              <a:ext cx="33832" cy="2607210"/>
            </a:xfrm>
            <a:prstGeom prst="line">
              <a:avLst/>
            </a:prstGeom>
            <a:ln w="28575">
              <a:solidFill>
                <a:srgbClr val="92D050"/>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A1A5CED4-C171-4A49-96B0-DAD94FD65955}"/>
                </a:ext>
              </a:extLst>
            </p:cNvPr>
            <p:cNvCxnSpPr>
              <a:cxnSpLocks/>
            </p:cNvCxnSpPr>
            <p:nvPr/>
          </p:nvCxnSpPr>
          <p:spPr>
            <a:xfrm flipH="1" flipV="1">
              <a:off x="1936677" y="1282815"/>
              <a:ext cx="16947" cy="2638456"/>
            </a:xfrm>
            <a:prstGeom prst="line">
              <a:avLst/>
            </a:prstGeom>
            <a:ln w="28575">
              <a:solidFill>
                <a:srgbClr val="92D050"/>
              </a:solidFill>
              <a:prstDash val="dash"/>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0C1E002C-088D-49BB-BD9C-4473BBD7AD8F}"/>
                </a:ext>
              </a:extLst>
            </p:cNvPr>
            <p:cNvCxnSpPr>
              <a:cxnSpLocks/>
            </p:cNvCxnSpPr>
            <p:nvPr/>
          </p:nvCxnSpPr>
          <p:spPr>
            <a:xfrm>
              <a:off x="1951918" y="3921271"/>
              <a:ext cx="2151528" cy="0"/>
            </a:xfrm>
            <a:prstGeom prst="line">
              <a:avLst/>
            </a:prstGeom>
            <a:ln w="28575">
              <a:solidFill>
                <a:srgbClr val="92D050"/>
              </a:solidFill>
              <a:prstDash val="dash"/>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75" name="Rectangle 74">
                <a:extLst>
                  <a:ext uri="{FF2B5EF4-FFF2-40B4-BE49-F238E27FC236}">
                    <a16:creationId xmlns:a16="http://schemas.microsoft.com/office/drawing/2014/main" id="{EE8C9B5D-1643-4064-A553-A8F80EEB39E3}"/>
                  </a:ext>
                </a:extLst>
              </p:cNvPr>
              <p:cNvSpPr/>
              <p:nvPr/>
            </p:nvSpPr>
            <p:spPr>
              <a:xfrm>
                <a:off x="5487134" y="4174686"/>
                <a:ext cx="6296434" cy="338554"/>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s-AR" sz="1600" b="1" i="1" smtClean="0">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𝒛</m:t>
                          </m:r>
                        </m:e>
                        <m:sub>
                          <m:r>
                            <a:rPr lang="es-AR" sz="1600" b="1" i="1">
                              <a:solidFill>
                                <a:schemeClr val="accent1"/>
                              </a:solidFill>
                              <a:latin typeface="Cambria Math" panose="02040503050406030204" pitchFamily="18" charset="0"/>
                            </a:rPr>
                            <m:t>𝑭</m:t>
                          </m:r>
                        </m:sub>
                      </m:sSub>
                      <m:r>
                        <a:rPr lang="es-AR" sz="1600" b="1" i="1" smtClean="0">
                          <a:solidFill>
                            <a:schemeClr val="accent1"/>
                          </a:solidFill>
                          <a:latin typeface="Cambria Math" panose="02040503050406030204" pitchFamily="18" charset="0"/>
                        </a:rPr>
                        <m:t>⋅</m:t>
                      </m:r>
                      <m:r>
                        <a:rPr lang="es-AR" sz="1600" b="1" i="1">
                          <a:solidFill>
                            <a:schemeClr val="accent1"/>
                          </a:solidFill>
                          <a:latin typeface="Cambria Math" panose="02040503050406030204" pitchFamily="18" charset="0"/>
                        </a:rPr>
                        <m:t>𝑭</m:t>
                      </m:r>
                      <m:r>
                        <a:rPr lang="es-AR" sz="1600" b="1" i="0">
                          <a:solidFill>
                            <a:schemeClr val="accent1"/>
                          </a:solidFill>
                          <a:latin typeface="Cambria Math" panose="02040503050406030204" pitchFamily="18" charset="0"/>
                        </a:rPr>
                        <m:t>+</m:t>
                      </m:r>
                      <m:d>
                        <m:dPr>
                          <m:ctrlPr>
                            <a:rPr lang="es-AR" sz="1600" b="1" i="1">
                              <a:solidFill>
                                <a:schemeClr val="accent1"/>
                              </a:solidFill>
                              <a:latin typeface="Cambria Math" panose="02040503050406030204" pitchFamily="18" charset="0"/>
                            </a:rPr>
                          </m:ctrlPr>
                        </m:dPr>
                        <m:e>
                          <m:acc>
                            <m:accPr>
                              <m:chr m:val="̅"/>
                              <m:ctrlPr>
                                <a:rPr lang="es-AR" sz="1600" b="1" i="1">
                                  <a:solidFill>
                                    <a:schemeClr val="accent1"/>
                                  </a:solidFill>
                                  <a:latin typeface="Cambria Math" panose="02040503050406030204" pitchFamily="18" charset="0"/>
                                </a:rPr>
                              </m:ctrlPr>
                            </m:accPr>
                            <m:e>
                              <m:r>
                                <a:rPr lang="es-AR" sz="1600" b="1" i="1">
                                  <a:solidFill>
                                    <a:schemeClr val="accent1"/>
                                  </a:solidFill>
                                  <a:latin typeface="Cambria Math" panose="02040503050406030204" pitchFamily="18" charset="0"/>
                                </a:rPr>
                                <m:t>𝑽</m:t>
                              </m:r>
                            </m:e>
                          </m:acc>
                          <m:r>
                            <a:rPr lang="es-AR" sz="1600" b="1" i="0">
                              <a:solidFill>
                                <a:schemeClr val="accent1"/>
                              </a:solidFill>
                              <a:latin typeface="Cambria Math" panose="02040503050406030204" pitchFamily="18" charset="0"/>
                            </a:rPr>
                            <m:t>−</m:t>
                          </m:r>
                          <m:sSub>
                            <m:sSubPr>
                              <m:ctrlPr>
                                <a:rPr lang="es-AR" sz="1600" b="1" i="1">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𝑽</m:t>
                              </m:r>
                            </m:e>
                            <m:sub>
                              <m:r>
                                <a:rPr lang="es-AR" sz="1600" b="1" i="1">
                                  <a:solidFill>
                                    <a:schemeClr val="accent1"/>
                                  </a:solidFill>
                                  <a:latin typeface="Cambria Math" panose="02040503050406030204" pitchFamily="18" charset="0"/>
                                </a:rPr>
                                <m:t>𝒄𝒐𝒏𝒅</m:t>
                              </m:r>
                            </m:sub>
                          </m:sSub>
                        </m:e>
                      </m:d>
                      <m:r>
                        <a:rPr lang="es-AR" sz="1600" b="1" i="1" smtClean="0">
                          <a:solidFill>
                            <a:schemeClr val="accent1"/>
                          </a:solidFill>
                          <a:latin typeface="Cambria Math" panose="02040503050406030204" pitchFamily="18" charset="0"/>
                        </a:rPr>
                        <m:t>⋅</m:t>
                      </m:r>
                      <m:sSub>
                        <m:sSubPr>
                          <m:ctrlPr>
                            <a:rPr lang="es-AR" sz="1600" b="1" i="1">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𝒚</m:t>
                          </m:r>
                        </m:e>
                        <m:sub>
                          <m:r>
                            <a:rPr lang="es-AR" sz="1600" b="1" i="1">
                              <a:solidFill>
                                <a:schemeClr val="accent1"/>
                              </a:solidFill>
                              <a:latin typeface="Cambria Math" panose="02040503050406030204" pitchFamily="18" charset="0"/>
                            </a:rPr>
                            <m:t>𝑹𝑶𝑰</m:t>
                          </m:r>
                          <m:r>
                            <a:rPr lang="es-AR" sz="1600" b="1" i="1" smtClean="0">
                              <a:solidFill>
                                <a:schemeClr val="accent1"/>
                              </a:solidFill>
                              <a:latin typeface="Cambria Math" panose="02040503050406030204" pitchFamily="18" charset="0"/>
                            </a:rPr>
                            <m:t>𝒊</m:t>
                          </m:r>
                          <m:r>
                            <a:rPr lang="es-AR" sz="1600" b="1" i="1">
                              <a:solidFill>
                                <a:schemeClr val="accent1"/>
                              </a:solidFill>
                              <a:latin typeface="Cambria Math" panose="02040503050406030204" pitchFamily="18" charset="0"/>
                            </a:rPr>
                            <m:t>𝒏𝒕</m:t>
                          </m:r>
                        </m:sub>
                      </m:sSub>
                      <m:r>
                        <a:rPr lang="es-AR" sz="1600" b="1" i="0">
                          <a:solidFill>
                            <a:schemeClr val="accent1"/>
                          </a:solidFill>
                          <a:latin typeface="Cambria Math" panose="02040503050406030204" pitchFamily="18" charset="0"/>
                        </a:rPr>
                        <m:t>=</m:t>
                      </m:r>
                      <m:sSub>
                        <m:sSubPr>
                          <m:ctrlPr>
                            <a:rPr lang="es-AR" sz="1600" b="1" i="1">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𝒙</m:t>
                          </m:r>
                        </m:e>
                        <m:sub>
                          <m:r>
                            <a:rPr lang="es-AR" sz="1600" b="1" i="1">
                              <a:solidFill>
                                <a:schemeClr val="accent1"/>
                              </a:solidFill>
                              <a:latin typeface="Cambria Math" panose="02040503050406030204" pitchFamily="18" charset="0"/>
                            </a:rPr>
                            <m:t>𝑫</m:t>
                          </m:r>
                        </m:sub>
                      </m:sSub>
                      <m:r>
                        <a:rPr lang="es-AR" sz="1600" b="1" i="1" smtClean="0">
                          <a:solidFill>
                            <a:schemeClr val="accent1"/>
                          </a:solidFill>
                          <a:latin typeface="Cambria Math" panose="02040503050406030204" pitchFamily="18" charset="0"/>
                        </a:rPr>
                        <m:t>⋅</m:t>
                      </m:r>
                      <m:r>
                        <a:rPr lang="es-AR" sz="1600" b="1" i="1">
                          <a:solidFill>
                            <a:schemeClr val="accent1"/>
                          </a:solidFill>
                          <a:latin typeface="Cambria Math" panose="02040503050406030204" pitchFamily="18" charset="0"/>
                        </a:rPr>
                        <m:t>𝑫</m:t>
                      </m:r>
                      <m:r>
                        <a:rPr lang="es-AR" sz="1600" b="1" i="0">
                          <a:solidFill>
                            <a:schemeClr val="accent1"/>
                          </a:solidFill>
                          <a:latin typeface="Cambria Math" panose="02040503050406030204" pitchFamily="18" charset="0"/>
                        </a:rPr>
                        <m:t>+</m:t>
                      </m:r>
                      <m:d>
                        <m:dPr>
                          <m:ctrlPr>
                            <a:rPr lang="es-AR" sz="1600" b="1" i="1">
                              <a:solidFill>
                                <a:schemeClr val="accent1"/>
                              </a:solidFill>
                              <a:latin typeface="Cambria Math" panose="02040503050406030204" pitchFamily="18" charset="0"/>
                            </a:rPr>
                          </m:ctrlPr>
                        </m:dPr>
                        <m:e>
                          <m:sSub>
                            <m:sSubPr>
                              <m:ctrlPr>
                                <a:rPr lang="es-AR" sz="1600" b="1" i="1">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𝑳</m:t>
                              </m:r>
                            </m:e>
                            <m:sub>
                              <m:r>
                                <a:rPr lang="es-AR" sz="1600" b="1" i="0">
                                  <a:solidFill>
                                    <a:schemeClr val="accent1"/>
                                  </a:solidFill>
                                  <a:latin typeface="Cambria Math" panose="02040503050406030204" pitchFamily="18" charset="0"/>
                                </a:rPr>
                                <m:t>𝟎</m:t>
                              </m:r>
                            </m:sub>
                          </m:sSub>
                          <m:r>
                            <a:rPr lang="es-AR" sz="1600" b="1" i="0">
                              <a:solidFill>
                                <a:schemeClr val="accent1"/>
                              </a:solidFill>
                              <a:latin typeface="Cambria Math" panose="02040503050406030204" pitchFamily="18" charset="0"/>
                            </a:rPr>
                            <m:t>+</m:t>
                          </m:r>
                          <m:r>
                            <a:rPr lang="es-AR" sz="1600" b="1" i="1">
                              <a:solidFill>
                                <a:schemeClr val="accent1"/>
                              </a:solidFill>
                              <a:latin typeface="Cambria Math" panose="02040503050406030204" pitchFamily="18" charset="0"/>
                            </a:rPr>
                            <m:t>𝒒</m:t>
                          </m:r>
                          <m:r>
                            <a:rPr lang="es-AR" sz="1600" b="1" i="1" smtClean="0">
                              <a:solidFill>
                                <a:schemeClr val="accent1"/>
                              </a:solidFill>
                              <a:latin typeface="Cambria Math" panose="02040503050406030204" pitchFamily="18" charset="0"/>
                            </a:rPr>
                            <m:t>⋅</m:t>
                          </m:r>
                          <m:r>
                            <a:rPr lang="es-AR" sz="1600" b="1" i="1">
                              <a:solidFill>
                                <a:schemeClr val="accent1"/>
                              </a:solidFill>
                              <a:latin typeface="Cambria Math" panose="02040503050406030204" pitchFamily="18" charset="0"/>
                            </a:rPr>
                            <m:t>𝑭</m:t>
                          </m:r>
                        </m:e>
                      </m:d>
                      <m:r>
                        <a:rPr lang="es-AR" sz="1600" b="1" i="1" smtClean="0">
                          <a:solidFill>
                            <a:schemeClr val="accent1"/>
                          </a:solidFill>
                          <a:latin typeface="Cambria Math" panose="02040503050406030204" pitchFamily="18" charset="0"/>
                        </a:rPr>
                        <m:t>⋅</m:t>
                      </m:r>
                      <m:sSub>
                        <m:sSubPr>
                          <m:ctrlPr>
                            <a:rPr lang="es-AR" sz="1600" b="1" i="1">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𝒙</m:t>
                          </m:r>
                        </m:e>
                        <m:sub>
                          <m:r>
                            <a:rPr lang="es-AR" sz="1600" b="1" i="1">
                              <a:solidFill>
                                <a:schemeClr val="accent1"/>
                              </a:solidFill>
                              <a:latin typeface="Cambria Math" panose="02040503050406030204" pitchFamily="18" charset="0"/>
                            </a:rPr>
                            <m:t>𝑹𝑶𝑰</m:t>
                          </m:r>
                          <m:r>
                            <a:rPr lang="es-AR" sz="1600" b="1" i="1" smtClean="0">
                              <a:solidFill>
                                <a:schemeClr val="accent1"/>
                              </a:solidFill>
                              <a:latin typeface="Cambria Math" panose="02040503050406030204" pitchFamily="18" charset="0"/>
                            </a:rPr>
                            <m:t>𝒊</m:t>
                          </m:r>
                          <m:r>
                            <a:rPr lang="es-AR" sz="1600" b="1" i="1">
                              <a:solidFill>
                                <a:schemeClr val="accent1"/>
                              </a:solidFill>
                              <a:latin typeface="Cambria Math" panose="02040503050406030204" pitchFamily="18" charset="0"/>
                            </a:rPr>
                            <m:t>𝒏𝒕</m:t>
                          </m:r>
                        </m:sub>
                      </m:sSub>
                    </m:oMath>
                  </m:oMathPara>
                </a14:m>
                <a:endParaRPr lang="es-AR" sz="1600" b="1" dirty="0">
                  <a:solidFill>
                    <a:schemeClr val="accent1"/>
                  </a:solidFill>
                </a:endParaRPr>
              </a:p>
            </p:txBody>
          </p:sp>
        </mc:Choice>
        <mc:Fallback xmlns="">
          <p:sp>
            <p:nvSpPr>
              <p:cNvPr id="75" name="Rectangle 74">
                <a:extLst>
                  <a:ext uri="{FF2B5EF4-FFF2-40B4-BE49-F238E27FC236}">
                    <a16:creationId xmlns:a16="http://schemas.microsoft.com/office/drawing/2014/main" id="{EE8C9B5D-1643-4064-A553-A8F80EEB39E3}"/>
                  </a:ext>
                </a:extLst>
              </p:cNvPr>
              <p:cNvSpPr>
                <a:spLocks noRot="1" noChangeAspect="1" noMove="1" noResize="1" noEditPoints="1" noAdjustHandles="1" noChangeArrowheads="1" noChangeShapeType="1" noTextEdit="1"/>
              </p:cNvSpPr>
              <p:nvPr/>
            </p:nvSpPr>
            <p:spPr>
              <a:xfrm>
                <a:off x="5487134" y="4174686"/>
                <a:ext cx="6296434" cy="338554"/>
              </a:xfrm>
              <a:prstGeom prst="rect">
                <a:avLst/>
              </a:prstGeom>
              <a:blipFill>
                <a:blip r:embed="rId17"/>
                <a:stretch>
                  <a:fillRect b="-3636"/>
                </a:stretch>
              </a:blipFill>
            </p:spPr>
            <p:txBody>
              <a:bodyPr/>
              <a:lstStyle/>
              <a:p>
                <a:r>
                  <a:rPr lang="es-AR">
                    <a:noFill/>
                  </a:rPr>
                  <a:t> </a:t>
                </a:r>
              </a:p>
            </p:txBody>
          </p:sp>
        </mc:Fallback>
      </mc:AlternateContent>
      <mc:AlternateContent xmlns:mc="http://schemas.openxmlformats.org/markup-compatibility/2006" xmlns:a14="http://schemas.microsoft.com/office/drawing/2010/main">
        <mc:Choice Requires="a14">
          <p:sp>
            <p:nvSpPr>
              <p:cNvPr id="76" name="Rectangle 75">
                <a:extLst>
                  <a:ext uri="{FF2B5EF4-FFF2-40B4-BE49-F238E27FC236}">
                    <a16:creationId xmlns:a16="http://schemas.microsoft.com/office/drawing/2014/main" id="{A4B48789-5E30-4D0D-BFBC-45803446455D}"/>
                  </a:ext>
                </a:extLst>
              </p:cNvPr>
              <p:cNvSpPr/>
              <p:nvPr/>
            </p:nvSpPr>
            <p:spPr>
              <a:xfrm>
                <a:off x="5504606" y="4648820"/>
                <a:ext cx="6263722" cy="645561"/>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s-AR" sz="1600" b="1" i="1" smtClean="0">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𝒚</m:t>
                          </m:r>
                        </m:e>
                        <m:sub>
                          <m:r>
                            <a:rPr lang="es-AR" sz="1600" b="1" i="1">
                              <a:solidFill>
                                <a:schemeClr val="accent1"/>
                              </a:solidFill>
                              <a:latin typeface="Cambria Math" panose="02040503050406030204" pitchFamily="18" charset="0"/>
                            </a:rPr>
                            <m:t>𝑹𝑶𝑰</m:t>
                          </m:r>
                          <m:r>
                            <a:rPr lang="es-AR" sz="1600" b="1" i="1" smtClean="0">
                              <a:solidFill>
                                <a:schemeClr val="accent1"/>
                              </a:solidFill>
                              <a:latin typeface="Cambria Math" panose="02040503050406030204" pitchFamily="18" charset="0"/>
                            </a:rPr>
                            <m:t>𝒊</m:t>
                          </m:r>
                          <m:r>
                            <a:rPr lang="es-AR" sz="1600" b="1" i="1">
                              <a:solidFill>
                                <a:schemeClr val="accent1"/>
                              </a:solidFill>
                              <a:latin typeface="Cambria Math" panose="02040503050406030204" pitchFamily="18" charset="0"/>
                            </a:rPr>
                            <m:t>𝒏𝒕</m:t>
                          </m:r>
                        </m:sub>
                      </m:sSub>
                      <m:r>
                        <a:rPr lang="es-AR" sz="1600" b="1" i="0">
                          <a:solidFill>
                            <a:schemeClr val="accent1"/>
                          </a:solidFill>
                          <a:latin typeface="Cambria Math" panose="02040503050406030204" pitchFamily="18" charset="0"/>
                        </a:rPr>
                        <m:t>=</m:t>
                      </m:r>
                      <m:f>
                        <m:fPr>
                          <m:ctrlPr>
                            <a:rPr lang="es-AR" sz="1600" b="1" i="1">
                              <a:solidFill>
                                <a:schemeClr val="accent1"/>
                              </a:solidFill>
                              <a:latin typeface="Cambria Math" panose="02040503050406030204" pitchFamily="18" charset="0"/>
                            </a:rPr>
                          </m:ctrlPr>
                        </m:fPr>
                        <m:num>
                          <m:sSub>
                            <m:sSubPr>
                              <m:ctrlPr>
                                <a:rPr lang="es-AR" sz="1600" b="1" i="1">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𝒙</m:t>
                              </m:r>
                            </m:e>
                            <m:sub>
                              <m:r>
                                <a:rPr lang="es-AR" sz="1600" b="1" i="1">
                                  <a:solidFill>
                                    <a:schemeClr val="accent1"/>
                                  </a:solidFill>
                                  <a:latin typeface="Cambria Math" panose="02040503050406030204" pitchFamily="18" charset="0"/>
                                </a:rPr>
                                <m:t>𝑫</m:t>
                              </m:r>
                            </m:sub>
                          </m:sSub>
                          <m:r>
                            <a:rPr lang="es-AR" sz="1600" b="1" i="1" smtClean="0">
                              <a:solidFill>
                                <a:schemeClr val="accent1"/>
                              </a:solidFill>
                              <a:latin typeface="Cambria Math" panose="02040503050406030204" pitchFamily="18" charset="0"/>
                            </a:rPr>
                            <m:t>⋅</m:t>
                          </m:r>
                          <m:r>
                            <a:rPr lang="es-AR" sz="1600" b="1" i="1">
                              <a:solidFill>
                                <a:schemeClr val="accent1"/>
                              </a:solidFill>
                              <a:latin typeface="Cambria Math" panose="02040503050406030204" pitchFamily="18" charset="0"/>
                            </a:rPr>
                            <m:t>𝑫</m:t>
                          </m:r>
                        </m:num>
                        <m:den>
                          <m:acc>
                            <m:accPr>
                              <m:chr m:val="̅"/>
                              <m:ctrlPr>
                                <a:rPr lang="es-AR" sz="1600" b="1" i="1">
                                  <a:solidFill>
                                    <a:schemeClr val="accent1"/>
                                  </a:solidFill>
                                  <a:latin typeface="Cambria Math" panose="02040503050406030204" pitchFamily="18" charset="0"/>
                                </a:rPr>
                              </m:ctrlPr>
                            </m:accPr>
                            <m:e>
                              <m:r>
                                <a:rPr lang="es-AR" sz="1600" b="1" i="1">
                                  <a:solidFill>
                                    <a:schemeClr val="accent1"/>
                                  </a:solidFill>
                                  <a:latin typeface="Cambria Math" panose="02040503050406030204" pitchFamily="18" charset="0"/>
                                </a:rPr>
                                <m:t>𝑽</m:t>
                              </m:r>
                            </m:e>
                          </m:acc>
                          <m:r>
                            <a:rPr lang="es-AR" sz="1600" b="1" i="0">
                              <a:solidFill>
                                <a:schemeClr val="accent1"/>
                              </a:solidFill>
                              <a:latin typeface="Cambria Math" panose="02040503050406030204" pitchFamily="18" charset="0"/>
                            </a:rPr>
                            <m:t>−</m:t>
                          </m:r>
                          <m:sSub>
                            <m:sSubPr>
                              <m:ctrlPr>
                                <a:rPr lang="es-AR" sz="1600" b="1" i="1">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𝑽</m:t>
                              </m:r>
                            </m:e>
                            <m:sub>
                              <m:r>
                                <a:rPr lang="es-AR" sz="1600" b="1" i="1">
                                  <a:solidFill>
                                    <a:schemeClr val="accent1"/>
                                  </a:solidFill>
                                  <a:latin typeface="Cambria Math" panose="02040503050406030204" pitchFamily="18" charset="0"/>
                                </a:rPr>
                                <m:t>𝒄𝒐𝒏𝒅</m:t>
                              </m:r>
                            </m:sub>
                          </m:sSub>
                        </m:den>
                      </m:f>
                      <m:r>
                        <a:rPr lang="es-AR" sz="1600" b="1" i="0">
                          <a:solidFill>
                            <a:schemeClr val="accent1"/>
                          </a:solidFill>
                          <a:latin typeface="Cambria Math" panose="02040503050406030204" pitchFamily="18" charset="0"/>
                        </a:rPr>
                        <m:t>−</m:t>
                      </m:r>
                      <m:f>
                        <m:fPr>
                          <m:ctrlPr>
                            <a:rPr lang="es-AR" sz="1600" b="1" i="1">
                              <a:solidFill>
                                <a:schemeClr val="accent1"/>
                              </a:solidFill>
                              <a:latin typeface="Cambria Math" panose="02040503050406030204" pitchFamily="18" charset="0"/>
                            </a:rPr>
                          </m:ctrlPr>
                        </m:fPr>
                        <m:num>
                          <m:sSub>
                            <m:sSubPr>
                              <m:ctrlPr>
                                <a:rPr lang="es-AR" sz="1600" b="1" i="1">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𝒛</m:t>
                              </m:r>
                            </m:e>
                            <m:sub>
                              <m:r>
                                <a:rPr lang="es-AR" sz="1600" b="1" i="1">
                                  <a:solidFill>
                                    <a:schemeClr val="accent1"/>
                                  </a:solidFill>
                                  <a:latin typeface="Cambria Math" panose="02040503050406030204" pitchFamily="18" charset="0"/>
                                </a:rPr>
                                <m:t>𝑭</m:t>
                              </m:r>
                            </m:sub>
                          </m:sSub>
                          <m:r>
                            <a:rPr lang="es-AR" sz="1600" b="1" i="1" smtClean="0">
                              <a:solidFill>
                                <a:schemeClr val="accent1"/>
                              </a:solidFill>
                              <a:latin typeface="Cambria Math" panose="02040503050406030204" pitchFamily="18" charset="0"/>
                            </a:rPr>
                            <m:t>⋅</m:t>
                          </m:r>
                          <m:r>
                            <a:rPr lang="es-AR" sz="1600" b="1" i="1">
                              <a:solidFill>
                                <a:schemeClr val="accent1"/>
                              </a:solidFill>
                              <a:latin typeface="Cambria Math" panose="02040503050406030204" pitchFamily="18" charset="0"/>
                            </a:rPr>
                            <m:t>𝑭</m:t>
                          </m:r>
                        </m:num>
                        <m:den>
                          <m:acc>
                            <m:accPr>
                              <m:chr m:val="̅"/>
                              <m:ctrlPr>
                                <a:rPr lang="es-AR" sz="1600" b="1" i="1">
                                  <a:solidFill>
                                    <a:schemeClr val="accent1"/>
                                  </a:solidFill>
                                  <a:latin typeface="Cambria Math" panose="02040503050406030204" pitchFamily="18" charset="0"/>
                                </a:rPr>
                              </m:ctrlPr>
                            </m:accPr>
                            <m:e>
                              <m:r>
                                <a:rPr lang="es-AR" sz="1600" b="1" i="1">
                                  <a:solidFill>
                                    <a:schemeClr val="accent1"/>
                                  </a:solidFill>
                                  <a:latin typeface="Cambria Math" panose="02040503050406030204" pitchFamily="18" charset="0"/>
                                </a:rPr>
                                <m:t>𝑽</m:t>
                              </m:r>
                            </m:e>
                          </m:acc>
                          <m:r>
                            <a:rPr lang="es-AR" sz="1600" b="1" i="0">
                              <a:solidFill>
                                <a:schemeClr val="accent1"/>
                              </a:solidFill>
                              <a:latin typeface="Cambria Math" panose="02040503050406030204" pitchFamily="18" charset="0"/>
                            </a:rPr>
                            <m:t>−</m:t>
                          </m:r>
                          <m:sSub>
                            <m:sSubPr>
                              <m:ctrlPr>
                                <a:rPr lang="es-AR" sz="1600" b="1" i="1">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𝑽</m:t>
                              </m:r>
                            </m:e>
                            <m:sub>
                              <m:r>
                                <a:rPr lang="es-AR" sz="1600" b="1" i="1">
                                  <a:solidFill>
                                    <a:schemeClr val="accent1"/>
                                  </a:solidFill>
                                  <a:latin typeface="Cambria Math" panose="02040503050406030204" pitchFamily="18" charset="0"/>
                                </a:rPr>
                                <m:t>𝒄𝒐𝒏𝒅</m:t>
                              </m:r>
                            </m:sub>
                          </m:sSub>
                        </m:den>
                      </m:f>
                      <m:r>
                        <a:rPr lang="es-AR" sz="1600" b="1" i="0">
                          <a:solidFill>
                            <a:schemeClr val="accent1"/>
                          </a:solidFill>
                          <a:latin typeface="Cambria Math" panose="02040503050406030204" pitchFamily="18" charset="0"/>
                        </a:rPr>
                        <m:t>+</m:t>
                      </m:r>
                      <m:d>
                        <m:dPr>
                          <m:ctrlPr>
                            <a:rPr lang="es-AR" sz="1600" b="1" i="1">
                              <a:solidFill>
                                <a:schemeClr val="accent1"/>
                              </a:solidFill>
                              <a:latin typeface="Cambria Math" panose="02040503050406030204" pitchFamily="18" charset="0"/>
                            </a:rPr>
                          </m:ctrlPr>
                        </m:dPr>
                        <m:e>
                          <m:f>
                            <m:fPr>
                              <m:ctrlPr>
                                <a:rPr lang="es-AR" sz="1600" b="1" i="1">
                                  <a:solidFill>
                                    <a:schemeClr val="accent1"/>
                                  </a:solidFill>
                                  <a:latin typeface="Cambria Math" panose="02040503050406030204" pitchFamily="18" charset="0"/>
                                </a:rPr>
                              </m:ctrlPr>
                            </m:fPr>
                            <m:num>
                              <m:sSub>
                                <m:sSubPr>
                                  <m:ctrlPr>
                                    <a:rPr lang="es-AR" sz="1600" b="1" i="1">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𝑳</m:t>
                                  </m:r>
                                </m:e>
                                <m:sub>
                                  <m:r>
                                    <a:rPr lang="es-AR" sz="1600" b="1" i="0">
                                      <a:solidFill>
                                        <a:schemeClr val="accent1"/>
                                      </a:solidFill>
                                      <a:latin typeface="Cambria Math" panose="02040503050406030204" pitchFamily="18" charset="0"/>
                                    </a:rPr>
                                    <m:t>𝟎</m:t>
                                  </m:r>
                                </m:sub>
                              </m:sSub>
                              <m:r>
                                <a:rPr lang="es-AR" sz="1600" b="1" i="0">
                                  <a:solidFill>
                                    <a:schemeClr val="accent1"/>
                                  </a:solidFill>
                                  <a:latin typeface="Cambria Math" panose="02040503050406030204" pitchFamily="18" charset="0"/>
                                </a:rPr>
                                <m:t>+</m:t>
                              </m:r>
                              <m:r>
                                <a:rPr lang="es-AR" sz="1600" b="1" i="1">
                                  <a:solidFill>
                                    <a:schemeClr val="accent1"/>
                                  </a:solidFill>
                                  <a:latin typeface="Cambria Math" panose="02040503050406030204" pitchFamily="18" charset="0"/>
                                </a:rPr>
                                <m:t>𝒒</m:t>
                              </m:r>
                              <m:r>
                                <a:rPr lang="es-AR" sz="1600" b="1" i="1" smtClean="0">
                                  <a:solidFill>
                                    <a:schemeClr val="accent1"/>
                                  </a:solidFill>
                                  <a:latin typeface="Cambria Math" panose="02040503050406030204" pitchFamily="18" charset="0"/>
                                </a:rPr>
                                <m:t>⋅</m:t>
                              </m:r>
                              <m:r>
                                <a:rPr lang="es-AR" sz="1600" b="1" i="1">
                                  <a:solidFill>
                                    <a:schemeClr val="accent1"/>
                                  </a:solidFill>
                                  <a:latin typeface="Cambria Math" panose="02040503050406030204" pitchFamily="18" charset="0"/>
                                </a:rPr>
                                <m:t>𝑭</m:t>
                              </m:r>
                            </m:num>
                            <m:den>
                              <m:acc>
                                <m:accPr>
                                  <m:chr m:val="̅"/>
                                  <m:ctrlPr>
                                    <a:rPr lang="es-AR" sz="1600" b="1" i="1">
                                      <a:solidFill>
                                        <a:schemeClr val="accent1"/>
                                      </a:solidFill>
                                      <a:latin typeface="Cambria Math" panose="02040503050406030204" pitchFamily="18" charset="0"/>
                                    </a:rPr>
                                  </m:ctrlPr>
                                </m:accPr>
                                <m:e>
                                  <m:r>
                                    <a:rPr lang="es-AR" sz="1600" b="1" i="1">
                                      <a:solidFill>
                                        <a:schemeClr val="accent1"/>
                                      </a:solidFill>
                                      <a:latin typeface="Cambria Math" panose="02040503050406030204" pitchFamily="18" charset="0"/>
                                    </a:rPr>
                                    <m:t>𝑽</m:t>
                                  </m:r>
                                </m:e>
                              </m:acc>
                              <m:r>
                                <a:rPr lang="es-AR" sz="1600" b="1" i="0">
                                  <a:solidFill>
                                    <a:schemeClr val="accent1"/>
                                  </a:solidFill>
                                  <a:latin typeface="Cambria Math" panose="02040503050406030204" pitchFamily="18" charset="0"/>
                                </a:rPr>
                                <m:t>−</m:t>
                              </m:r>
                              <m:sSub>
                                <m:sSubPr>
                                  <m:ctrlPr>
                                    <a:rPr lang="es-AR" sz="1600" b="1" i="1">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𝑽</m:t>
                                  </m:r>
                                </m:e>
                                <m:sub>
                                  <m:r>
                                    <a:rPr lang="es-AR" sz="1600" b="1" i="1">
                                      <a:solidFill>
                                        <a:schemeClr val="accent1"/>
                                      </a:solidFill>
                                      <a:latin typeface="Cambria Math" panose="02040503050406030204" pitchFamily="18" charset="0"/>
                                    </a:rPr>
                                    <m:t>𝒄𝒐𝒏𝒅</m:t>
                                  </m:r>
                                </m:sub>
                              </m:sSub>
                            </m:den>
                          </m:f>
                        </m:e>
                      </m:d>
                      <m:r>
                        <a:rPr lang="es-AR" sz="1600" b="1" i="1" smtClean="0">
                          <a:solidFill>
                            <a:schemeClr val="accent1"/>
                          </a:solidFill>
                          <a:latin typeface="Cambria Math" panose="02040503050406030204" pitchFamily="18" charset="0"/>
                        </a:rPr>
                        <m:t>⋅</m:t>
                      </m:r>
                      <m:sSub>
                        <m:sSubPr>
                          <m:ctrlPr>
                            <a:rPr lang="es-AR" sz="1600" b="1" i="1">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𝒙</m:t>
                          </m:r>
                        </m:e>
                        <m:sub>
                          <m:r>
                            <a:rPr lang="es-AR" sz="1600" b="1" i="1">
                              <a:solidFill>
                                <a:schemeClr val="accent1"/>
                              </a:solidFill>
                              <a:latin typeface="Cambria Math" panose="02040503050406030204" pitchFamily="18" charset="0"/>
                            </a:rPr>
                            <m:t>𝑹𝑶𝑰</m:t>
                          </m:r>
                          <m:r>
                            <a:rPr lang="es-AR" sz="1600" b="1" i="1" smtClean="0">
                              <a:solidFill>
                                <a:schemeClr val="accent1"/>
                              </a:solidFill>
                              <a:latin typeface="Cambria Math" panose="02040503050406030204" pitchFamily="18" charset="0"/>
                            </a:rPr>
                            <m:t>𝒊</m:t>
                          </m:r>
                          <m:r>
                            <a:rPr lang="es-AR" sz="1600" b="1" i="1">
                              <a:solidFill>
                                <a:schemeClr val="accent1"/>
                              </a:solidFill>
                              <a:latin typeface="Cambria Math" panose="02040503050406030204" pitchFamily="18" charset="0"/>
                            </a:rPr>
                            <m:t>𝒏𝒕</m:t>
                          </m:r>
                        </m:sub>
                      </m:sSub>
                    </m:oMath>
                  </m:oMathPara>
                </a14:m>
                <a:endParaRPr lang="es-AR" sz="1600" b="1" dirty="0">
                  <a:solidFill>
                    <a:schemeClr val="accent1"/>
                  </a:solidFill>
                </a:endParaRPr>
              </a:p>
            </p:txBody>
          </p:sp>
        </mc:Choice>
        <mc:Fallback xmlns="">
          <p:sp>
            <p:nvSpPr>
              <p:cNvPr id="76" name="Rectangle 75">
                <a:extLst>
                  <a:ext uri="{FF2B5EF4-FFF2-40B4-BE49-F238E27FC236}">
                    <a16:creationId xmlns:a16="http://schemas.microsoft.com/office/drawing/2014/main" id="{A4B48789-5E30-4D0D-BFBC-45803446455D}"/>
                  </a:ext>
                </a:extLst>
              </p:cNvPr>
              <p:cNvSpPr>
                <a:spLocks noRot="1" noChangeAspect="1" noMove="1" noResize="1" noEditPoints="1" noAdjustHandles="1" noChangeArrowheads="1" noChangeShapeType="1" noTextEdit="1"/>
              </p:cNvSpPr>
              <p:nvPr/>
            </p:nvSpPr>
            <p:spPr>
              <a:xfrm>
                <a:off x="5504606" y="4648820"/>
                <a:ext cx="6263722" cy="645561"/>
              </a:xfrm>
              <a:prstGeom prst="rect">
                <a:avLst/>
              </a:prstGeom>
              <a:blipFill>
                <a:blip r:embed="rId18"/>
                <a:stretch>
                  <a:fillRect/>
                </a:stretch>
              </a:blipFill>
            </p:spPr>
            <p:txBody>
              <a:bodyPr/>
              <a:lstStyle/>
              <a:p>
                <a:r>
                  <a:rPr lang="es-AR">
                    <a:noFill/>
                  </a:rPr>
                  <a:t> </a:t>
                </a:r>
              </a:p>
            </p:txBody>
          </p:sp>
        </mc:Fallback>
      </mc:AlternateContent>
      <p:sp>
        <p:nvSpPr>
          <p:cNvPr id="77" name="Marcador de contenido 2">
            <a:extLst>
              <a:ext uri="{FF2B5EF4-FFF2-40B4-BE49-F238E27FC236}">
                <a16:creationId xmlns:a16="http://schemas.microsoft.com/office/drawing/2014/main" id="{76E386FB-73E4-4BEF-B6D9-0362460F286C}"/>
              </a:ext>
            </a:extLst>
          </p:cNvPr>
          <p:cNvSpPr txBox="1">
            <a:spLocks/>
          </p:cNvSpPr>
          <p:nvPr/>
        </p:nvSpPr>
        <p:spPr>
          <a:xfrm>
            <a:off x="5504606" y="5362494"/>
            <a:ext cx="6282772" cy="349948"/>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388620" indent="-342900" algn="just">
              <a:buFont typeface="+mj-lt"/>
              <a:buAutoNum type="arabicPeriod" startAt="3"/>
            </a:pPr>
            <a:r>
              <a:rPr lang="es-ES" sz="1800" b="1" dirty="0">
                <a:solidFill>
                  <a:srgbClr val="7030A0"/>
                </a:solidFill>
                <a:latin typeface="Calibri" panose="020F0502020204030204" pitchFamily="34" charset="0"/>
                <a:cs typeface="Calibri" panose="020F0502020204030204" pitchFamily="34" charset="0"/>
              </a:rPr>
              <a:t>ROI</a:t>
            </a:r>
            <a:r>
              <a:rPr lang="es-ES" sz="1800" dirty="0">
                <a:solidFill>
                  <a:schemeClr val="tx1"/>
                </a:solidFill>
                <a:latin typeface="Calibri" panose="020F0502020204030204" pitchFamily="34" charset="0"/>
                <a:cs typeface="Calibri" panose="020F0502020204030204" pitchFamily="34" charset="0"/>
              </a:rPr>
              <a:t>: BM en el </a:t>
            </a:r>
            <a:r>
              <a:rPr lang="es-ES" sz="1800" i="1" dirty="0" err="1">
                <a:solidFill>
                  <a:schemeClr val="tx1"/>
                </a:solidFill>
                <a:latin typeface="Calibri" panose="020F0502020204030204" pitchFamily="34" charset="0"/>
                <a:cs typeface="Calibri" panose="020F0502020204030204" pitchFamily="34" charset="0"/>
              </a:rPr>
              <a:t>reboiler</a:t>
            </a:r>
            <a:r>
              <a:rPr lang="es-ES" sz="1800" dirty="0">
                <a:solidFill>
                  <a:schemeClr val="tx1"/>
                </a:solidFill>
                <a:latin typeface="Calibri" panose="020F0502020204030204" pitchFamily="34" charset="0"/>
                <a:cs typeface="Calibri" panose="020F0502020204030204" pitchFamily="34" charset="0"/>
              </a:rPr>
              <a:t>:</a:t>
            </a:r>
          </a:p>
        </p:txBody>
      </p:sp>
      <p:grpSp>
        <p:nvGrpSpPr>
          <p:cNvPr id="7" name="Grupo 6"/>
          <p:cNvGrpSpPr/>
          <p:nvPr/>
        </p:nvGrpSpPr>
        <p:grpSpPr>
          <a:xfrm>
            <a:off x="1998471" y="4675345"/>
            <a:ext cx="1049640" cy="1078080"/>
            <a:chOff x="1998471" y="4675345"/>
            <a:chExt cx="1049640" cy="1078080"/>
          </a:xfrm>
        </p:grpSpPr>
        <p:cxnSp>
          <p:nvCxnSpPr>
            <p:cNvPr id="78" name="Straight Connector 77">
              <a:extLst>
                <a:ext uri="{FF2B5EF4-FFF2-40B4-BE49-F238E27FC236}">
                  <a16:creationId xmlns:a16="http://schemas.microsoft.com/office/drawing/2014/main" id="{E5BEF4F5-AD2E-4CDB-9F79-C2435688094C}"/>
                </a:ext>
              </a:extLst>
            </p:cNvPr>
            <p:cNvCxnSpPr>
              <a:cxnSpLocks/>
            </p:cNvCxnSpPr>
            <p:nvPr/>
          </p:nvCxnSpPr>
          <p:spPr>
            <a:xfrm flipH="1" flipV="1">
              <a:off x="3041059" y="4683758"/>
              <a:ext cx="7052" cy="1069667"/>
            </a:xfrm>
            <a:prstGeom prst="line">
              <a:avLst/>
            </a:prstGeom>
            <a:ln w="28575">
              <a:solidFill>
                <a:srgbClr val="7030A0"/>
              </a:solidFill>
              <a:prstDash val="dash"/>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F9A70E6D-66E1-4F1F-9DEF-CC38E6A85FD0}"/>
                </a:ext>
              </a:extLst>
            </p:cNvPr>
            <p:cNvCxnSpPr>
              <a:cxnSpLocks/>
            </p:cNvCxnSpPr>
            <p:nvPr/>
          </p:nvCxnSpPr>
          <p:spPr>
            <a:xfrm flipH="1" flipV="1">
              <a:off x="2005523" y="4675345"/>
              <a:ext cx="1704" cy="1078080"/>
            </a:xfrm>
            <a:prstGeom prst="line">
              <a:avLst/>
            </a:prstGeom>
            <a:ln w="28575">
              <a:solidFill>
                <a:srgbClr val="7030A0"/>
              </a:solidFill>
              <a:prstDash val="dash"/>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F7EECF1C-D889-4096-BBC9-CB6383F05113}"/>
                </a:ext>
              </a:extLst>
            </p:cNvPr>
            <p:cNvCxnSpPr>
              <a:cxnSpLocks/>
            </p:cNvCxnSpPr>
            <p:nvPr/>
          </p:nvCxnSpPr>
          <p:spPr>
            <a:xfrm>
              <a:off x="2005523" y="5753425"/>
              <a:ext cx="1022159" cy="0"/>
            </a:xfrm>
            <a:prstGeom prst="line">
              <a:avLst/>
            </a:prstGeom>
            <a:ln w="28575">
              <a:solidFill>
                <a:srgbClr val="7030A0"/>
              </a:solidFill>
              <a:prstDash val="dash"/>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4EB8D59B-4E94-4020-989C-C0E5D2874704}"/>
                </a:ext>
              </a:extLst>
            </p:cNvPr>
            <p:cNvCxnSpPr>
              <a:cxnSpLocks/>
            </p:cNvCxnSpPr>
            <p:nvPr/>
          </p:nvCxnSpPr>
          <p:spPr>
            <a:xfrm>
              <a:off x="1998471" y="4691170"/>
              <a:ext cx="1029211" cy="0"/>
            </a:xfrm>
            <a:prstGeom prst="line">
              <a:avLst/>
            </a:prstGeom>
            <a:ln w="28575">
              <a:solidFill>
                <a:srgbClr val="7030A0"/>
              </a:solidFill>
              <a:prstDash val="dash"/>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87" name="Rectangle 86">
                <a:extLst>
                  <a:ext uri="{FF2B5EF4-FFF2-40B4-BE49-F238E27FC236}">
                    <a16:creationId xmlns:a16="http://schemas.microsoft.com/office/drawing/2014/main" id="{36268F1F-F417-416F-9130-A8D70E1C0C11}"/>
                  </a:ext>
                </a:extLst>
              </p:cNvPr>
              <p:cNvSpPr/>
              <p:nvPr/>
            </p:nvSpPr>
            <p:spPr>
              <a:xfrm>
                <a:off x="7307916" y="5671696"/>
                <a:ext cx="3959669" cy="55880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s-AR" sz="1600" b="1" i="1" smtClean="0">
                              <a:solidFill>
                                <a:srgbClr val="7030A0"/>
                              </a:solidFill>
                              <a:latin typeface="Cambria Math" panose="02040503050406030204" pitchFamily="18" charset="0"/>
                            </a:rPr>
                          </m:ctrlPr>
                        </m:sSubPr>
                        <m:e>
                          <m:r>
                            <a:rPr lang="es-AR" sz="1600" b="1" i="1">
                              <a:solidFill>
                                <a:srgbClr val="7030A0"/>
                              </a:solidFill>
                              <a:latin typeface="Cambria Math" panose="02040503050406030204" pitchFamily="18" charset="0"/>
                            </a:rPr>
                            <m:t>𝒚</m:t>
                          </m:r>
                        </m:e>
                        <m:sub>
                          <m:r>
                            <a:rPr lang="es-AR" sz="1600" b="1" i="1">
                              <a:solidFill>
                                <a:srgbClr val="7030A0"/>
                              </a:solidFill>
                              <a:latin typeface="Cambria Math" panose="02040503050406030204" pitchFamily="18" charset="0"/>
                            </a:rPr>
                            <m:t>𝑹𝑶𝑰</m:t>
                          </m:r>
                        </m:sub>
                      </m:sSub>
                      <m:r>
                        <a:rPr lang="es-AR" sz="1600" b="1" i="0">
                          <a:solidFill>
                            <a:srgbClr val="7030A0"/>
                          </a:solidFill>
                          <a:latin typeface="Cambria Math" panose="02040503050406030204" pitchFamily="18" charset="0"/>
                        </a:rPr>
                        <m:t>=</m:t>
                      </m:r>
                      <m:f>
                        <m:fPr>
                          <m:ctrlPr>
                            <a:rPr lang="es-AR" sz="1600" b="1" i="1">
                              <a:solidFill>
                                <a:srgbClr val="7030A0"/>
                              </a:solidFill>
                              <a:latin typeface="Cambria Math" panose="02040503050406030204" pitchFamily="18" charset="0"/>
                            </a:rPr>
                          </m:ctrlPr>
                        </m:fPr>
                        <m:num>
                          <m:sSub>
                            <m:sSubPr>
                              <m:ctrlPr>
                                <a:rPr lang="es-AR" sz="1600" b="1" i="1">
                                  <a:solidFill>
                                    <a:srgbClr val="7030A0"/>
                                  </a:solidFill>
                                  <a:latin typeface="Cambria Math" panose="02040503050406030204" pitchFamily="18" charset="0"/>
                                </a:rPr>
                              </m:ctrlPr>
                            </m:sSubPr>
                            <m:e>
                              <m:r>
                                <a:rPr lang="es-AR" sz="1600" b="1" i="1">
                                  <a:solidFill>
                                    <a:srgbClr val="7030A0"/>
                                  </a:solidFill>
                                  <a:latin typeface="Cambria Math" panose="02040503050406030204" pitchFamily="18" charset="0"/>
                                </a:rPr>
                                <m:t>𝑳</m:t>
                              </m:r>
                            </m:e>
                            <m:sub>
                              <m:r>
                                <a:rPr lang="es-AR" sz="1600" b="1" i="0">
                                  <a:solidFill>
                                    <a:srgbClr val="7030A0"/>
                                  </a:solidFill>
                                  <a:latin typeface="Cambria Math" panose="02040503050406030204" pitchFamily="18" charset="0"/>
                                </a:rPr>
                                <m:t>𝟎</m:t>
                              </m:r>
                            </m:sub>
                          </m:sSub>
                          <m:r>
                            <a:rPr lang="es-AR" sz="1600" b="1" i="0">
                              <a:solidFill>
                                <a:srgbClr val="7030A0"/>
                              </a:solidFill>
                              <a:latin typeface="Cambria Math" panose="02040503050406030204" pitchFamily="18" charset="0"/>
                            </a:rPr>
                            <m:t>+</m:t>
                          </m:r>
                          <m:r>
                            <a:rPr lang="es-AR" sz="1600" b="1" i="1">
                              <a:solidFill>
                                <a:srgbClr val="7030A0"/>
                              </a:solidFill>
                              <a:latin typeface="Cambria Math" panose="02040503050406030204" pitchFamily="18" charset="0"/>
                            </a:rPr>
                            <m:t>𝒒</m:t>
                          </m:r>
                          <m:r>
                            <a:rPr lang="es-AR" sz="1600" b="1" i="1" smtClean="0">
                              <a:solidFill>
                                <a:srgbClr val="7030A0"/>
                              </a:solidFill>
                              <a:latin typeface="Cambria Math" panose="02040503050406030204" pitchFamily="18" charset="0"/>
                            </a:rPr>
                            <m:t>⋅</m:t>
                          </m:r>
                          <m:r>
                            <a:rPr lang="es-AR" sz="1600" b="1" i="1">
                              <a:solidFill>
                                <a:srgbClr val="7030A0"/>
                              </a:solidFill>
                              <a:latin typeface="Cambria Math" panose="02040503050406030204" pitchFamily="18" charset="0"/>
                            </a:rPr>
                            <m:t>𝑭</m:t>
                          </m:r>
                          <m:r>
                            <a:rPr lang="es-419" sz="1600" b="1" i="1" smtClean="0">
                              <a:solidFill>
                                <a:srgbClr val="7030A0"/>
                              </a:solidFill>
                              <a:latin typeface="Cambria Math" panose="02040503050406030204" pitchFamily="18" charset="0"/>
                            </a:rPr>
                            <m:t>+</m:t>
                          </m:r>
                          <m:sSub>
                            <m:sSubPr>
                              <m:ctrlPr>
                                <a:rPr lang="es-419" sz="1600" b="1" i="1" smtClean="0">
                                  <a:solidFill>
                                    <a:srgbClr val="7030A0"/>
                                  </a:solidFill>
                                  <a:latin typeface="Cambria Math" panose="02040503050406030204" pitchFamily="18" charset="0"/>
                                </a:rPr>
                              </m:ctrlPr>
                            </m:sSubPr>
                            <m:e>
                              <m:r>
                                <a:rPr lang="es-419" sz="1600" b="1" i="1" smtClean="0">
                                  <a:solidFill>
                                    <a:srgbClr val="7030A0"/>
                                  </a:solidFill>
                                  <a:latin typeface="Cambria Math" panose="02040503050406030204" pitchFamily="18" charset="0"/>
                                </a:rPr>
                                <m:t>𝑽</m:t>
                              </m:r>
                            </m:e>
                            <m:sub>
                              <m:r>
                                <a:rPr lang="es-419" sz="1600" b="1" i="1" smtClean="0">
                                  <a:solidFill>
                                    <a:srgbClr val="7030A0"/>
                                  </a:solidFill>
                                  <a:latin typeface="Cambria Math" panose="02040503050406030204" pitchFamily="18" charset="0"/>
                                </a:rPr>
                                <m:t>𝒄𝒐𝒏𝒅</m:t>
                              </m:r>
                            </m:sub>
                          </m:sSub>
                        </m:num>
                        <m:den>
                          <m:acc>
                            <m:accPr>
                              <m:chr m:val="̅"/>
                              <m:ctrlPr>
                                <a:rPr lang="es-AR" sz="1600" b="1" i="1">
                                  <a:solidFill>
                                    <a:srgbClr val="7030A0"/>
                                  </a:solidFill>
                                  <a:latin typeface="Cambria Math" panose="02040503050406030204" pitchFamily="18" charset="0"/>
                                </a:rPr>
                              </m:ctrlPr>
                            </m:accPr>
                            <m:e>
                              <m:r>
                                <a:rPr lang="es-AR" sz="1600" b="1" i="1">
                                  <a:solidFill>
                                    <a:srgbClr val="7030A0"/>
                                  </a:solidFill>
                                  <a:latin typeface="Cambria Math" panose="02040503050406030204" pitchFamily="18" charset="0"/>
                                </a:rPr>
                                <m:t>𝑽</m:t>
                              </m:r>
                            </m:e>
                          </m:acc>
                        </m:den>
                      </m:f>
                      <m:r>
                        <a:rPr lang="es-AR" sz="1600" b="1" i="1" smtClean="0">
                          <a:solidFill>
                            <a:srgbClr val="7030A0"/>
                          </a:solidFill>
                          <a:latin typeface="Cambria Math" panose="02040503050406030204" pitchFamily="18" charset="0"/>
                        </a:rPr>
                        <m:t>⋅</m:t>
                      </m:r>
                      <m:sSub>
                        <m:sSubPr>
                          <m:ctrlPr>
                            <a:rPr lang="es-AR" sz="1600" b="1" i="1">
                              <a:solidFill>
                                <a:srgbClr val="7030A0"/>
                              </a:solidFill>
                              <a:latin typeface="Cambria Math" panose="02040503050406030204" pitchFamily="18" charset="0"/>
                            </a:rPr>
                          </m:ctrlPr>
                        </m:sSubPr>
                        <m:e>
                          <m:r>
                            <a:rPr lang="es-AR" sz="1600" b="1" i="1">
                              <a:solidFill>
                                <a:srgbClr val="7030A0"/>
                              </a:solidFill>
                              <a:latin typeface="Cambria Math" panose="02040503050406030204" pitchFamily="18" charset="0"/>
                            </a:rPr>
                            <m:t>𝒙</m:t>
                          </m:r>
                        </m:e>
                        <m:sub>
                          <m:r>
                            <a:rPr lang="es-AR" sz="1600" b="1" i="1">
                              <a:solidFill>
                                <a:srgbClr val="7030A0"/>
                              </a:solidFill>
                              <a:latin typeface="Cambria Math" panose="02040503050406030204" pitchFamily="18" charset="0"/>
                            </a:rPr>
                            <m:t>𝑹𝑶𝑰</m:t>
                          </m:r>
                        </m:sub>
                      </m:sSub>
                      <m:r>
                        <a:rPr lang="es-AR" sz="1600" b="1" i="0">
                          <a:solidFill>
                            <a:srgbClr val="7030A0"/>
                          </a:solidFill>
                          <a:latin typeface="Cambria Math" panose="02040503050406030204" pitchFamily="18" charset="0"/>
                        </a:rPr>
                        <m:t>−</m:t>
                      </m:r>
                      <m:f>
                        <m:fPr>
                          <m:ctrlPr>
                            <a:rPr lang="es-AR" sz="1600" b="1" i="1">
                              <a:solidFill>
                                <a:srgbClr val="7030A0"/>
                              </a:solidFill>
                              <a:latin typeface="Cambria Math" panose="02040503050406030204" pitchFamily="18" charset="0"/>
                            </a:rPr>
                          </m:ctrlPr>
                        </m:fPr>
                        <m:num>
                          <m:r>
                            <a:rPr lang="es-AR" sz="1600" b="1" i="1">
                              <a:solidFill>
                                <a:srgbClr val="7030A0"/>
                              </a:solidFill>
                              <a:latin typeface="Cambria Math" panose="02040503050406030204" pitchFamily="18" charset="0"/>
                            </a:rPr>
                            <m:t>𝑾</m:t>
                          </m:r>
                        </m:num>
                        <m:den>
                          <m:acc>
                            <m:accPr>
                              <m:chr m:val="̅"/>
                              <m:ctrlPr>
                                <a:rPr lang="es-AR" sz="1600" b="1" i="1">
                                  <a:solidFill>
                                    <a:srgbClr val="7030A0"/>
                                  </a:solidFill>
                                  <a:latin typeface="Cambria Math" panose="02040503050406030204" pitchFamily="18" charset="0"/>
                                </a:rPr>
                              </m:ctrlPr>
                            </m:accPr>
                            <m:e>
                              <m:r>
                                <a:rPr lang="es-AR" sz="1600" b="1" i="1">
                                  <a:solidFill>
                                    <a:srgbClr val="7030A0"/>
                                  </a:solidFill>
                                  <a:latin typeface="Cambria Math" panose="02040503050406030204" pitchFamily="18" charset="0"/>
                                </a:rPr>
                                <m:t>𝑽</m:t>
                              </m:r>
                            </m:e>
                          </m:acc>
                        </m:den>
                      </m:f>
                      <m:r>
                        <a:rPr lang="es-AR" sz="1600" b="1" i="1" smtClean="0">
                          <a:solidFill>
                            <a:srgbClr val="7030A0"/>
                          </a:solidFill>
                          <a:latin typeface="Cambria Math" panose="02040503050406030204" pitchFamily="18" charset="0"/>
                        </a:rPr>
                        <m:t>⋅</m:t>
                      </m:r>
                      <m:sSub>
                        <m:sSubPr>
                          <m:ctrlPr>
                            <a:rPr lang="es-AR" sz="1600" b="1" i="1">
                              <a:solidFill>
                                <a:srgbClr val="7030A0"/>
                              </a:solidFill>
                              <a:latin typeface="Cambria Math" panose="02040503050406030204" pitchFamily="18" charset="0"/>
                            </a:rPr>
                          </m:ctrlPr>
                        </m:sSubPr>
                        <m:e>
                          <m:r>
                            <a:rPr lang="es-AR" sz="1600" b="1" i="1">
                              <a:solidFill>
                                <a:srgbClr val="7030A0"/>
                              </a:solidFill>
                              <a:latin typeface="Cambria Math" panose="02040503050406030204" pitchFamily="18" charset="0"/>
                            </a:rPr>
                            <m:t>𝒙</m:t>
                          </m:r>
                        </m:e>
                        <m:sub>
                          <m:r>
                            <a:rPr lang="es-AR" sz="1600" b="1" i="1">
                              <a:solidFill>
                                <a:srgbClr val="7030A0"/>
                              </a:solidFill>
                              <a:latin typeface="Cambria Math" panose="02040503050406030204" pitchFamily="18" charset="0"/>
                            </a:rPr>
                            <m:t>𝒘</m:t>
                          </m:r>
                        </m:sub>
                      </m:sSub>
                    </m:oMath>
                  </m:oMathPara>
                </a14:m>
                <a:endParaRPr lang="es-AR" sz="1600" b="1" dirty="0">
                  <a:solidFill>
                    <a:srgbClr val="7030A0"/>
                  </a:solidFill>
                </a:endParaRPr>
              </a:p>
            </p:txBody>
          </p:sp>
        </mc:Choice>
        <mc:Fallback xmlns="">
          <p:sp>
            <p:nvSpPr>
              <p:cNvPr id="87" name="Rectangle 86">
                <a:extLst>
                  <a:ext uri="{FF2B5EF4-FFF2-40B4-BE49-F238E27FC236}">
                    <a16:creationId xmlns:a16="http://schemas.microsoft.com/office/drawing/2014/main" id="{36268F1F-F417-416F-9130-A8D70E1C0C11}"/>
                  </a:ext>
                </a:extLst>
              </p:cNvPr>
              <p:cNvSpPr>
                <a:spLocks noRot="1" noChangeAspect="1" noMove="1" noResize="1" noEditPoints="1" noAdjustHandles="1" noChangeArrowheads="1" noChangeShapeType="1" noTextEdit="1"/>
              </p:cNvSpPr>
              <p:nvPr/>
            </p:nvSpPr>
            <p:spPr>
              <a:xfrm>
                <a:off x="7307916" y="5671696"/>
                <a:ext cx="3959669" cy="558807"/>
              </a:xfrm>
              <a:prstGeom prst="rect">
                <a:avLst/>
              </a:prstGeom>
              <a:blipFill>
                <a:blip r:embed="rId19"/>
                <a:stretch>
                  <a:fillRect/>
                </a:stretch>
              </a:blipFill>
            </p:spPr>
            <p:txBody>
              <a:bodyPr/>
              <a:lstStyle/>
              <a:p>
                <a:r>
                  <a:rPr lang="es-AR">
                    <a:noFill/>
                  </a:rPr>
                  <a:t> </a:t>
                </a:r>
              </a:p>
            </p:txBody>
          </p:sp>
        </mc:Fallback>
      </mc:AlternateContent>
      <p:pic>
        <p:nvPicPr>
          <p:cNvPr id="56" name="Imagen 2" descr="Nueva marca difusion - web">
            <a:extLst>
              <a:ext uri="{FF2B5EF4-FFF2-40B4-BE49-F238E27FC236}">
                <a16:creationId xmlns:a16="http://schemas.microsoft.com/office/drawing/2014/main" id="{20A86814-735B-4116-AA5C-88B3CDFBD96D}"/>
              </a:ext>
            </a:extLst>
          </p:cNvPr>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9829548" y="244084"/>
            <a:ext cx="2120900" cy="660400"/>
          </a:xfrm>
          <a:prstGeom prst="rect">
            <a:avLst/>
          </a:prstGeom>
          <a:noFill/>
          <a:ln>
            <a:noFill/>
          </a:ln>
        </p:spPr>
      </p:pic>
      <p:sp>
        <p:nvSpPr>
          <p:cNvPr id="57" name="Marcador de número de diapositiva 14"/>
          <p:cNvSpPr>
            <a:spLocks noGrp="1"/>
          </p:cNvSpPr>
          <p:nvPr>
            <p:ph type="sldNum" sz="quarter" idx="12"/>
          </p:nvPr>
        </p:nvSpPr>
        <p:spPr>
          <a:xfrm>
            <a:off x="11236569" y="6231929"/>
            <a:ext cx="531759" cy="365125"/>
          </a:xfrm>
        </p:spPr>
        <p:txBody>
          <a:bodyPr/>
          <a:lstStyle/>
          <a:p>
            <a:r>
              <a:rPr lang="en-US" sz="1600" b="1" dirty="0"/>
              <a:t>-</a:t>
            </a:r>
            <a:fld id="{69D94FCB-83B5-4144-BDC1-7118612766F0}" type="slidenum">
              <a:rPr lang="en-US" sz="1400" b="1" smtClean="0">
                <a:latin typeface="Calibri" panose="020F0502020204030204" pitchFamily="34" charset="0"/>
                <a:cs typeface="Calibri" panose="020F0502020204030204" pitchFamily="34" charset="0"/>
              </a:rPr>
              <a:t>10</a:t>
            </a:fld>
            <a:r>
              <a:rPr lang="en-US" sz="1600" b="1" dirty="0"/>
              <a:t>-</a:t>
            </a:r>
          </a:p>
        </p:txBody>
      </p:sp>
      <p:sp>
        <p:nvSpPr>
          <p:cNvPr id="65" name="Título 1"/>
          <p:cNvSpPr txBox="1">
            <a:spLocks/>
          </p:cNvSpPr>
          <p:nvPr/>
        </p:nvSpPr>
        <p:spPr>
          <a:xfrm>
            <a:off x="438911" y="244084"/>
            <a:ext cx="9677119" cy="91994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s-ES" dirty="0"/>
              <a:t>Resolución –</a:t>
            </a:r>
            <a:r>
              <a:rPr lang="es-ES" i="1" dirty="0"/>
              <a:t> Ítem 2</a:t>
            </a:r>
            <a:r>
              <a:rPr lang="es-ES" dirty="0"/>
              <a:t> – Pérdida de calor</a:t>
            </a:r>
            <a:endParaRPr lang="en-US" dirty="0"/>
          </a:p>
        </p:txBody>
      </p:sp>
      <p:sp>
        <p:nvSpPr>
          <p:cNvPr id="44" name="Marcador de pie de página 3"/>
          <p:cNvSpPr>
            <a:spLocks noGrp="1"/>
          </p:cNvSpPr>
          <p:nvPr>
            <p:ph type="ftr" sz="quarter" idx="11"/>
          </p:nvPr>
        </p:nvSpPr>
        <p:spPr>
          <a:xfrm>
            <a:off x="438912" y="6251260"/>
            <a:ext cx="11329416" cy="365125"/>
          </a:xfrm>
        </p:spPr>
        <p:txBody>
          <a:bodyPr/>
          <a:lstStyle/>
          <a:p>
            <a:pPr algn="l"/>
            <a:r>
              <a:rPr lang="en-US" sz="1400" dirty="0">
                <a:solidFill>
                  <a:schemeClr val="tx1"/>
                </a:solidFill>
                <a:latin typeface="Calibri" panose="020F0502020204030204" pitchFamily="34" charset="0"/>
                <a:cs typeface="Calibri" panose="020F0502020204030204" pitchFamily="34" charset="0"/>
              </a:rPr>
              <a:t>76.52/76.05/TA164 -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de </a:t>
            </a:r>
            <a:r>
              <a:rPr lang="en-US" sz="1400" dirty="0" err="1">
                <a:solidFill>
                  <a:schemeClr val="tx1"/>
                </a:solidFill>
                <a:latin typeface="Calibri" panose="020F0502020204030204" pitchFamily="34" charset="0"/>
                <a:cs typeface="Calibri" panose="020F0502020204030204" pitchFamily="34" charset="0"/>
              </a:rPr>
              <a:t>Transferencia</a:t>
            </a:r>
            <a:r>
              <a:rPr lang="en-US" sz="1400" dirty="0">
                <a:solidFill>
                  <a:schemeClr val="tx1"/>
                </a:solidFill>
                <a:latin typeface="Calibri" panose="020F0502020204030204" pitchFamily="34" charset="0"/>
                <a:cs typeface="Calibri" panose="020F0502020204030204" pitchFamily="34" charset="0"/>
              </a:rPr>
              <a:t> de Materia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III                                                2° </a:t>
            </a:r>
            <a:r>
              <a:rPr lang="en-US" sz="1400" dirty="0" err="1">
                <a:solidFill>
                  <a:schemeClr val="tx1"/>
                </a:solidFill>
                <a:latin typeface="Calibri" panose="020F0502020204030204" pitchFamily="34" charset="0"/>
                <a:cs typeface="Calibri" panose="020F0502020204030204" pitchFamily="34" charset="0"/>
              </a:rPr>
              <a:t>Cuatrimestre</a:t>
            </a:r>
            <a:r>
              <a:rPr lang="en-US" sz="1400" dirty="0">
                <a:solidFill>
                  <a:schemeClr val="tx1"/>
                </a:solidFill>
                <a:latin typeface="Calibri" panose="020F0502020204030204" pitchFamily="34" charset="0"/>
                <a:cs typeface="Calibri" panose="020F0502020204030204" pitchFamily="34" charset="0"/>
              </a:rPr>
              <a:t> 2024</a:t>
            </a:r>
          </a:p>
        </p:txBody>
      </p:sp>
    </p:spTree>
    <p:extLst>
      <p:ext uri="{BB962C8B-B14F-4D97-AF65-F5344CB8AC3E}">
        <p14:creationId xmlns:p14="http://schemas.microsoft.com/office/powerpoint/2010/main" val="4011466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fade">
                                      <p:cBhvr>
                                        <p:cTn id="7" dur="500"/>
                                        <p:tgtEl>
                                          <p:spTgt spid="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
                                            <p:txEl>
                                              <p:pRg st="1" end="1"/>
                                            </p:txEl>
                                          </p:spTgt>
                                        </p:tgtEl>
                                        <p:attrNameLst>
                                          <p:attrName>style.visibility</p:attrName>
                                        </p:attrNameLst>
                                      </p:cBhvr>
                                      <p:to>
                                        <p:strVal val="visible"/>
                                      </p:to>
                                    </p:set>
                                    <p:animEffect transition="in" filter="fade">
                                      <p:cBhvr>
                                        <p:cTn id="12" dur="500"/>
                                        <p:tgtEl>
                                          <p:spTgt spid="19">
                                            <p:txEl>
                                              <p:pRg st="1" end="1"/>
                                            </p:txEl>
                                          </p:spTgt>
                                        </p:tgtEl>
                                      </p:cBhvr>
                                    </p:animEffect>
                                  </p:childTnLst>
                                </p:cTn>
                              </p:par>
                            </p:childTnLst>
                          </p:cTn>
                        </p:par>
                        <p:par>
                          <p:cTn id="13" fill="hold">
                            <p:stCondLst>
                              <p:cond delay="500"/>
                            </p:stCondLst>
                            <p:childTnLst>
                              <p:par>
                                <p:cTn id="14" presetID="10" presetClass="entr" presetSubtype="0" fill="hold" grpId="0" nodeType="afterEffect">
                                  <p:stCondLst>
                                    <p:cond delay="500"/>
                                  </p:stCondLst>
                                  <p:childTnLst>
                                    <p:set>
                                      <p:cBhvr>
                                        <p:cTn id="15" dur="1" fill="hold">
                                          <p:stCondLst>
                                            <p:cond delay="0"/>
                                          </p:stCondLst>
                                        </p:cTn>
                                        <p:tgtEl>
                                          <p:spTgt spid="52"/>
                                        </p:tgtEl>
                                        <p:attrNameLst>
                                          <p:attrName>style.visibility</p:attrName>
                                        </p:attrNameLst>
                                      </p:cBhvr>
                                      <p:to>
                                        <p:strVal val="visible"/>
                                      </p:to>
                                    </p:set>
                                    <p:animEffect transition="in" filter="fade">
                                      <p:cBhvr>
                                        <p:cTn id="16" dur="500"/>
                                        <p:tgtEl>
                                          <p:spTgt spid="5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53"/>
                                        </p:tgtEl>
                                        <p:attrNameLst>
                                          <p:attrName>style.visibility</p:attrName>
                                        </p:attrNameLst>
                                      </p:cBhvr>
                                      <p:to>
                                        <p:strVal val="visible"/>
                                      </p:to>
                                    </p:set>
                                    <p:animEffect transition="in" filter="fade">
                                      <p:cBhvr>
                                        <p:cTn id="21" dur="500"/>
                                        <p:tgtEl>
                                          <p:spTgt spid="53"/>
                                        </p:tgtEl>
                                      </p:cBhvr>
                                    </p:animEffect>
                                  </p:childTnLst>
                                </p:cTn>
                              </p:par>
                            </p:childTnLst>
                          </p:cTn>
                        </p:par>
                        <p:par>
                          <p:cTn id="22" fill="hold">
                            <p:stCondLst>
                              <p:cond delay="500"/>
                            </p:stCondLst>
                            <p:childTnLst>
                              <p:par>
                                <p:cTn id="23" presetID="10" presetClass="entr" presetSubtype="0" fill="hold" nodeType="afterEffect">
                                  <p:stCondLst>
                                    <p:cond delay="600"/>
                                  </p:stCondLst>
                                  <p:childTnLst>
                                    <p:set>
                                      <p:cBhvr>
                                        <p:cTn id="24" dur="1" fill="hold">
                                          <p:stCondLst>
                                            <p:cond delay="0"/>
                                          </p:stCondLst>
                                        </p:cTn>
                                        <p:tgtEl>
                                          <p:spTgt spid="2"/>
                                        </p:tgtEl>
                                        <p:attrNameLst>
                                          <p:attrName>style.visibility</p:attrName>
                                        </p:attrNameLst>
                                      </p:cBhvr>
                                      <p:to>
                                        <p:strVal val="visible"/>
                                      </p:to>
                                    </p:set>
                                    <p:animEffect transition="in" filter="fade">
                                      <p:cBhvr>
                                        <p:cTn id="25" dur="500"/>
                                        <p:tgtEl>
                                          <p:spTgt spid="2"/>
                                        </p:tgtEl>
                                      </p:cBhvr>
                                    </p:animEffect>
                                  </p:childTnLst>
                                </p:cTn>
                              </p:par>
                            </p:childTnLst>
                          </p:cTn>
                        </p:par>
                        <p:par>
                          <p:cTn id="26" fill="hold">
                            <p:stCondLst>
                              <p:cond delay="1600"/>
                            </p:stCondLst>
                            <p:childTnLst>
                              <p:par>
                                <p:cTn id="27" presetID="10" presetClass="entr" presetSubtype="0" fill="hold" grpId="0" nodeType="afterEffect">
                                  <p:stCondLst>
                                    <p:cond delay="400"/>
                                  </p:stCondLst>
                                  <p:childTnLst>
                                    <p:set>
                                      <p:cBhvr>
                                        <p:cTn id="28" dur="1" fill="hold">
                                          <p:stCondLst>
                                            <p:cond delay="0"/>
                                          </p:stCondLst>
                                        </p:cTn>
                                        <p:tgtEl>
                                          <p:spTgt spid="59"/>
                                        </p:tgtEl>
                                        <p:attrNameLst>
                                          <p:attrName>style.visibility</p:attrName>
                                        </p:attrNameLst>
                                      </p:cBhvr>
                                      <p:to>
                                        <p:strVal val="visible"/>
                                      </p:to>
                                    </p:set>
                                    <p:animEffect transition="in" filter="fade">
                                      <p:cBhvr>
                                        <p:cTn id="29" dur="500"/>
                                        <p:tgtEl>
                                          <p:spTgt spid="59"/>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60"/>
                                        </p:tgtEl>
                                        <p:attrNameLst>
                                          <p:attrName>style.visibility</p:attrName>
                                        </p:attrNameLst>
                                      </p:cBhvr>
                                      <p:to>
                                        <p:strVal val="visible"/>
                                      </p:to>
                                    </p:set>
                                    <p:animEffect transition="in" filter="fade">
                                      <p:cBhvr>
                                        <p:cTn id="34" dur="500"/>
                                        <p:tgtEl>
                                          <p:spTgt spid="60"/>
                                        </p:tgtEl>
                                      </p:cBhvr>
                                    </p:animEffect>
                                  </p:childTnLst>
                                </p:cTn>
                              </p:par>
                            </p:childTnLst>
                          </p:cTn>
                        </p:par>
                        <p:par>
                          <p:cTn id="35" fill="hold">
                            <p:stCondLst>
                              <p:cond delay="500"/>
                            </p:stCondLst>
                            <p:childTnLst>
                              <p:par>
                                <p:cTn id="36" presetID="10" presetClass="entr" presetSubtype="0" fill="hold" nodeType="afterEffect">
                                  <p:stCondLst>
                                    <p:cond delay="500"/>
                                  </p:stCondLst>
                                  <p:childTnLst>
                                    <p:set>
                                      <p:cBhvr>
                                        <p:cTn id="37" dur="1" fill="hold">
                                          <p:stCondLst>
                                            <p:cond delay="0"/>
                                          </p:stCondLst>
                                        </p:cTn>
                                        <p:tgtEl>
                                          <p:spTgt spid="5"/>
                                        </p:tgtEl>
                                        <p:attrNameLst>
                                          <p:attrName>style.visibility</p:attrName>
                                        </p:attrNameLst>
                                      </p:cBhvr>
                                      <p:to>
                                        <p:strVal val="visible"/>
                                      </p:to>
                                    </p:set>
                                    <p:animEffect transition="in" filter="fade">
                                      <p:cBhvr>
                                        <p:cTn id="38" dur="500"/>
                                        <p:tgtEl>
                                          <p:spTgt spid="5"/>
                                        </p:tgtEl>
                                      </p:cBhvr>
                                    </p:animEffect>
                                  </p:childTnLst>
                                </p:cTn>
                              </p:par>
                            </p:childTnLst>
                          </p:cTn>
                        </p:par>
                        <p:par>
                          <p:cTn id="39" fill="hold">
                            <p:stCondLst>
                              <p:cond delay="1500"/>
                            </p:stCondLst>
                            <p:childTnLst>
                              <p:par>
                                <p:cTn id="40" presetID="10" presetClass="entr" presetSubtype="0" fill="hold" grpId="0" nodeType="afterEffect">
                                  <p:stCondLst>
                                    <p:cond delay="400"/>
                                  </p:stCondLst>
                                  <p:childTnLst>
                                    <p:set>
                                      <p:cBhvr>
                                        <p:cTn id="41" dur="1" fill="hold">
                                          <p:stCondLst>
                                            <p:cond delay="0"/>
                                          </p:stCondLst>
                                        </p:cTn>
                                        <p:tgtEl>
                                          <p:spTgt spid="75"/>
                                        </p:tgtEl>
                                        <p:attrNameLst>
                                          <p:attrName>style.visibility</p:attrName>
                                        </p:attrNameLst>
                                      </p:cBhvr>
                                      <p:to>
                                        <p:strVal val="visible"/>
                                      </p:to>
                                    </p:set>
                                    <p:animEffect transition="in" filter="fade">
                                      <p:cBhvr>
                                        <p:cTn id="42" dur="500"/>
                                        <p:tgtEl>
                                          <p:spTgt spid="75"/>
                                        </p:tgtEl>
                                      </p:cBhvr>
                                    </p:animEffect>
                                  </p:childTnLst>
                                </p:cTn>
                              </p:par>
                            </p:childTnLst>
                          </p:cTn>
                        </p:par>
                        <p:par>
                          <p:cTn id="43" fill="hold">
                            <p:stCondLst>
                              <p:cond delay="2400"/>
                            </p:stCondLst>
                            <p:childTnLst>
                              <p:par>
                                <p:cTn id="44" presetID="10" presetClass="entr" presetSubtype="0" fill="hold" grpId="0" nodeType="afterEffect">
                                  <p:stCondLst>
                                    <p:cond delay="700"/>
                                  </p:stCondLst>
                                  <p:childTnLst>
                                    <p:set>
                                      <p:cBhvr>
                                        <p:cTn id="45" dur="1" fill="hold">
                                          <p:stCondLst>
                                            <p:cond delay="0"/>
                                          </p:stCondLst>
                                        </p:cTn>
                                        <p:tgtEl>
                                          <p:spTgt spid="76"/>
                                        </p:tgtEl>
                                        <p:attrNameLst>
                                          <p:attrName>style.visibility</p:attrName>
                                        </p:attrNameLst>
                                      </p:cBhvr>
                                      <p:to>
                                        <p:strVal val="visible"/>
                                      </p:to>
                                    </p:set>
                                    <p:animEffect transition="in" filter="fade">
                                      <p:cBhvr>
                                        <p:cTn id="46" dur="500"/>
                                        <p:tgtEl>
                                          <p:spTgt spid="76"/>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77"/>
                                        </p:tgtEl>
                                        <p:attrNameLst>
                                          <p:attrName>style.visibility</p:attrName>
                                        </p:attrNameLst>
                                      </p:cBhvr>
                                      <p:to>
                                        <p:strVal val="visible"/>
                                      </p:to>
                                    </p:set>
                                    <p:animEffect transition="in" filter="fade">
                                      <p:cBhvr>
                                        <p:cTn id="51" dur="500"/>
                                        <p:tgtEl>
                                          <p:spTgt spid="77"/>
                                        </p:tgtEl>
                                      </p:cBhvr>
                                    </p:animEffect>
                                  </p:childTnLst>
                                </p:cTn>
                              </p:par>
                            </p:childTnLst>
                          </p:cTn>
                        </p:par>
                        <p:par>
                          <p:cTn id="52" fill="hold">
                            <p:stCondLst>
                              <p:cond delay="500"/>
                            </p:stCondLst>
                            <p:childTnLst>
                              <p:par>
                                <p:cTn id="53" presetID="10" presetClass="entr" presetSubtype="0" fill="hold" nodeType="afterEffect">
                                  <p:stCondLst>
                                    <p:cond delay="800"/>
                                  </p:stCondLst>
                                  <p:childTnLst>
                                    <p:set>
                                      <p:cBhvr>
                                        <p:cTn id="54" dur="1" fill="hold">
                                          <p:stCondLst>
                                            <p:cond delay="0"/>
                                          </p:stCondLst>
                                        </p:cTn>
                                        <p:tgtEl>
                                          <p:spTgt spid="7"/>
                                        </p:tgtEl>
                                        <p:attrNameLst>
                                          <p:attrName>style.visibility</p:attrName>
                                        </p:attrNameLst>
                                      </p:cBhvr>
                                      <p:to>
                                        <p:strVal val="visible"/>
                                      </p:to>
                                    </p:set>
                                    <p:animEffect transition="in" filter="fade">
                                      <p:cBhvr>
                                        <p:cTn id="55" dur="500"/>
                                        <p:tgtEl>
                                          <p:spTgt spid="7"/>
                                        </p:tgtEl>
                                      </p:cBhvr>
                                    </p:animEffect>
                                  </p:childTnLst>
                                </p:cTn>
                              </p:par>
                            </p:childTnLst>
                          </p:cTn>
                        </p:par>
                        <p:par>
                          <p:cTn id="56" fill="hold">
                            <p:stCondLst>
                              <p:cond delay="1800"/>
                            </p:stCondLst>
                            <p:childTnLst>
                              <p:par>
                                <p:cTn id="57" presetID="10" presetClass="entr" presetSubtype="0" fill="hold" grpId="0" nodeType="afterEffect">
                                  <p:stCondLst>
                                    <p:cond delay="500"/>
                                  </p:stCondLst>
                                  <p:childTnLst>
                                    <p:set>
                                      <p:cBhvr>
                                        <p:cTn id="58" dur="1" fill="hold">
                                          <p:stCondLst>
                                            <p:cond delay="0"/>
                                          </p:stCondLst>
                                        </p:cTn>
                                        <p:tgtEl>
                                          <p:spTgt spid="87"/>
                                        </p:tgtEl>
                                        <p:attrNameLst>
                                          <p:attrName>style.visibility</p:attrName>
                                        </p:attrNameLst>
                                      </p:cBhvr>
                                      <p:to>
                                        <p:strVal val="visible"/>
                                      </p:to>
                                    </p:set>
                                    <p:animEffect transition="in" filter="fade">
                                      <p:cBhvr>
                                        <p:cTn id="59" dur="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uiExpand="1" build="p"/>
      <p:bldP spid="52" grpId="0"/>
      <p:bldP spid="53" grpId="0"/>
      <p:bldP spid="59" grpId="0"/>
      <p:bldP spid="60" grpId="0"/>
      <p:bldP spid="75" grpId="0"/>
      <p:bldP spid="76" grpId="0"/>
      <p:bldP spid="77" grpId="0"/>
      <p:bldP spid="8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rotWithShape="1">
          <a:blip r:embed="rId2" cstate="print">
            <a:extLst>
              <a:ext uri="{28A0092B-C50C-407E-A947-70E740481C1C}">
                <a14:useLocalDpi xmlns:a14="http://schemas.microsoft.com/office/drawing/2010/main" val="0"/>
              </a:ext>
            </a:extLst>
          </a:blip>
          <a:srcRect l="-1" t="19114" r="2065" b="14272"/>
          <a:stretch/>
        </p:blipFill>
        <p:spPr>
          <a:xfrm>
            <a:off x="9820669" y="250026"/>
            <a:ext cx="2130820" cy="704088"/>
          </a:xfrm>
          <a:prstGeom prst="rect">
            <a:avLst/>
          </a:prstGeom>
        </p:spPr>
      </p:pic>
      <p:sp>
        <p:nvSpPr>
          <p:cNvPr id="19" name="Marcador de contenido 2">
            <a:extLst>
              <a:ext uri="{FF2B5EF4-FFF2-40B4-BE49-F238E27FC236}">
                <a16:creationId xmlns:a16="http://schemas.microsoft.com/office/drawing/2014/main" id="{2689B5FC-321F-4070-9803-4C73ECF31C56}"/>
              </a:ext>
            </a:extLst>
          </p:cNvPr>
          <p:cNvSpPr txBox="1">
            <a:spLocks/>
          </p:cNvSpPr>
          <p:nvPr/>
        </p:nvSpPr>
        <p:spPr>
          <a:xfrm>
            <a:off x="5028046" y="1127434"/>
            <a:ext cx="6740282" cy="403894"/>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lgn="just">
              <a:buNone/>
            </a:pPr>
            <a:r>
              <a:rPr lang="es-ES" sz="1800" b="1" dirty="0">
                <a:solidFill>
                  <a:schemeClr val="tx1"/>
                </a:solidFill>
                <a:latin typeface="Calibri" panose="020F0502020204030204" pitchFamily="34" charset="0"/>
                <a:cs typeface="Calibri" panose="020F0502020204030204" pitchFamily="34" charset="0"/>
              </a:rPr>
              <a:t>Relación de Reflujo constante. Análisis de Rectas de Operación</a:t>
            </a:r>
          </a:p>
        </p:txBody>
      </p:sp>
      <p:sp>
        <p:nvSpPr>
          <p:cNvPr id="3" name="Rectangle 2">
            <a:extLst>
              <a:ext uri="{FF2B5EF4-FFF2-40B4-BE49-F238E27FC236}">
                <a16:creationId xmlns:a16="http://schemas.microsoft.com/office/drawing/2014/main" id="{03CF4C11-257A-4C12-BEA9-EE07504D0885}"/>
              </a:ext>
            </a:extLst>
          </p:cNvPr>
          <p:cNvSpPr>
            <a:spLocks noChangeArrowheads="1"/>
          </p:cNvSpPr>
          <p:nvPr/>
        </p:nvSpPr>
        <p:spPr bwMode="auto">
          <a:xfrm flipV="1">
            <a:off x="3295929" y="-162100"/>
            <a:ext cx="89297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AR"/>
          </a:p>
        </p:txBody>
      </p:sp>
      <p:graphicFrame>
        <p:nvGraphicFramePr>
          <p:cNvPr id="4" name="Object 3">
            <a:extLst>
              <a:ext uri="{FF2B5EF4-FFF2-40B4-BE49-F238E27FC236}">
                <a16:creationId xmlns:a16="http://schemas.microsoft.com/office/drawing/2014/main" id="{E1B1CBEB-5ABF-43C2-8347-1B6CFF19EC7E}"/>
              </a:ext>
            </a:extLst>
          </p:cNvPr>
          <p:cNvGraphicFramePr>
            <a:graphicFrameLocks noChangeAspect="1"/>
          </p:cNvGraphicFramePr>
          <p:nvPr/>
        </p:nvGraphicFramePr>
        <p:xfrm>
          <a:off x="1051033" y="1166115"/>
          <a:ext cx="3943616" cy="5148785"/>
        </p:xfrm>
        <a:graphic>
          <a:graphicData uri="http://schemas.openxmlformats.org/presentationml/2006/ole">
            <mc:AlternateContent xmlns:mc="http://schemas.openxmlformats.org/markup-compatibility/2006">
              <mc:Choice xmlns:v="urn:schemas-microsoft-com:vml" Requires="v">
                <p:oleObj name="Visio" r:id="rId3" imgW="4962392" imgH="6476969" progId="Visio.Drawing.15">
                  <p:embed/>
                </p:oleObj>
              </mc:Choice>
              <mc:Fallback>
                <p:oleObj name="Visio" r:id="rId3" imgW="4962392" imgH="6476969" progId="Visio.Drawing.15">
                  <p:embed/>
                  <p:pic>
                    <p:nvPicPr>
                      <p:cNvPr id="4" name="Object 3">
                        <a:extLst>
                          <a:ext uri="{FF2B5EF4-FFF2-40B4-BE49-F238E27FC236}">
                            <a16:creationId xmlns:a16="http://schemas.microsoft.com/office/drawing/2014/main" id="{E1B1CBEB-5ABF-43C2-8347-1B6CFF19EC7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1033" y="1166115"/>
                        <a:ext cx="3943616" cy="5148785"/>
                      </a:xfrm>
                      <a:prstGeom prst="rect">
                        <a:avLst/>
                      </a:prstGeom>
                      <a:noFill/>
                    </p:spPr>
                  </p:pic>
                </p:oleObj>
              </mc:Fallback>
            </mc:AlternateContent>
          </a:graphicData>
        </a:graphic>
      </p:graphicFrame>
      <p:sp>
        <p:nvSpPr>
          <p:cNvPr id="39" name="Oval 38">
            <a:extLst>
              <a:ext uri="{FF2B5EF4-FFF2-40B4-BE49-F238E27FC236}">
                <a16:creationId xmlns:a16="http://schemas.microsoft.com/office/drawing/2014/main" id="{9D65B41E-9194-4E10-BD07-68DD7B13CEA8}"/>
              </a:ext>
            </a:extLst>
          </p:cNvPr>
          <p:cNvSpPr/>
          <p:nvPr/>
        </p:nvSpPr>
        <p:spPr>
          <a:xfrm>
            <a:off x="2432135" y="1074714"/>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40" name="Oval 39">
            <a:extLst>
              <a:ext uri="{FF2B5EF4-FFF2-40B4-BE49-F238E27FC236}">
                <a16:creationId xmlns:a16="http://schemas.microsoft.com/office/drawing/2014/main" id="{CD29DFB3-CFCF-4BA0-B9C5-72EBBF4038FF}"/>
              </a:ext>
            </a:extLst>
          </p:cNvPr>
          <p:cNvSpPr/>
          <p:nvPr/>
        </p:nvSpPr>
        <p:spPr>
          <a:xfrm>
            <a:off x="2710278" y="3759650"/>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41" name="Oval 40">
            <a:extLst>
              <a:ext uri="{FF2B5EF4-FFF2-40B4-BE49-F238E27FC236}">
                <a16:creationId xmlns:a16="http://schemas.microsoft.com/office/drawing/2014/main" id="{918145F7-AF66-4866-9210-5838C8B6D20E}"/>
              </a:ext>
            </a:extLst>
          </p:cNvPr>
          <p:cNvSpPr/>
          <p:nvPr/>
        </p:nvSpPr>
        <p:spPr>
          <a:xfrm>
            <a:off x="1543518" y="4024032"/>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42" name="Oval 41">
            <a:extLst>
              <a:ext uri="{FF2B5EF4-FFF2-40B4-BE49-F238E27FC236}">
                <a16:creationId xmlns:a16="http://schemas.microsoft.com/office/drawing/2014/main" id="{451968F7-F100-4F2A-8830-856E52AA41AB}"/>
              </a:ext>
            </a:extLst>
          </p:cNvPr>
          <p:cNvSpPr/>
          <p:nvPr/>
        </p:nvSpPr>
        <p:spPr>
          <a:xfrm>
            <a:off x="2676268" y="2185191"/>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43" name="Oval 42">
            <a:extLst>
              <a:ext uri="{FF2B5EF4-FFF2-40B4-BE49-F238E27FC236}">
                <a16:creationId xmlns:a16="http://schemas.microsoft.com/office/drawing/2014/main" id="{33546510-F7BA-4F82-AE8F-39E42C814812}"/>
              </a:ext>
            </a:extLst>
          </p:cNvPr>
          <p:cNvSpPr/>
          <p:nvPr/>
        </p:nvSpPr>
        <p:spPr>
          <a:xfrm>
            <a:off x="3429098" y="2185191"/>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46" name="Oval 45">
            <a:extLst>
              <a:ext uri="{FF2B5EF4-FFF2-40B4-BE49-F238E27FC236}">
                <a16:creationId xmlns:a16="http://schemas.microsoft.com/office/drawing/2014/main" id="{3EA6F31D-7E83-4A36-B583-2E996503E9BA}"/>
              </a:ext>
            </a:extLst>
          </p:cNvPr>
          <p:cNvSpPr/>
          <p:nvPr/>
        </p:nvSpPr>
        <p:spPr>
          <a:xfrm>
            <a:off x="2984229" y="5883154"/>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mc:AlternateContent xmlns:mc="http://schemas.openxmlformats.org/markup-compatibility/2006" xmlns:a14="http://schemas.microsoft.com/office/drawing/2010/main">
        <mc:Choice Requires="a14">
          <p:sp>
            <p:nvSpPr>
              <p:cNvPr id="47" name="TextBox 46">
                <a:extLst>
                  <a:ext uri="{FF2B5EF4-FFF2-40B4-BE49-F238E27FC236}">
                    <a16:creationId xmlns:a16="http://schemas.microsoft.com/office/drawing/2014/main" id="{6EB35F66-F1BD-436A-B576-59416E4296DE}"/>
                  </a:ext>
                </a:extLst>
              </p:cNvPr>
              <p:cNvSpPr txBox="1"/>
              <p:nvPr/>
            </p:nvSpPr>
            <p:spPr>
              <a:xfrm>
                <a:off x="4467715" y="1784433"/>
                <a:ext cx="244746"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s-ES" sz="1400" b="0" i="1" smtClean="0">
                              <a:latin typeface="Cambria Math" panose="02040503050406030204" pitchFamily="18" charset="0"/>
                            </a:rPr>
                          </m:ctrlPr>
                        </m:sSubPr>
                        <m:e>
                          <m:r>
                            <a:rPr lang="es-ES" sz="1400" b="0" i="1" smtClean="0">
                              <a:latin typeface="Cambria Math" panose="02040503050406030204" pitchFamily="18" charset="0"/>
                            </a:rPr>
                            <m:t>𝑄</m:t>
                          </m:r>
                        </m:e>
                        <m:sub>
                          <m:r>
                            <a:rPr lang="es-ES" sz="1400" b="0" i="1" smtClean="0">
                              <a:latin typeface="Cambria Math" panose="02040503050406030204" pitchFamily="18" charset="0"/>
                            </a:rPr>
                            <m:t>𝐶</m:t>
                          </m:r>
                        </m:sub>
                      </m:sSub>
                    </m:oMath>
                  </m:oMathPara>
                </a14:m>
                <a:endParaRPr lang="es-AR" sz="1400" dirty="0"/>
              </a:p>
            </p:txBody>
          </p:sp>
        </mc:Choice>
        <mc:Fallback xmlns="">
          <p:sp>
            <p:nvSpPr>
              <p:cNvPr id="47" name="TextBox 46">
                <a:extLst>
                  <a:ext uri="{FF2B5EF4-FFF2-40B4-BE49-F238E27FC236}">
                    <a16:creationId xmlns:a16="http://schemas.microsoft.com/office/drawing/2014/main" id="{6EB35F66-F1BD-436A-B576-59416E4296DE}"/>
                  </a:ext>
                </a:extLst>
              </p:cNvPr>
              <p:cNvSpPr txBox="1">
                <a:spLocks noRot="1" noChangeAspect="1" noMove="1" noResize="1" noEditPoints="1" noAdjustHandles="1" noChangeArrowheads="1" noChangeShapeType="1" noTextEdit="1"/>
              </p:cNvSpPr>
              <p:nvPr/>
            </p:nvSpPr>
            <p:spPr>
              <a:xfrm>
                <a:off x="4467715" y="1784433"/>
                <a:ext cx="244746" cy="215444"/>
              </a:xfrm>
              <a:prstGeom prst="rect">
                <a:avLst/>
              </a:prstGeom>
              <a:blipFill>
                <a:blip r:embed="rId14"/>
                <a:stretch>
                  <a:fillRect l="-25000" r="-5000" b="-31429"/>
                </a:stretch>
              </a:blipFill>
            </p:spPr>
            <p:txBody>
              <a:bodyPr/>
              <a:lstStyle/>
              <a:p>
                <a:r>
                  <a:rPr lang="es-AR">
                    <a:noFill/>
                  </a:rPr>
                  <a:t> </a:t>
                </a:r>
              </a:p>
            </p:txBody>
          </p:sp>
        </mc:Fallback>
      </mc:AlternateContent>
      <mc:AlternateContent xmlns:mc="http://schemas.openxmlformats.org/markup-compatibility/2006" xmlns:a14="http://schemas.microsoft.com/office/drawing/2010/main">
        <mc:Choice Requires="a14">
          <p:sp>
            <p:nvSpPr>
              <p:cNvPr id="48" name="TextBox 47">
                <a:extLst>
                  <a:ext uri="{FF2B5EF4-FFF2-40B4-BE49-F238E27FC236}">
                    <a16:creationId xmlns:a16="http://schemas.microsoft.com/office/drawing/2014/main" id="{F4428F6C-6BC2-4979-AC48-76A2D8B98500}"/>
                  </a:ext>
                </a:extLst>
              </p:cNvPr>
              <p:cNvSpPr txBox="1"/>
              <p:nvPr/>
            </p:nvSpPr>
            <p:spPr>
              <a:xfrm>
                <a:off x="4103446" y="5146244"/>
                <a:ext cx="244746"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s-ES" sz="1400" b="0" i="1" smtClean="0">
                              <a:latin typeface="Cambria Math" panose="02040503050406030204" pitchFamily="18" charset="0"/>
                            </a:rPr>
                          </m:ctrlPr>
                        </m:sSubPr>
                        <m:e>
                          <m:r>
                            <a:rPr lang="es-ES" sz="1400" b="0" i="1" smtClean="0">
                              <a:latin typeface="Cambria Math" panose="02040503050406030204" pitchFamily="18" charset="0"/>
                            </a:rPr>
                            <m:t>𝑄</m:t>
                          </m:r>
                        </m:e>
                        <m:sub>
                          <m:r>
                            <a:rPr lang="es-ES" sz="1400" b="0" i="1" smtClean="0">
                              <a:latin typeface="Cambria Math" panose="02040503050406030204" pitchFamily="18" charset="0"/>
                            </a:rPr>
                            <m:t>𝑏</m:t>
                          </m:r>
                        </m:sub>
                      </m:sSub>
                    </m:oMath>
                  </m:oMathPara>
                </a14:m>
                <a:endParaRPr lang="es-AR" sz="1400" dirty="0"/>
              </a:p>
            </p:txBody>
          </p:sp>
        </mc:Choice>
        <mc:Fallback xmlns="">
          <p:sp>
            <p:nvSpPr>
              <p:cNvPr id="48" name="TextBox 47">
                <a:extLst>
                  <a:ext uri="{FF2B5EF4-FFF2-40B4-BE49-F238E27FC236}">
                    <a16:creationId xmlns:a16="http://schemas.microsoft.com/office/drawing/2014/main" id="{F4428F6C-6BC2-4979-AC48-76A2D8B98500}"/>
                  </a:ext>
                </a:extLst>
              </p:cNvPr>
              <p:cNvSpPr txBox="1">
                <a:spLocks noRot="1" noChangeAspect="1" noMove="1" noResize="1" noEditPoints="1" noAdjustHandles="1" noChangeArrowheads="1" noChangeShapeType="1" noTextEdit="1"/>
              </p:cNvSpPr>
              <p:nvPr/>
            </p:nvSpPr>
            <p:spPr>
              <a:xfrm>
                <a:off x="4103446" y="5146244"/>
                <a:ext cx="244746" cy="215444"/>
              </a:xfrm>
              <a:prstGeom prst="rect">
                <a:avLst/>
              </a:prstGeom>
              <a:blipFill>
                <a:blip r:embed="rId15"/>
                <a:stretch>
                  <a:fillRect l="-25000" r="-7500" b="-27778"/>
                </a:stretch>
              </a:blipFill>
            </p:spPr>
            <p:txBody>
              <a:bodyPr/>
              <a:lstStyle/>
              <a:p>
                <a:r>
                  <a:rPr lang="es-AR">
                    <a:noFill/>
                  </a:rPr>
                  <a:t> </a:t>
                </a:r>
              </a:p>
            </p:txBody>
          </p:sp>
        </mc:Fallback>
      </mc:AlternateContent>
      <p:sp>
        <p:nvSpPr>
          <p:cNvPr id="51" name="Oval 50">
            <a:extLst>
              <a:ext uri="{FF2B5EF4-FFF2-40B4-BE49-F238E27FC236}">
                <a16:creationId xmlns:a16="http://schemas.microsoft.com/office/drawing/2014/main" id="{7302832E-2D70-4877-8C30-903F2E5CCF35}"/>
              </a:ext>
            </a:extLst>
          </p:cNvPr>
          <p:cNvSpPr/>
          <p:nvPr/>
        </p:nvSpPr>
        <p:spPr>
          <a:xfrm>
            <a:off x="4434318" y="1721026"/>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6" name="Marcador de contenido 2">
            <a:extLst>
              <a:ext uri="{FF2B5EF4-FFF2-40B4-BE49-F238E27FC236}">
                <a16:creationId xmlns:a16="http://schemas.microsoft.com/office/drawing/2014/main" id="{6750CBC6-D2E0-42DA-9532-F4DA95056C5F}"/>
              </a:ext>
            </a:extLst>
          </p:cNvPr>
          <p:cNvSpPr txBox="1">
            <a:spLocks/>
          </p:cNvSpPr>
          <p:nvPr/>
        </p:nvSpPr>
        <p:spPr>
          <a:xfrm>
            <a:off x="4992855" y="1531328"/>
            <a:ext cx="6770158" cy="704088"/>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algn="just"/>
            <a:r>
              <a:rPr lang="es-ES" sz="1800" dirty="0">
                <a:solidFill>
                  <a:schemeClr val="tx1"/>
                </a:solidFill>
                <a:latin typeface="Calibri" panose="020F0502020204030204" pitchFamily="34" charset="0"/>
                <a:cs typeface="Calibri" panose="020F0502020204030204" pitchFamily="34" charset="0"/>
              </a:rPr>
              <a:t>La conveniencia de tomar estos volúmenes de control es que ahora sabemos que el rango de validez (dominio) de cada recta estará determinado por platos. Esto es:</a:t>
            </a:r>
          </a:p>
        </p:txBody>
      </p:sp>
      <mc:AlternateContent xmlns:mc="http://schemas.openxmlformats.org/markup-compatibility/2006" xmlns:a14="http://schemas.microsoft.com/office/drawing/2010/main">
        <mc:Choice Requires="a14">
          <p:sp>
            <p:nvSpPr>
              <p:cNvPr id="57" name="Rectangle 56">
                <a:extLst>
                  <a:ext uri="{FF2B5EF4-FFF2-40B4-BE49-F238E27FC236}">
                    <a16:creationId xmlns:a16="http://schemas.microsoft.com/office/drawing/2014/main" id="{53410ACB-A313-4A70-B59C-D247B4011768}"/>
                  </a:ext>
                </a:extLst>
              </p:cNvPr>
              <p:cNvSpPr/>
              <p:nvPr/>
            </p:nvSpPr>
            <p:spPr>
              <a:xfrm>
                <a:off x="5489429" y="2456736"/>
                <a:ext cx="5847869" cy="458395"/>
              </a:xfrm>
              <a:prstGeom prst="rect">
                <a:avLst/>
              </a:prstGeom>
            </p:spPr>
            <p:txBody>
              <a:bodyPr wrap="square">
                <a:spAutoFit/>
              </a:bodyPr>
              <a:lstStyle/>
              <a:p>
                <a:pPr algn="just">
                  <a:lnSpc>
                    <a:spcPct val="107000"/>
                  </a:lnSpc>
                  <a:spcAft>
                    <a:spcPts val="800"/>
                  </a:spcAft>
                </a:pPr>
                <a14:m>
                  <m:oMathPara xmlns:m="http://schemas.openxmlformats.org/officeDocument/2006/math">
                    <m:oMathParaPr>
                      <m:jc m:val="centerGroup"/>
                    </m:oMathParaPr>
                    <m:oMath xmlns:m="http://schemas.openxmlformats.org/officeDocument/2006/math">
                      <m:m>
                        <m:mPr>
                          <m:mcs>
                            <m:mc>
                              <m:mcPr>
                                <m:count m:val="3"/>
                                <m:mcJc m:val="center"/>
                              </m:mcPr>
                            </m:mc>
                          </m:mcs>
                          <m:ctrlPr>
                            <a:rPr lang="es-ES" sz="1600" b="0" i="1" smtClean="0">
                              <a:latin typeface="Cambria Math" panose="02040503050406030204" pitchFamily="18" charset="0"/>
                              <a:cs typeface="Helvetica" panose="020B0604020202020204" pitchFamily="34" charset="0"/>
                            </a:rPr>
                          </m:ctrlPr>
                        </m:mPr>
                        <m:mr>
                          <m:e>
                            <m:sSub>
                              <m:sSubPr>
                                <m:ctrlPr>
                                  <a:rPr lang="es-ES" sz="1600" i="1">
                                    <a:latin typeface="Cambria Math" panose="02040503050406030204" pitchFamily="18" charset="0"/>
                                    <a:ea typeface="Calibri" panose="020F0502020204030204" pitchFamily="34" charset="0"/>
                                    <a:cs typeface="Helvetica" panose="020B0604020202020204" pitchFamily="34" charset="0"/>
                                  </a:rPr>
                                </m:ctrlPr>
                              </m:sSubPr>
                              <m:e>
                                <m:r>
                                  <a:rPr lang="es-AR" sz="1600" i="1">
                                    <a:latin typeface="Cambria Math" panose="02040503050406030204" pitchFamily="18" charset="0"/>
                                    <a:ea typeface="Calibri" panose="020F0502020204030204" pitchFamily="34" charset="0"/>
                                    <a:cs typeface="Helvetica" panose="020B0604020202020204" pitchFamily="34" charset="0"/>
                                  </a:rPr>
                                  <m:t>𝑁</m:t>
                                </m:r>
                              </m:e>
                              <m:sub>
                                <m:r>
                                  <a:rPr lang="es-ES" sz="1600" i="1">
                                    <a:latin typeface="Cambria Math" panose="02040503050406030204" pitchFamily="18" charset="0"/>
                                    <a:ea typeface="Calibri" panose="020F0502020204030204" pitchFamily="34" charset="0"/>
                                    <a:cs typeface="Helvetica" panose="020B0604020202020204" pitchFamily="34" charset="0"/>
                                  </a:rPr>
                                  <m:t>𝑅𝑂𝑆</m:t>
                                </m:r>
                              </m:sub>
                            </m:sSub>
                            <m:r>
                              <a:rPr lang="es-AR" sz="1600" i="1">
                                <a:latin typeface="Cambria Math" panose="02040503050406030204" pitchFamily="18" charset="0"/>
                                <a:ea typeface="Calibri" panose="020F0502020204030204" pitchFamily="34" charset="0"/>
                                <a:cs typeface="Helvetica" panose="020B0604020202020204" pitchFamily="34" charset="0"/>
                              </a:rPr>
                              <m:t>=</m:t>
                            </m:r>
                            <m:r>
                              <a:rPr lang="es-ES" sz="1600" i="1">
                                <a:latin typeface="Cambria Math" panose="02040503050406030204" pitchFamily="18" charset="0"/>
                                <a:ea typeface="Calibri" panose="020F0502020204030204" pitchFamily="34" charset="0"/>
                                <a:cs typeface="Helvetica" panose="020B0604020202020204" pitchFamily="34" charset="0"/>
                              </a:rPr>
                              <m:t>6</m:t>
                            </m:r>
                          </m:e>
                          <m:e>
                            <m:sSub>
                              <m:sSubPr>
                                <m:ctrlPr>
                                  <a:rPr lang="es-AR" sz="1600" i="1">
                                    <a:latin typeface="Cambria Math" panose="02040503050406030204" pitchFamily="18" charset="0"/>
                                    <a:ea typeface="Times New Roman" panose="02020603050405020304" pitchFamily="18" charset="0"/>
                                    <a:cs typeface="Helvetica" panose="020B0604020202020204" pitchFamily="34" charset="0"/>
                                  </a:rPr>
                                </m:ctrlPr>
                              </m:sSubPr>
                              <m:e>
                                <m:r>
                                  <a:rPr lang="es-AR" sz="1600" b="0" i="1" smtClean="0">
                                    <a:latin typeface="Cambria Math" panose="02040503050406030204" pitchFamily="18" charset="0"/>
                                    <a:ea typeface="Times New Roman" panose="02020603050405020304" pitchFamily="18" charset="0"/>
                                    <a:cs typeface="Helvetica" panose="020B0604020202020204" pitchFamily="34" charset="0"/>
                                  </a:rPr>
                                  <m:t>                 </m:t>
                                </m:r>
                                <m:r>
                                  <a:rPr lang="es-AR" sz="1600" i="1">
                                    <a:latin typeface="Cambria Math" panose="02040503050406030204" pitchFamily="18" charset="0"/>
                                    <a:ea typeface="Times New Roman" panose="02020603050405020304" pitchFamily="18" charset="0"/>
                                    <a:cs typeface="Helvetica" panose="020B0604020202020204" pitchFamily="34" charset="0"/>
                                  </a:rPr>
                                  <m:t>𝑁</m:t>
                                </m:r>
                              </m:e>
                              <m:sub>
                                <m:r>
                                  <a:rPr lang="es-ES" sz="1600" i="1">
                                    <a:latin typeface="Cambria Math" panose="02040503050406030204" pitchFamily="18" charset="0"/>
                                    <a:ea typeface="Times New Roman" panose="02020603050405020304" pitchFamily="18" charset="0"/>
                                    <a:cs typeface="Helvetica" panose="020B0604020202020204" pitchFamily="34" charset="0"/>
                                  </a:rPr>
                                  <m:t>𝑅𝑂𝐼𝑛𝑡</m:t>
                                </m:r>
                              </m:sub>
                            </m:sSub>
                            <m:r>
                              <a:rPr lang="es-AR" sz="1600" i="1">
                                <a:latin typeface="Cambria Math" panose="02040503050406030204" pitchFamily="18" charset="0"/>
                                <a:ea typeface="Times New Roman" panose="02020603050405020304" pitchFamily="18" charset="0"/>
                                <a:cs typeface="Helvetica" panose="020B0604020202020204" pitchFamily="34" charset="0"/>
                              </a:rPr>
                              <m:t>=</m:t>
                            </m:r>
                            <m:r>
                              <a:rPr lang="es-ES" sz="1600" i="1">
                                <a:latin typeface="Cambria Math" panose="02040503050406030204" pitchFamily="18" charset="0"/>
                                <a:ea typeface="Times New Roman" panose="02020603050405020304" pitchFamily="18" charset="0"/>
                                <a:cs typeface="Helvetica" panose="020B0604020202020204" pitchFamily="34" charset="0"/>
                              </a:rPr>
                              <m:t>2</m:t>
                            </m:r>
                          </m:e>
                          <m:e>
                            <m:sSub>
                              <m:sSubPr>
                                <m:ctrlPr>
                                  <a:rPr lang="es-AR" sz="1600" i="1">
                                    <a:latin typeface="Cambria Math" panose="02040503050406030204" pitchFamily="18" charset="0"/>
                                    <a:ea typeface="Times New Roman" panose="02020603050405020304" pitchFamily="18" charset="0"/>
                                    <a:cs typeface="Helvetica" panose="020B0604020202020204" pitchFamily="34" charset="0"/>
                                  </a:rPr>
                                </m:ctrlPr>
                              </m:sSubPr>
                              <m:e>
                                <m:r>
                                  <a:rPr lang="es-AR" sz="1600" b="0" i="1" smtClean="0">
                                    <a:latin typeface="Cambria Math" panose="02040503050406030204" pitchFamily="18" charset="0"/>
                                    <a:ea typeface="Times New Roman" panose="02020603050405020304" pitchFamily="18" charset="0"/>
                                    <a:cs typeface="Helvetica" panose="020B0604020202020204" pitchFamily="34" charset="0"/>
                                  </a:rPr>
                                  <m:t>                         </m:t>
                                </m:r>
                                <m:r>
                                  <a:rPr lang="es-AR" sz="1600" i="1">
                                    <a:latin typeface="Cambria Math" panose="02040503050406030204" pitchFamily="18" charset="0"/>
                                    <a:ea typeface="Times New Roman" panose="02020603050405020304" pitchFamily="18" charset="0"/>
                                    <a:cs typeface="Helvetica" panose="020B0604020202020204" pitchFamily="34" charset="0"/>
                                  </a:rPr>
                                  <m:t>𝑁</m:t>
                                </m:r>
                              </m:e>
                              <m:sub>
                                <m:r>
                                  <a:rPr lang="es-ES" sz="1600" i="1">
                                    <a:latin typeface="Cambria Math" panose="02040503050406030204" pitchFamily="18" charset="0"/>
                                    <a:ea typeface="Times New Roman" panose="02020603050405020304" pitchFamily="18" charset="0"/>
                                    <a:cs typeface="Helvetica" panose="020B0604020202020204" pitchFamily="34" charset="0"/>
                                  </a:rPr>
                                  <m:t>𝑅𝑂𝐼</m:t>
                                </m:r>
                              </m:sub>
                            </m:sSub>
                            <m:r>
                              <a:rPr lang="es-AR" sz="1600" i="1">
                                <a:latin typeface="Cambria Math" panose="02040503050406030204" pitchFamily="18" charset="0"/>
                                <a:ea typeface="Times New Roman" panose="02020603050405020304" pitchFamily="18" charset="0"/>
                                <a:cs typeface="Helvetica" panose="020B0604020202020204" pitchFamily="34" charset="0"/>
                              </a:rPr>
                              <m:t>=</m:t>
                            </m:r>
                            <m:r>
                              <a:rPr lang="es-ES" sz="1600" i="1">
                                <a:latin typeface="Cambria Math" panose="02040503050406030204" pitchFamily="18" charset="0"/>
                                <a:ea typeface="Times New Roman" panose="02020603050405020304" pitchFamily="18" charset="0"/>
                                <a:cs typeface="Helvetica" panose="020B0604020202020204" pitchFamily="34" charset="0"/>
                              </a:rPr>
                              <m:t>3</m:t>
                            </m:r>
                            <m:r>
                              <m:rPr>
                                <m:nor/>
                              </m:rPr>
                              <a:rPr lang="es-AR" sz="1600" dirty="0">
                                <a:latin typeface="Calibri" panose="020F0502020204030204" pitchFamily="34" charset="0"/>
                                <a:ea typeface="Calibri" panose="020F0502020204030204" pitchFamily="34" charset="0"/>
                                <a:cs typeface="Times New Roman" panose="02020603050405020304" pitchFamily="18" charset="0"/>
                              </a:rPr>
                              <m:t> </m:t>
                            </m:r>
                          </m:e>
                        </m:mr>
                      </m:m>
                    </m:oMath>
                  </m:oMathPara>
                </a14:m>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57" name="Rectangle 56">
                <a:extLst>
                  <a:ext uri="{FF2B5EF4-FFF2-40B4-BE49-F238E27FC236}">
                    <a16:creationId xmlns:a16="http://schemas.microsoft.com/office/drawing/2014/main" id="{53410ACB-A313-4A70-B59C-D247B4011768}"/>
                  </a:ext>
                </a:extLst>
              </p:cNvPr>
              <p:cNvSpPr>
                <a:spLocks noRot="1" noChangeAspect="1" noMove="1" noResize="1" noEditPoints="1" noAdjustHandles="1" noChangeArrowheads="1" noChangeShapeType="1" noTextEdit="1"/>
              </p:cNvSpPr>
              <p:nvPr/>
            </p:nvSpPr>
            <p:spPr>
              <a:xfrm>
                <a:off x="5489429" y="2456736"/>
                <a:ext cx="5847869" cy="458395"/>
              </a:xfrm>
              <a:prstGeom prst="rect">
                <a:avLst/>
              </a:prstGeom>
              <a:blipFill>
                <a:blip r:embed="rId16"/>
                <a:stretch>
                  <a:fillRect/>
                </a:stretch>
              </a:blipFill>
            </p:spPr>
            <p:txBody>
              <a:bodyPr/>
              <a:lstStyle/>
              <a:p>
                <a:r>
                  <a:rPr lang="es-AR">
                    <a:noFill/>
                  </a:rPr>
                  <a:t> </a:t>
                </a:r>
              </a:p>
            </p:txBody>
          </p:sp>
        </mc:Fallback>
      </mc:AlternateContent>
      <p:pic>
        <p:nvPicPr>
          <p:cNvPr id="44" name="Imagen 2" descr="Nueva marca difusion - web">
            <a:extLst>
              <a:ext uri="{FF2B5EF4-FFF2-40B4-BE49-F238E27FC236}">
                <a16:creationId xmlns:a16="http://schemas.microsoft.com/office/drawing/2014/main" id="{20DD7C3B-E725-4A25-B26F-EEEE255CD7EB}"/>
              </a:ext>
            </a:extLst>
          </p:cNvPr>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9829548" y="244084"/>
            <a:ext cx="2120900" cy="660400"/>
          </a:xfrm>
          <a:prstGeom prst="rect">
            <a:avLst/>
          </a:prstGeom>
          <a:noFill/>
          <a:ln>
            <a:noFill/>
          </a:ln>
        </p:spPr>
      </p:pic>
      <p:sp>
        <p:nvSpPr>
          <p:cNvPr id="45" name="Marcador de número de diapositiva 14"/>
          <p:cNvSpPr>
            <a:spLocks noGrp="1"/>
          </p:cNvSpPr>
          <p:nvPr>
            <p:ph type="sldNum" sz="quarter" idx="12"/>
          </p:nvPr>
        </p:nvSpPr>
        <p:spPr>
          <a:xfrm>
            <a:off x="11236569" y="6231929"/>
            <a:ext cx="531759" cy="365125"/>
          </a:xfrm>
        </p:spPr>
        <p:txBody>
          <a:bodyPr/>
          <a:lstStyle/>
          <a:p>
            <a:r>
              <a:rPr lang="en-US" sz="1600" b="1" dirty="0"/>
              <a:t>-</a:t>
            </a:r>
            <a:fld id="{69D94FCB-83B5-4144-BDC1-7118612766F0}" type="slidenum">
              <a:rPr lang="en-US" sz="1400" b="1" smtClean="0">
                <a:latin typeface="Calibri" panose="020F0502020204030204" pitchFamily="34" charset="0"/>
                <a:cs typeface="Calibri" panose="020F0502020204030204" pitchFamily="34" charset="0"/>
              </a:rPr>
              <a:t>11</a:t>
            </a:fld>
            <a:r>
              <a:rPr lang="en-US" sz="1600" b="1" dirty="0"/>
              <a:t>-</a:t>
            </a:r>
          </a:p>
        </p:txBody>
      </p:sp>
      <p:sp>
        <p:nvSpPr>
          <p:cNvPr id="49" name="Título 1"/>
          <p:cNvSpPr txBox="1">
            <a:spLocks/>
          </p:cNvSpPr>
          <p:nvPr/>
        </p:nvSpPr>
        <p:spPr>
          <a:xfrm>
            <a:off x="438911" y="244084"/>
            <a:ext cx="9677119" cy="91994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s-ES" dirty="0"/>
              <a:t>Resolución –</a:t>
            </a:r>
            <a:r>
              <a:rPr lang="es-ES" i="1" dirty="0"/>
              <a:t> Ítem 2</a:t>
            </a:r>
            <a:r>
              <a:rPr lang="es-ES" dirty="0"/>
              <a:t> – Pérdida de calor</a:t>
            </a:r>
            <a:endParaRPr lang="en-US" dirty="0"/>
          </a:p>
        </p:txBody>
      </p:sp>
      <p:sp>
        <p:nvSpPr>
          <p:cNvPr id="24" name="Marcador de pie de página 3"/>
          <p:cNvSpPr>
            <a:spLocks noGrp="1"/>
          </p:cNvSpPr>
          <p:nvPr>
            <p:ph type="ftr" sz="quarter" idx="11"/>
          </p:nvPr>
        </p:nvSpPr>
        <p:spPr>
          <a:xfrm>
            <a:off x="438912" y="6251260"/>
            <a:ext cx="11329416" cy="365125"/>
          </a:xfrm>
        </p:spPr>
        <p:txBody>
          <a:bodyPr/>
          <a:lstStyle/>
          <a:p>
            <a:pPr algn="l"/>
            <a:r>
              <a:rPr lang="en-US" sz="1400" dirty="0">
                <a:solidFill>
                  <a:schemeClr val="tx1"/>
                </a:solidFill>
                <a:latin typeface="Calibri" panose="020F0502020204030204" pitchFamily="34" charset="0"/>
                <a:cs typeface="Calibri" panose="020F0502020204030204" pitchFamily="34" charset="0"/>
              </a:rPr>
              <a:t>76.52/76.05/TA164 -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de </a:t>
            </a:r>
            <a:r>
              <a:rPr lang="en-US" sz="1400" dirty="0" err="1">
                <a:solidFill>
                  <a:schemeClr val="tx1"/>
                </a:solidFill>
                <a:latin typeface="Calibri" panose="020F0502020204030204" pitchFamily="34" charset="0"/>
                <a:cs typeface="Calibri" panose="020F0502020204030204" pitchFamily="34" charset="0"/>
              </a:rPr>
              <a:t>Transferencia</a:t>
            </a:r>
            <a:r>
              <a:rPr lang="en-US" sz="1400" dirty="0">
                <a:solidFill>
                  <a:schemeClr val="tx1"/>
                </a:solidFill>
                <a:latin typeface="Calibri" panose="020F0502020204030204" pitchFamily="34" charset="0"/>
                <a:cs typeface="Calibri" panose="020F0502020204030204" pitchFamily="34" charset="0"/>
              </a:rPr>
              <a:t> de Materia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III                                                2° </a:t>
            </a:r>
            <a:r>
              <a:rPr lang="en-US" sz="1400" dirty="0" err="1">
                <a:solidFill>
                  <a:schemeClr val="tx1"/>
                </a:solidFill>
                <a:latin typeface="Calibri" panose="020F0502020204030204" pitchFamily="34" charset="0"/>
                <a:cs typeface="Calibri" panose="020F0502020204030204" pitchFamily="34" charset="0"/>
              </a:rPr>
              <a:t>Cuatrimestre</a:t>
            </a:r>
            <a:r>
              <a:rPr lang="en-US" sz="1400" dirty="0">
                <a:solidFill>
                  <a:schemeClr val="tx1"/>
                </a:solidFill>
                <a:latin typeface="Calibri" panose="020F0502020204030204" pitchFamily="34" charset="0"/>
                <a:cs typeface="Calibri" panose="020F0502020204030204" pitchFamily="34" charset="0"/>
              </a:rPr>
              <a:t> 2024</a:t>
            </a:r>
          </a:p>
        </p:txBody>
      </p:sp>
      <mc:AlternateContent xmlns:mc="http://schemas.openxmlformats.org/markup-compatibility/2006" xmlns:a14="http://schemas.microsoft.com/office/drawing/2010/main">
        <mc:Choice Requires="a14">
          <p:sp>
            <p:nvSpPr>
              <p:cNvPr id="25" name="Rectangle 58">
                <a:extLst>
                  <a:ext uri="{FF2B5EF4-FFF2-40B4-BE49-F238E27FC236}">
                    <a16:creationId xmlns:a16="http://schemas.microsoft.com/office/drawing/2014/main" id="{CD92BDFC-BCB1-4661-99CD-AABB0C3A11E0}"/>
                  </a:ext>
                </a:extLst>
              </p:cNvPr>
              <p:cNvSpPr/>
              <p:nvPr/>
            </p:nvSpPr>
            <p:spPr>
              <a:xfrm>
                <a:off x="6919408" y="3057625"/>
                <a:ext cx="2987910" cy="55746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s-AR" sz="1600" b="1" i="1" smtClean="0">
                              <a:solidFill>
                                <a:srgbClr val="00B0F0"/>
                              </a:solidFill>
                              <a:latin typeface="Cambria Math" panose="02040503050406030204" pitchFamily="18" charset="0"/>
                            </a:rPr>
                          </m:ctrlPr>
                        </m:sSubPr>
                        <m:e>
                          <m:r>
                            <a:rPr lang="es-AR" sz="1600" b="1" i="1">
                              <a:solidFill>
                                <a:srgbClr val="00B0F0"/>
                              </a:solidFill>
                              <a:latin typeface="Cambria Math" panose="02040503050406030204" pitchFamily="18" charset="0"/>
                            </a:rPr>
                            <m:t>𝒚</m:t>
                          </m:r>
                        </m:e>
                        <m:sub>
                          <m:r>
                            <a:rPr lang="es-AR" sz="1600" b="1" i="1">
                              <a:solidFill>
                                <a:srgbClr val="00B0F0"/>
                              </a:solidFill>
                              <a:latin typeface="Cambria Math" panose="02040503050406030204" pitchFamily="18" charset="0"/>
                            </a:rPr>
                            <m:t>𝑹𝑶𝑺</m:t>
                          </m:r>
                        </m:sub>
                      </m:sSub>
                      <m:r>
                        <a:rPr lang="es-AR" sz="1600" b="1" i="0">
                          <a:solidFill>
                            <a:srgbClr val="00B0F0"/>
                          </a:solidFill>
                          <a:latin typeface="Cambria Math" panose="02040503050406030204" pitchFamily="18" charset="0"/>
                        </a:rPr>
                        <m:t>=</m:t>
                      </m:r>
                      <m:f>
                        <m:fPr>
                          <m:ctrlPr>
                            <a:rPr lang="es-AR" sz="1600" b="1" i="1">
                              <a:solidFill>
                                <a:srgbClr val="00B0F0"/>
                              </a:solidFill>
                              <a:latin typeface="Cambria Math" panose="02040503050406030204" pitchFamily="18" charset="0"/>
                            </a:rPr>
                          </m:ctrlPr>
                        </m:fPr>
                        <m:num>
                          <m:r>
                            <a:rPr lang="es-AR" sz="1600" b="1" i="1">
                              <a:solidFill>
                                <a:srgbClr val="00B0F0"/>
                              </a:solidFill>
                              <a:latin typeface="Cambria Math" panose="02040503050406030204" pitchFamily="18" charset="0"/>
                            </a:rPr>
                            <m:t>𝑹</m:t>
                          </m:r>
                        </m:num>
                        <m:den>
                          <m:r>
                            <a:rPr lang="es-AR" sz="1600" b="1" i="1">
                              <a:solidFill>
                                <a:srgbClr val="00B0F0"/>
                              </a:solidFill>
                              <a:latin typeface="Cambria Math" panose="02040503050406030204" pitchFamily="18" charset="0"/>
                            </a:rPr>
                            <m:t>𝑹</m:t>
                          </m:r>
                          <m:r>
                            <a:rPr lang="es-AR" sz="1600" b="1" i="0">
                              <a:solidFill>
                                <a:srgbClr val="00B0F0"/>
                              </a:solidFill>
                              <a:latin typeface="Cambria Math" panose="02040503050406030204" pitchFamily="18" charset="0"/>
                            </a:rPr>
                            <m:t>+</m:t>
                          </m:r>
                          <m:r>
                            <a:rPr lang="es-AR" sz="1600" b="1" i="0">
                              <a:solidFill>
                                <a:srgbClr val="00B0F0"/>
                              </a:solidFill>
                              <a:latin typeface="Cambria Math" panose="02040503050406030204" pitchFamily="18" charset="0"/>
                            </a:rPr>
                            <m:t>𝟏</m:t>
                          </m:r>
                        </m:den>
                      </m:f>
                      <m:r>
                        <a:rPr lang="es-AR" sz="1600" b="1" i="1" smtClean="0">
                          <a:solidFill>
                            <a:srgbClr val="00B0F0"/>
                          </a:solidFill>
                          <a:latin typeface="Cambria Math" panose="02040503050406030204" pitchFamily="18" charset="0"/>
                        </a:rPr>
                        <m:t>⋅</m:t>
                      </m:r>
                      <m:sSub>
                        <m:sSubPr>
                          <m:ctrlPr>
                            <a:rPr lang="es-AR" sz="1600" b="1" i="1">
                              <a:solidFill>
                                <a:srgbClr val="00B0F0"/>
                              </a:solidFill>
                              <a:latin typeface="Cambria Math" panose="02040503050406030204" pitchFamily="18" charset="0"/>
                            </a:rPr>
                          </m:ctrlPr>
                        </m:sSubPr>
                        <m:e>
                          <m:r>
                            <a:rPr lang="es-AR" sz="1600" b="1" i="1">
                              <a:solidFill>
                                <a:srgbClr val="00B0F0"/>
                              </a:solidFill>
                              <a:latin typeface="Cambria Math" panose="02040503050406030204" pitchFamily="18" charset="0"/>
                            </a:rPr>
                            <m:t>𝒙</m:t>
                          </m:r>
                        </m:e>
                        <m:sub>
                          <m:r>
                            <a:rPr lang="es-AR" sz="1600" b="1" i="1">
                              <a:solidFill>
                                <a:srgbClr val="00B0F0"/>
                              </a:solidFill>
                              <a:latin typeface="Cambria Math" panose="02040503050406030204" pitchFamily="18" charset="0"/>
                            </a:rPr>
                            <m:t>𝑹𝑶𝑺</m:t>
                          </m:r>
                        </m:sub>
                      </m:sSub>
                      <m:r>
                        <a:rPr lang="es-AR" sz="1600" b="1" i="0">
                          <a:solidFill>
                            <a:srgbClr val="00B0F0"/>
                          </a:solidFill>
                          <a:latin typeface="Cambria Math" panose="02040503050406030204" pitchFamily="18" charset="0"/>
                        </a:rPr>
                        <m:t>+</m:t>
                      </m:r>
                      <m:f>
                        <m:fPr>
                          <m:ctrlPr>
                            <a:rPr lang="es-AR" sz="1600" b="1" i="1">
                              <a:solidFill>
                                <a:srgbClr val="00B0F0"/>
                              </a:solidFill>
                              <a:latin typeface="Cambria Math" panose="02040503050406030204" pitchFamily="18" charset="0"/>
                            </a:rPr>
                          </m:ctrlPr>
                        </m:fPr>
                        <m:num>
                          <m:sSub>
                            <m:sSubPr>
                              <m:ctrlPr>
                                <a:rPr lang="es-AR" sz="1600" b="1" i="1">
                                  <a:solidFill>
                                    <a:srgbClr val="00B0F0"/>
                                  </a:solidFill>
                                  <a:latin typeface="Cambria Math" panose="02040503050406030204" pitchFamily="18" charset="0"/>
                                </a:rPr>
                              </m:ctrlPr>
                            </m:sSubPr>
                            <m:e>
                              <m:r>
                                <a:rPr lang="es-AR" sz="1600" b="1" i="1">
                                  <a:solidFill>
                                    <a:srgbClr val="00B0F0"/>
                                  </a:solidFill>
                                  <a:latin typeface="Cambria Math" panose="02040503050406030204" pitchFamily="18" charset="0"/>
                                </a:rPr>
                                <m:t>𝒙</m:t>
                              </m:r>
                            </m:e>
                            <m:sub>
                              <m:r>
                                <a:rPr lang="es-AR" sz="1600" b="1" i="1">
                                  <a:solidFill>
                                    <a:srgbClr val="00B0F0"/>
                                  </a:solidFill>
                                  <a:latin typeface="Cambria Math" panose="02040503050406030204" pitchFamily="18" charset="0"/>
                                </a:rPr>
                                <m:t>𝑫</m:t>
                              </m:r>
                            </m:sub>
                          </m:sSub>
                        </m:num>
                        <m:den>
                          <m:r>
                            <a:rPr lang="es-AR" sz="1600" b="1" i="1">
                              <a:solidFill>
                                <a:srgbClr val="00B0F0"/>
                              </a:solidFill>
                              <a:latin typeface="Cambria Math" panose="02040503050406030204" pitchFamily="18" charset="0"/>
                            </a:rPr>
                            <m:t>𝑹</m:t>
                          </m:r>
                          <m:r>
                            <a:rPr lang="es-AR" sz="1600" b="1" i="0">
                              <a:solidFill>
                                <a:srgbClr val="00B0F0"/>
                              </a:solidFill>
                              <a:latin typeface="Cambria Math" panose="02040503050406030204" pitchFamily="18" charset="0"/>
                            </a:rPr>
                            <m:t>+</m:t>
                          </m:r>
                          <m:r>
                            <a:rPr lang="es-AR" sz="1600" b="1" i="0">
                              <a:solidFill>
                                <a:srgbClr val="00B0F0"/>
                              </a:solidFill>
                              <a:latin typeface="Cambria Math" panose="02040503050406030204" pitchFamily="18" charset="0"/>
                            </a:rPr>
                            <m:t>𝟏</m:t>
                          </m:r>
                        </m:den>
                      </m:f>
                    </m:oMath>
                  </m:oMathPara>
                </a14:m>
                <a:endParaRPr lang="es-AR" sz="1600" b="1" dirty="0">
                  <a:solidFill>
                    <a:srgbClr val="00B0F0"/>
                  </a:solidFill>
                </a:endParaRPr>
              </a:p>
            </p:txBody>
          </p:sp>
        </mc:Choice>
        <mc:Fallback xmlns="">
          <p:sp>
            <p:nvSpPr>
              <p:cNvPr id="25" name="Rectangle 58">
                <a:extLst>
                  <a:ext uri="{FF2B5EF4-FFF2-40B4-BE49-F238E27FC236}">
                    <a16:creationId xmlns:a16="http://schemas.microsoft.com/office/drawing/2014/main" id="{CD92BDFC-BCB1-4661-99CD-AABB0C3A11E0}"/>
                  </a:ext>
                </a:extLst>
              </p:cNvPr>
              <p:cNvSpPr>
                <a:spLocks noRot="1" noChangeAspect="1" noMove="1" noResize="1" noEditPoints="1" noAdjustHandles="1" noChangeArrowheads="1" noChangeShapeType="1" noTextEdit="1"/>
              </p:cNvSpPr>
              <p:nvPr/>
            </p:nvSpPr>
            <p:spPr>
              <a:xfrm>
                <a:off x="6919408" y="3057625"/>
                <a:ext cx="2987910" cy="557460"/>
              </a:xfrm>
              <a:prstGeom prst="rect">
                <a:avLst/>
              </a:prstGeom>
              <a:blipFill>
                <a:blip r:embed="rId18"/>
                <a:stretch>
                  <a:fillRect/>
                </a:stretch>
              </a:blipFill>
            </p:spPr>
            <p:txBody>
              <a:bodyPr/>
              <a:lstStyle/>
              <a:p>
                <a:r>
                  <a:rPr lang="es-AR">
                    <a:noFill/>
                  </a:rPr>
                  <a:t> </a:t>
                </a:r>
              </a:p>
            </p:txBody>
          </p:sp>
        </mc:Fallback>
      </mc:AlternateContent>
      <mc:AlternateContent xmlns:mc="http://schemas.openxmlformats.org/markup-compatibility/2006" xmlns:a14="http://schemas.microsoft.com/office/drawing/2010/main">
        <mc:Choice Requires="a14">
          <p:sp>
            <p:nvSpPr>
              <p:cNvPr id="26" name="Rectangle 75">
                <a:extLst>
                  <a:ext uri="{FF2B5EF4-FFF2-40B4-BE49-F238E27FC236}">
                    <a16:creationId xmlns:a16="http://schemas.microsoft.com/office/drawing/2014/main" id="{A4B48789-5E30-4D0D-BFBC-45803446455D}"/>
                  </a:ext>
                </a:extLst>
              </p:cNvPr>
              <p:cNvSpPr/>
              <p:nvPr/>
            </p:nvSpPr>
            <p:spPr>
              <a:xfrm>
                <a:off x="5281502" y="3986296"/>
                <a:ext cx="6263722" cy="645561"/>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s-AR" sz="1600" b="1" i="1" smtClean="0">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𝒚</m:t>
                          </m:r>
                        </m:e>
                        <m:sub>
                          <m:r>
                            <a:rPr lang="es-AR" sz="1600" b="1" i="1">
                              <a:solidFill>
                                <a:schemeClr val="accent1"/>
                              </a:solidFill>
                              <a:latin typeface="Cambria Math" panose="02040503050406030204" pitchFamily="18" charset="0"/>
                            </a:rPr>
                            <m:t>𝑹𝑶𝑰</m:t>
                          </m:r>
                          <m:r>
                            <a:rPr lang="es-AR" sz="1600" b="1" i="1" smtClean="0">
                              <a:solidFill>
                                <a:schemeClr val="accent1"/>
                              </a:solidFill>
                              <a:latin typeface="Cambria Math" panose="02040503050406030204" pitchFamily="18" charset="0"/>
                            </a:rPr>
                            <m:t>𝒊</m:t>
                          </m:r>
                          <m:r>
                            <a:rPr lang="es-AR" sz="1600" b="1" i="1">
                              <a:solidFill>
                                <a:schemeClr val="accent1"/>
                              </a:solidFill>
                              <a:latin typeface="Cambria Math" panose="02040503050406030204" pitchFamily="18" charset="0"/>
                            </a:rPr>
                            <m:t>𝒏𝒕</m:t>
                          </m:r>
                        </m:sub>
                      </m:sSub>
                      <m:r>
                        <a:rPr lang="es-AR" sz="1600" b="1" i="0">
                          <a:solidFill>
                            <a:schemeClr val="accent1"/>
                          </a:solidFill>
                          <a:latin typeface="Cambria Math" panose="02040503050406030204" pitchFamily="18" charset="0"/>
                        </a:rPr>
                        <m:t>=</m:t>
                      </m:r>
                      <m:f>
                        <m:fPr>
                          <m:ctrlPr>
                            <a:rPr lang="es-AR" sz="1600" b="1" i="1">
                              <a:solidFill>
                                <a:schemeClr val="accent1"/>
                              </a:solidFill>
                              <a:latin typeface="Cambria Math" panose="02040503050406030204" pitchFamily="18" charset="0"/>
                            </a:rPr>
                          </m:ctrlPr>
                        </m:fPr>
                        <m:num>
                          <m:sSub>
                            <m:sSubPr>
                              <m:ctrlPr>
                                <a:rPr lang="es-AR" sz="1600" b="1" i="1">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𝒙</m:t>
                              </m:r>
                            </m:e>
                            <m:sub>
                              <m:r>
                                <a:rPr lang="es-AR" sz="1600" b="1" i="1">
                                  <a:solidFill>
                                    <a:schemeClr val="accent1"/>
                                  </a:solidFill>
                                  <a:latin typeface="Cambria Math" panose="02040503050406030204" pitchFamily="18" charset="0"/>
                                </a:rPr>
                                <m:t>𝑫</m:t>
                              </m:r>
                            </m:sub>
                          </m:sSub>
                          <m:r>
                            <a:rPr lang="es-AR" sz="1600" b="1" i="1" smtClean="0">
                              <a:solidFill>
                                <a:schemeClr val="accent1"/>
                              </a:solidFill>
                              <a:latin typeface="Cambria Math" panose="02040503050406030204" pitchFamily="18" charset="0"/>
                            </a:rPr>
                            <m:t>⋅</m:t>
                          </m:r>
                          <m:r>
                            <a:rPr lang="es-AR" sz="1600" b="1" i="1">
                              <a:solidFill>
                                <a:schemeClr val="accent1"/>
                              </a:solidFill>
                              <a:latin typeface="Cambria Math" panose="02040503050406030204" pitchFamily="18" charset="0"/>
                            </a:rPr>
                            <m:t>𝑫</m:t>
                          </m:r>
                        </m:num>
                        <m:den>
                          <m:acc>
                            <m:accPr>
                              <m:chr m:val="̅"/>
                              <m:ctrlPr>
                                <a:rPr lang="es-AR" sz="1600" b="1" i="1">
                                  <a:solidFill>
                                    <a:schemeClr val="accent1"/>
                                  </a:solidFill>
                                  <a:latin typeface="Cambria Math" panose="02040503050406030204" pitchFamily="18" charset="0"/>
                                </a:rPr>
                              </m:ctrlPr>
                            </m:accPr>
                            <m:e>
                              <m:r>
                                <a:rPr lang="es-AR" sz="1600" b="1" i="1">
                                  <a:solidFill>
                                    <a:schemeClr val="accent1"/>
                                  </a:solidFill>
                                  <a:latin typeface="Cambria Math" panose="02040503050406030204" pitchFamily="18" charset="0"/>
                                </a:rPr>
                                <m:t>𝑽</m:t>
                              </m:r>
                            </m:e>
                          </m:acc>
                          <m:r>
                            <a:rPr lang="es-AR" sz="1600" b="1" i="0">
                              <a:solidFill>
                                <a:schemeClr val="accent1"/>
                              </a:solidFill>
                              <a:latin typeface="Cambria Math" panose="02040503050406030204" pitchFamily="18" charset="0"/>
                            </a:rPr>
                            <m:t>−</m:t>
                          </m:r>
                          <m:sSub>
                            <m:sSubPr>
                              <m:ctrlPr>
                                <a:rPr lang="es-AR" sz="1600" b="1" i="1">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𝑽</m:t>
                              </m:r>
                            </m:e>
                            <m:sub>
                              <m:r>
                                <a:rPr lang="es-AR" sz="1600" b="1" i="1">
                                  <a:solidFill>
                                    <a:schemeClr val="accent1"/>
                                  </a:solidFill>
                                  <a:latin typeface="Cambria Math" panose="02040503050406030204" pitchFamily="18" charset="0"/>
                                </a:rPr>
                                <m:t>𝒄𝒐𝒏𝒅</m:t>
                              </m:r>
                            </m:sub>
                          </m:sSub>
                        </m:den>
                      </m:f>
                      <m:r>
                        <a:rPr lang="es-AR" sz="1600" b="1" i="0">
                          <a:solidFill>
                            <a:schemeClr val="accent1"/>
                          </a:solidFill>
                          <a:latin typeface="Cambria Math" panose="02040503050406030204" pitchFamily="18" charset="0"/>
                        </a:rPr>
                        <m:t>−</m:t>
                      </m:r>
                      <m:f>
                        <m:fPr>
                          <m:ctrlPr>
                            <a:rPr lang="es-AR" sz="1600" b="1" i="1">
                              <a:solidFill>
                                <a:schemeClr val="accent1"/>
                              </a:solidFill>
                              <a:latin typeface="Cambria Math" panose="02040503050406030204" pitchFamily="18" charset="0"/>
                            </a:rPr>
                          </m:ctrlPr>
                        </m:fPr>
                        <m:num>
                          <m:sSub>
                            <m:sSubPr>
                              <m:ctrlPr>
                                <a:rPr lang="es-AR" sz="1600" b="1" i="1">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𝒛</m:t>
                              </m:r>
                            </m:e>
                            <m:sub>
                              <m:r>
                                <a:rPr lang="es-AR" sz="1600" b="1" i="1">
                                  <a:solidFill>
                                    <a:schemeClr val="accent1"/>
                                  </a:solidFill>
                                  <a:latin typeface="Cambria Math" panose="02040503050406030204" pitchFamily="18" charset="0"/>
                                </a:rPr>
                                <m:t>𝑭</m:t>
                              </m:r>
                            </m:sub>
                          </m:sSub>
                          <m:r>
                            <a:rPr lang="es-AR" sz="1600" b="1" i="1" smtClean="0">
                              <a:solidFill>
                                <a:schemeClr val="accent1"/>
                              </a:solidFill>
                              <a:latin typeface="Cambria Math" panose="02040503050406030204" pitchFamily="18" charset="0"/>
                            </a:rPr>
                            <m:t>⋅</m:t>
                          </m:r>
                          <m:r>
                            <a:rPr lang="es-AR" sz="1600" b="1" i="1">
                              <a:solidFill>
                                <a:schemeClr val="accent1"/>
                              </a:solidFill>
                              <a:latin typeface="Cambria Math" panose="02040503050406030204" pitchFamily="18" charset="0"/>
                            </a:rPr>
                            <m:t>𝑭</m:t>
                          </m:r>
                        </m:num>
                        <m:den>
                          <m:acc>
                            <m:accPr>
                              <m:chr m:val="̅"/>
                              <m:ctrlPr>
                                <a:rPr lang="es-AR" sz="1600" b="1" i="1">
                                  <a:solidFill>
                                    <a:schemeClr val="accent1"/>
                                  </a:solidFill>
                                  <a:latin typeface="Cambria Math" panose="02040503050406030204" pitchFamily="18" charset="0"/>
                                </a:rPr>
                              </m:ctrlPr>
                            </m:accPr>
                            <m:e>
                              <m:r>
                                <a:rPr lang="es-AR" sz="1600" b="1" i="1">
                                  <a:solidFill>
                                    <a:schemeClr val="accent1"/>
                                  </a:solidFill>
                                  <a:latin typeface="Cambria Math" panose="02040503050406030204" pitchFamily="18" charset="0"/>
                                </a:rPr>
                                <m:t>𝑽</m:t>
                              </m:r>
                            </m:e>
                          </m:acc>
                          <m:r>
                            <a:rPr lang="es-AR" sz="1600" b="1" i="0">
                              <a:solidFill>
                                <a:schemeClr val="accent1"/>
                              </a:solidFill>
                              <a:latin typeface="Cambria Math" panose="02040503050406030204" pitchFamily="18" charset="0"/>
                            </a:rPr>
                            <m:t>−</m:t>
                          </m:r>
                          <m:sSub>
                            <m:sSubPr>
                              <m:ctrlPr>
                                <a:rPr lang="es-AR" sz="1600" b="1" i="1">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𝑽</m:t>
                              </m:r>
                            </m:e>
                            <m:sub>
                              <m:r>
                                <a:rPr lang="es-AR" sz="1600" b="1" i="1">
                                  <a:solidFill>
                                    <a:schemeClr val="accent1"/>
                                  </a:solidFill>
                                  <a:latin typeface="Cambria Math" panose="02040503050406030204" pitchFamily="18" charset="0"/>
                                </a:rPr>
                                <m:t>𝒄𝒐𝒏𝒅</m:t>
                              </m:r>
                            </m:sub>
                          </m:sSub>
                        </m:den>
                      </m:f>
                      <m:r>
                        <a:rPr lang="es-AR" sz="1600" b="1" i="0">
                          <a:solidFill>
                            <a:schemeClr val="accent1"/>
                          </a:solidFill>
                          <a:latin typeface="Cambria Math" panose="02040503050406030204" pitchFamily="18" charset="0"/>
                        </a:rPr>
                        <m:t>+</m:t>
                      </m:r>
                      <m:d>
                        <m:dPr>
                          <m:ctrlPr>
                            <a:rPr lang="es-AR" sz="1600" b="1" i="1">
                              <a:solidFill>
                                <a:schemeClr val="accent1"/>
                              </a:solidFill>
                              <a:latin typeface="Cambria Math" panose="02040503050406030204" pitchFamily="18" charset="0"/>
                            </a:rPr>
                          </m:ctrlPr>
                        </m:dPr>
                        <m:e>
                          <m:f>
                            <m:fPr>
                              <m:ctrlPr>
                                <a:rPr lang="es-AR" sz="1600" b="1" i="1">
                                  <a:solidFill>
                                    <a:schemeClr val="accent1"/>
                                  </a:solidFill>
                                  <a:latin typeface="Cambria Math" panose="02040503050406030204" pitchFamily="18" charset="0"/>
                                </a:rPr>
                              </m:ctrlPr>
                            </m:fPr>
                            <m:num>
                              <m:sSub>
                                <m:sSubPr>
                                  <m:ctrlPr>
                                    <a:rPr lang="es-AR" sz="1600" b="1" i="1">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𝑳</m:t>
                                  </m:r>
                                </m:e>
                                <m:sub>
                                  <m:r>
                                    <a:rPr lang="es-AR" sz="1600" b="1" i="0">
                                      <a:solidFill>
                                        <a:schemeClr val="accent1"/>
                                      </a:solidFill>
                                      <a:latin typeface="Cambria Math" panose="02040503050406030204" pitchFamily="18" charset="0"/>
                                    </a:rPr>
                                    <m:t>𝟎</m:t>
                                  </m:r>
                                </m:sub>
                              </m:sSub>
                              <m:r>
                                <a:rPr lang="es-AR" sz="1600" b="1" i="0">
                                  <a:solidFill>
                                    <a:schemeClr val="accent1"/>
                                  </a:solidFill>
                                  <a:latin typeface="Cambria Math" panose="02040503050406030204" pitchFamily="18" charset="0"/>
                                </a:rPr>
                                <m:t>+</m:t>
                              </m:r>
                              <m:r>
                                <a:rPr lang="es-AR" sz="1600" b="1" i="1">
                                  <a:solidFill>
                                    <a:schemeClr val="accent1"/>
                                  </a:solidFill>
                                  <a:latin typeface="Cambria Math" panose="02040503050406030204" pitchFamily="18" charset="0"/>
                                </a:rPr>
                                <m:t>𝒒</m:t>
                              </m:r>
                              <m:r>
                                <a:rPr lang="es-AR" sz="1600" b="1" i="1" smtClean="0">
                                  <a:solidFill>
                                    <a:schemeClr val="accent1"/>
                                  </a:solidFill>
                                  <a:latin typeface="Cambria Math" panose="02040503050406030204" pitchFamily="18" charset="0"/>
                                </a:rPr>
                                <m:t>⋅</m:t>
                              </m:r>
                              <m:r>
                                <a:rPr lang="es-AR" sz="1600" b="1" i="1">
                                  <a:solidFill>
                                    <a:schemeClr val="accent1"/>
                                  </a:solidFill>
                                  <a:latin typeface="Cambria Math" panose="02040503050406030204" pitchFamily="18" charset="0"/>
                                </a:rPr>
                                <m:t>𝑭</m:t>
                              </m:r>
                            </m:num>
                            <m:den>
                              <m:acc>
                                <m:accPr>
                                  <m:chr m:val="̅"/>
                                  <m:ctrlPr>
                                    <a:rPr lang="es-AR" sz="1600" b="1" i="1">
                                      <a:solidFill>
                                        <a:schemeClr val="accent1"/>
                                      </a:solidFill>
                                      <a:latin typeface="Cambria Math" panose="02040503050406030204" pitchFamily="18" charset="0"/>
                                    </a:rPr>
                                  </m:ctrlPr>
                                </m:accPr>
                                <m:e>
                                  <m:r>
                                    <a:rPr lang="es-AR" sz="1600" b="1" i="1">
                                      <a:solidFill>
                                        <a:schemeClr val="accent1"/>
                                      </a:solidFill>
                                      <a:latin typeface="Cambria Math" panose="02040503050406030204" pitchFamily="18" charset="0"/>
                                    </a:rPr>
                                    <m:t>𝑽</m:t>
                                  </m:r>
                                </m:e>
                              </m:acc>
                              <m:r>
                                <a:rPr lang="es-AR" sz="1600" b="1" i="0">
                                  <a:solidFill>
                                    <a:schemeClr val="accent1"/>
                                  </a:solidFill>
                                  <a:latin typeface="Cambria Math" panose="02040503050406030204" pitchFamily="18" charset="0"/>
                                </a:rPr>
                                <m:t>−</m:t>
                              </m:r>
                              <m:sSub>
                                <m:sSubPr>
                                  <m:ctrlPr>
                                    <a:rPr lang="es-AR" sz="1600" b="1" i="1">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𝑽</m:t>
                                  </m:r>
                                </m:e>
                                <m:sub>
                                  <m:r>
                                    <a:rPr lang="es-AR" sz="1600" b="1" i="1">
                                      <a:solidFill>
                                        <a:schemeClr val="accent1"/>
                                      </a:solidFill>
                                      <a:latin typeface="Cambria Math" panose="02040503050406030204" pitchFamily="18" charset="0"/>
                                    </a:rPr>
                                    <m:t>𝒄𝒐𝒏𝒅</m:t>
                                  </m:r>
                                </m:sub>
                              </m:sSub>
                            </m:den>
                          </m:f>
                        </m:e>
                      </m:d>
                      <m:r>
                        <a:rPr lang="es-AR" sz="1600" b="1" i="1" smtClean="0">
                          <a:solidFill>
                            <a:schemeClr val="accent1"/>
                          </a:solidFill>
                          <a:latin typeface="Cambria Math" panose="02040503050406030204" pitchFamily="18" charset="0"/>
                        </a:rPr>
                        <m:t>⋅</m:t>
                      </m:r>
                      <m:sSub>
                        <m:sSubPr>
                          <m:ctrlPr>
                            <a:rPr lang="es-AR" sz="1600" b="1" i="1">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𝒙</m:t>
                          </m:r>
                        </m:e>
                        <m:sub>
                          <m:r>
                            <a:rPr lang="es-AR" sz="1600" b="1" i="1">
                              <a:solidFill>
                                <a:schemeClr val="accent1"/>
                              </a:solidFill>
                              <a:latin typeface="Cambria Math" panose="02040503050406030204" pitchFamily="18" charset="0"/>
                            </a:rPr>
                            <m:t>𝑹𝑶𝑰</m:t>
                          </m:r>
                          <m:r>
                            <a:rPr lang="es-AR" sz="1600" b="1" i="1" smtClean="0">
                              <a:solidFill>
                                <a:schemeClr val="accent1"/>
                              </a:solidFill>
                              <a:latin typeface="Cambria Math" panose="02040503050406030204" pitchFamily="18" charset="0"/>
                            </a:rPr>
                            <m:t>𝒊</m:t>
                          </m:r>
                          <m:r>
                            <a:rPr lang="es-AR" sz="1600" b="1" i="1">
                              <a:solidFill>
                                <a:schemeClr val="accent1"/>
                              </a:solidFill>
                              <a:latin typeface="Cambria Math" panose="02040503050406030204" pitchFamily="18" charset="0"/>
                            </a:rPr>
                            <m:t>𝒏𝒕</m:t>
                          </m:r>
                        </m:sub>
                      </m:sSub>
                    </m:oMath>
                  </m:oMathPara>
                </a14:m>
                <a:endParaRPr lang="es-AR" sz="1600" b="1" dirty="0">
                  <a:solidFill>
                    <a:schemeClr val="accent1"/>
                  </a:solidFill>
                </a:endParaRPr>
              </a:p>
            </p:txBody>
          </p:sp>
        </mc:Choice>
        <mc:Fallback xmlns="">
          <p:sp>
            <p:nvSpPr>
              <p:cNvPr id="26" name="Rectangle 75">
                <a:extLst>
                  <a:ext uri="{FF2B5EF4-FFF2-40B4-BE49-F238E27FC236}">
                    <a16:creationId xmlns:a16="http://schemas.microsoft.com/office/drawing/2014/main" id="{A4B48789-5E30-4D0D-BFBC-45803446455D}"/>
                  </a:ext>
                </a:extLst>
              </p:cNvPr>
              <p:cNvSpPr>
                <a:spLocks noRot="1" noChangeAspect="1" noMove="1" noResize="1" noEditPoints="1" noAdjustHandles="1" noChangeArrowheads="1" noChangeShapeType="1" noTextEdit="1"/>
              </p:cNvSpPr>
              <p:nvPr/>
            </p:nvSpPr>
            <p:spPr>
              <a:xfrm>
                <a:off x="5281502" y="3986296"/>
                <a:ext cx="6263722" cy="645561"/>
              </a:xfrm>
              <a:prstGeom prst="rect">
                <a:avLst/>
              </a:prstGeom>
              <a:blipFill>
                <a:blip r:embed="rId19"/>
                <a:stretch>
                  <a:fillRect/>
                </a:stretch>
              </a:blipFill>
            </p:spPr>
            <p:txBody>
              <a:bodyPr/>
              <a:lstStyle/>
              <a:p>
                <a:r>
                  <a:rPr lang="es-AR">
                    <a:noFill/>
                  </a:rPr>
                  <a:t> </a:t>
                </a:r>
              </a:p>
            </p:txBody>
          </p:sp>
        </mc:Fallback>
      </mc:AlternateContent>
      <mc:AlternateContent xmlns:mc="http://schemas.openxmlformats.org/markup-compatibility/2006" xmlns:a14="http://schemas.microsoft.com/office/drawing/2010/main">
        <mc:Choice Requires="a14">
          <p:sp>
            <p:nvSpPr>
              <p:cNvPr id="27" name="Rectangle 86">
                <a:extLst>
                  <a:ext uri="{FF2B5EF4-FFF2-40B4-BE49-F238E27FC236}">
                    <a16:creationId xmlns:a16="http://schemas.microsoft.com/office/drawing/2014/main" id="{36268F1F-F417-416F-9130-A8D70E1C0C11}"/>
                  </a:ext>
                </a:extLst>
              </p:cNvPr>
              <p:cNvSpPr/>
              <p:nvPr/>
            </p:nvSpPr>
            <p:spPr>
              <a:xfrm>
                <a:off x="6433529" y="4968764"/>
                <a:ext cx="3959669" cy="55880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s-AR" sz="1600" b="1" i="1" smtClean="0">
                              <a:solidFill>
                                <a:srgbClr val="7030A0"/>
                              </a:solidFill>
                              <a:latin typeface="Cambria Math" panose="02040503050406030204" pitchFamily="18" charset="0"/>
                            </a:rPr>
                          </m:ctrlPr>
                        </m:sSubPr>
                        <m:e>
                          <m:r>
                            <a:rPr lang="es-AR" sz="1600" b="1" i="1">
                              <a:solidFill>
                                <a:srgbClr val="7030A0"/>
                              </a:solidFill>
                              <a:latin typeface="Cambria Math" panose="02040503050406030204" pitchFamily="18" charset="0"/>
                            </a:rPr>
                            <m:t>𝒚</m:t>
                          </m:r>
                        </m:e>
                        <m:sub>
                          <m:r>
                            <a:rPr lang="es-AR" sz="1600" b="1" i="1">
                              <a:solidFill>
                                <a:srgbClr val="7030A0"/>
                              </a:solidFill>
                              <a:latin typeface="Cambria Math" panose="02040503050406030204" pitchFamily="18" charset="0"/>
                            </a:rPr>
                            <m:t>𝑹𝑶𝑰</m:t>
                          </m:r>
                        </m:sub>
                      </m:sSub>
                      <m:r>
                        <a:rPr lang="es-AR" sz="1600" b="1" i="0">
                          <a:solidFill>
                            <a:srgbClr val="7030A0"/>
                          </a:solidFill>
                          <a:latin typeface="Cambria Math" panose="02040503050406030204" pitchFamily="18" charset="0"/>
                        </a:rPr>
                        <m:t>=</m:t>
                      </m:r>
                      <m:f>
                        <m:fPr>
                          <m:ctrlPr>
                            <a:rPr lang="es-AR" sz="1600" b="1" i="1">
                              <a:solidFill>
                                <a:srgbClr val="7030A0"/>
                              </a:solidFill>
                              <a:latin typeface="Cambria Math" panose="02040503050406030204" pitchFamily="18" charset="0"/>
                            </a:rPr>
                          </m:ctrlPr>
                        </m:fPr>
                        <m:num>
                          <m:sSub>
                            <m:sSubPr>
                              <m:ctrlPr>
                                <a:rPr lang="es-AR" sz="1600" b="1" i="1">
                                  <a:solidFill>
                                    <a:srgbClr val="7030A0"/>
                                  </a:solidFill>
                                  <a:latin typeface="Cambria Math" panose="02040503050406030204" pitchFamily="18" charset="0"/>
                                </a:rPr>
                              </m:ctrlPr>
                            </m:sSubPr>
                            <m:e>
                              <m:r>
                                <a:rPr lang="es-AR" sz="1600" b="1" i="1">
                                  <a:solidFill>
                                    <a:srgbClr val="7030A0"/>
                                  </a:solidFill>
                                  <a:latin typeface="Cambria Math" panose="02040503050406030204" pitchFamily="18" charset="0"/>
                                </a:rPr>
                                <m:t>𝑳</m:t>
                              </m:r>
                            </m:e>
                            <m:sub>
                              <m:r>
                                <a:rPr lang="es-AR" sz="1600" b="1" i="0">
                                  <a:solidFill>
                                    <a:srgbClr val="7030A0"/>
                                  </a:solidFill>
                                  <a:latin typeface="Cambria Math" panose="02040503050406030204" pitchFamily="18" charset="0"/>
                                </a:rPr>
                                <m:t>𝟎</m:t>
                              </m:r>
                            </m:sub>
                          </m:sSub>
                          <m:r>
                            <a:rPr lang="es-AR" sz="1600" b="1" i="0">
                              <a:solidFill>
                                <a:srgbClr val="7030A0"/>
                              </a:solidFill>
                              <a:latin typeface="Cambria Math" panose="02040503050406030204" pitchFamily="18" charset="0"/>
                            </a:rPr>
                            <m:t>+</m:t>
                          </m:r>
                          <m:r>
                            <a:rPr lang="es-AR" sz="1600" b="1" i="1">
                              <a:solidFill>
                                <a:srgbClr val="7030A0"/>
                              </a:solidFill>
                              <a:latin typeface="Cambria Math" panose="02040503050406030204" pitchFamily="18" charset="0"/>
                            </a:rPr>
                            <m:t>𝒒</m:t>
                          </m:r>
                          <m:r>
                            <a:rPr lang="es-AR" sz="1600" b="1" i="1" smtClean="0">
                              <a:solidFill>
                                <a:srgbClr val="7030A0"/>
                              </a:solidFill>
                              <a:latin typeface="Cambria Math" panose="02040503050406030204" pitchFamily="18" charset="0"/>
                            </a:rPr>
                            <m:t>⋅</m:t>
                          </m:r>
                          <m:r>
                            <a:rPr lang="es-AR" sz="1600" b="1" i="1">
                              <a:solidFill>
                                <a:srgbClr val="7030A0"/>
                              </a:solidFill>
                              <a:latin typeface="Cambria Math" panose="02040503050406030204" pitchFamily="18" charset="0"/>
                            </a:rPr>
                            <m:t>𝑭</m:t>
                          </m:r>
                          <m:r>
                            <a:rPr lang="es-419" sz="1600" b="1" i="1" smtClean="0">
                              <a:solidFill>
                                <a:srgbClr val="7030A0"/>
                              </a:solidFill>
                              <a:latin typeface="Cambria Math" panose="02040503050406030204" pitchFamily="18" charset="0"/>
                            </a:rPr>
                            <m:t>+</m:t>
                          </m:r>
                          <m:sSub>
                            <m:sSubPr>
                              <m:ctrlPr>
                                <a:rPr lang="es-419" sz="1600" b="1" i="1" smtClean="0">
                                  <a:solidFill>
                                    <a:srgbClr val="7030A0"/>
                                  </a:solidFill>
                                  <a:latin typeface="Cambria Math" panose="02040503050406030204" pitchFamily="18" charset="0"/>
                                </a:rPr>
                              </m:ctrlPr>
                            </m:sSubPr>
                            <m:e>
                              <m:r>
                                <a:rPr lang="es-419" sz="1600" b="1" i="1" smtClean="0">
                                  <a:solidFill>
                                    <a:srgbClr val="7030A0"/>
                                  </a:solidFill>
                                  <a:latin typeface="Cambria Math" panose="02040503050406030204" pitchFamily="18" charset="0"/>
                                </a:rPr>
                                <m:t>𝑽</m:t>
                              </m:r>
                            </m:e>
                            <m:sub>
                              <m:r>
                                <a:rPr lang="es-419" sz="1600" b="1" i="1" smtClean="0">
                                  <a:solidFill>
                                    <a:srgbClr val="7030A0"/>
                                  </a:solidFill>
                                  <a:latin typeface="Cambria Math" panose="02040503050406030204" pitchFamily="18" charset="0"/>
                                </a:rPr>
                                <m:t>𝒄𝒐𝒏𝒅</m:t>
                              </m:r>
                            </m:sub>
                          </m:sSub>
                        </m:num>
                        <m:den>
                          <m:acc>
                            <m:accPr>
                              <m:chr m:val="̅"/>
                              <m:ctrlPr>
                                <a:rPr lang="es-AR" sz="1600" b="1" i="1">
                                  <a:solidFill>
                                    <a:srgbClr val="7030A0"/>
                                  </a:solidFill>
                                  <a:latin typeface="Cambria Math" panose="02040503050406030204" pitchFamily="18" charset="0"/>
                                </a:rPr>
                              </m:ctrlPr>
                            </m:accPr>
                            <m:e>
                              <m:r>
                                <a:rPr lang="es-AR" sz="1600" b="1" i="1">
                                  <a:solidFill>
                                    <a:srgbClr val="7030A0"/>
                                  </a:solidFill>
                                  <a:latin typeface="Cambria Math" panose="02040503050406030204" pitchFamily="18" charset="0"/>
                                </a:rPr>
                                <m:t>𝑽</m:t>
                              </m:r>
                            </m:e>
                          </m:acc>
                        </m:den>
                      </m:f>
                      <m:r>
                        <a:rPr lang="es-AR" sz="1600" b="1" i="1" smtClean="0">
                          <a:solidFill>
                            <a:srgbClr val="7030A0"/>
                          </a:solidFill>
                          <a:latin typeface="Cambria Math" panose="02040503050406030204" pitchFamily="18" charset="0"/>
                        </a:rPr>
                        <m:t>⋅</m:t>
                      </m:r>
                      <m:sSub>
                        <m:sSubPr>
                          <m:ctrlPr>
                            <a:rPr lang="es-AR" sz="1600" b="1" i="1">
                              <a:solidFill>
                                <a:srgbClr val="7030A0"/>
                              </a:solidFill>
                              <a:latin typeface="Cambria Math" panose="02040503050406030204" pitchFamily="18" charset="0"/>
                            </a:rPr>
                          </m:ctrlPr>
                        </m:sSubPr>
                        <m:e>
                          <m:r>
                            <a:rPr lang="es-AR" sz="1600" b="1" i="1">
                              <a:solidFill>
                                <a:srgbClr val="7030A0"/>
                              </a:solidFill>
                              <a:latin typeface="Cambria Math" panose="02040503050406030204" pitchFamily="18" charset="0"/>
                            </a:rPr>
                            <m:t>𝒙</m:t>
                          </m:r>
                        </m:e>
                        <m:sub>
                          <m:r>
                            <a:rPr lang="es-AR" sz="1600" b="1" i="1">
                              <a:solidFill>
                                <a:srgbClr val="7030A0"/>
                              </a:solidFill>
                              <a:latin typeface="Cambria Math" panose="02040503050406030204" pitchFamily="18" charset="0"/>
                            </a:rPr>
                            <m:t>𝑹𝑶𝑰</m:t>
                          </m:r>
                        </m:sub>
                      </m:sSub>
                      <m:r>
                        <a:rPr lang="es-AR" sz="1600" b="1" i="0">
                          <a:solidFill>
                            <a:srgbClr val="7030A0"/>
                          </a:solidFill>
                          <a:latin typeface="Cambria Math" panose="02040503050406030204" pitchFamily="18" charset="0"/>
                        </a:rPr>
                        <m:t>−</m:t>
                      </m:r>
                      <m:f>
                        <m:fPr>
                          <m:ctrlPr>
                            <a:rPr lang="es-AR" sz="1600" b="1" i="1">
                              <a:solidFill>
                                <a:srgbClr val="7030A0"/>
                              </a:solidFill>
                              <a:latin typeface="Cambria Math" panose="02040503050406030204" pitchFamily="18" charset="0"/>
                            </a:rPr>
                          </m:ctrlPr>
                        </m:fPr>
                        <m:num>
                          <m:r>
                            <a:rPr lang="es-AR" sz="1600" b="1" i="1">
                              <a:solidFill>
                                <a:srgbClr val="7030A0"/>
                              </a:solidFill>
                              <a:latin typeface="Cambria Math" panose="02040503050406030204" pitchFamily="18" charset="0"/>
                            </a:rPr>
                            <m:t>𝑾</m:t>
                          </m:r>
                        </m:num>
                        <m:den>
                          <m:acc>
                            <m:accPr>
                              <m:chr m:val="̅"/>
                              <m:ctrlPr>
                                <a:rPr lang="es-AR" sz="1600" b="1" i="1">
                                  <a:solidFill>
                                    <a:srgbClr val="7030A0"/>
                                  </a:solidFill>
                                  <a:latin typeface="Cambria Math" panose="02040503050406030204" pitchFamily="18" charset="0"/>
                                </a:rPr>
                              </m:ctrlPr>
                            </m:accPr>
                            <m:e>
                              <m:r>
                                <a:rPr lang="es-AR" sz="1600" b="1" i="1">
                                  <a:solidFill>
                                    <a:srgbClr val="7030A0"/>
                                  </a:solidFill>
                                  <a:latin typeface="Cambria Math" panose="02040503050406030204" pitchFamily="18" charset="0"/>
                                </a:rPr>
                                <m:t>𝑽</m:t>
                              </m:r>
                            </m:e>
                          </m:acc>
                        </m:den>
                      </m:f>
                      <m:r>
                        <a:rPr lang="es-AR" sz="1600" b="1" i="1" smtClean="0">
                          <a:solidFill>
                            <a:srgbClr val="7030A0"/>
                          </a:solidFill>
                          <a:latin typeface="Cambria Math" panose="02040503050406030204" pitchFamily="18" charset="0"/>
                        </a:rPr>
                        <m:t>⋅</m:t>
                      </m:r>
                      <m:sSub>
                        <m:sSubPr>
                          <m:ctrlPr>
                            <a:rPr lang="es-AR" sz="1600" b="1" i="1">
                              <a:solidFill>
                                <a:srgbClr val="7030A0"/>
                              </a:solidFill>
                              <a:latin typeface="Cambria Math" panose="02040503050406030204" pitchFamily="18" charset="0"/>
                            </a:rPr>
                          </m:ctrlPr>
                        </m:sSubPr>
                        <m:e>
                          <m:r>
                            <a:rPr lang="es-AR" sz="1600" b="1" i="1">
                              <a:solidFill>
                                <a:srgbClr val="7030A0"/>
                              </a:solidFill>
                              <a:latin typeface="Cambria Math" panose="02040503050406030204" pitchFamily="18" charset="0"/>
                            </a:rPr>
                            <m:t>𝒙</m:t>
                          </m:r>
                        </m:e>
                        <m:sub>
                          <m:r>
                            <a:rPr lang="es-AR" sz="1600" b="1" i="1">
                              <a:solidFill>
                                <a:srgbClr val="7030A0"/>
                              </a:solidFill>
                              <a:latin typeface="Cambria Math" panose="02040503050406030204" pitchFamily="18" charset="0"/>
                            </a:rPr>
                            <m:t>𝒘</m:t>
                          </m:r>
                        </m:sub>
                      </m:sSub>
                    </m:oMath>
                  </m:oMathPara>
                </a14:m>
                <a:endParaRPr lang="es-AR" sz="1600" b="1" dirty="0">
                  <a:solidFill>
                    <a:srgbClr val="7030A0"/>
                  </a:solidFill>
                </a:endParaRPr>
              </a:p>
            </p:txBody>
          </p:sp>
        </mc:Choice>
        <mc:Fallback xmlns="">
          <p:sp>
            <p:nvSpPr>
              <p:cNvPr id="27" name="Rectangle 86">
                <a:extLst>
                  <a:ext uri="{FF2B5EF4-FFF2-40B4-BE49-F238E27FC236}">
                    <a16:creationId xmlns:a16="http://schemas.microsoft.com/office/drawing/2014/main" id="{36268F1F-F417-416F-9130-A8D70E1C0C11}"/>
                  </a:ext>
                </a:extLst>
              </p:cNvPr>
              <p:cNvSpPr>
                <a:spLocks noRot="1" noChangeAspect="1" noMove="1" noResize="1" noEditPoints="1" noAdjustHandles="1" noChangeArrowheads="1" noChangeShapeType="1" noTextEdit="1"/>
              </p:cNvSpPr>
              <p:nvPr/>
            </p:nvSpPr>
            <p:spPr>
              <a:xfrm>
                <a:off x="6433529" y="4968764"/>
                <a:ext cx="3959669" cy="558807"/>
              </a:xfrm>
              <a:prstGeom prst="rect">
                <a:avLst/>
              </a:prstGeom>
              <a:blipFill>
                <a:blip r:embed="rId20"/>
                <a:stretch>
                  <a:fillRect/>
                </a:stretch>
              </a:blipFill>
            </p:spPr>
            <p:txBody>
              <a:bodyPr/>
              <a:lstStyle/>
              <a:p>
                <a:r>
                  <a:rPr lang="es-AR">
                    <a:noFill/>
                  </a:rPr>
                  <a:t> </a:t>
                </a:r>
              </a:p>
            </p:txBody>
          </p:sp>
        </mc:Fallback>
      </mc:AlternateContent>
    </p:spTree>
    <p:extLst>
      <p:ext uri="{BB962C8B-B14F-4D97-AF65-F5344CB8AC3E}">
        <p14:creationId xmlns:p14="http://schemas.microsoft.com/office/powerpoint/2010/main" val="2727331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500"/>
                                        <p:tgtEl>
                                          <p:spTgt spid="5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7"/>
                                        </p:tgtEl>
                                        <p:attrNameLst>
                                          <p:attrName>style.visibility</p:attrName>
                                        </p:attrNameLst>
                                      </p:cBhvr>
                                      <p:to>
                                        <p:strVal val="visible"/>
                                      </p:to>
                                    </p:set>
                                    <p:animEffect transition="in" filter="fade">
                                      <p:cBhvr>
                                        <p:cTn id="12" dur="500"/>
                                        <p:tgtEl>
                                          <p:spTgt spid="57"/>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fade">
                                      <p:cBhvr>
                                        <p:cTn id="16" dur="500"/>
                                        <p:tgtEl>
                                          <p:spTgt spid="25"/>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fade">
                                      <p:cBhvr>
                                        <p:cTn id="20" dur="500"/>
                                        <p:tgtEl>
                                          <p:spTgt spid="26"/>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27"/>
                                        </p:tgtEl>
                                        <p:attrNameLst>
                                          <p:attrName>style.visibility</p:attrName>
                                        </p:attrNameLst>
                                      </p:cBhvr>
                                      <p:to>
                                        <p:strVal val="visible"/>
                                      </p:to>
                                    </p:set>
                                    <p:animEffect transition="in" filter="fade">
                                      <p:cBhvr>
                                        <p:cTn id="24"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57" grpId="0"/>
      <p:bldP spid="25" grpId="0"/>
      <p:bldP spid="26" grpId="0"/>
      <p:bldP spid="2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rotWithShape="1">
          <a:blip r:embed="rId2" cstate="print">
            <a:extLst>
              <a:ext uri="{28A0092B-C50C-407E-A947-70E740481C1C}">
                <a14:useLocalDpi xmlns:a14="http://schemas.microsoft.com/office/drawing/2010/main" val="0"/>
              </a:ext>
            </a:extLst>
          </a:blip>
          <a:srcRect l="-1" t="19114" r="2065" b="14272"/>
          <a:stretch/>
        </p:blipFill>
        <p:spPr>
          <a:xfrm>
            <a:off x="9820669" y="250026"/>
            <a:ext cx="2130820" cy="704088"/>
          </a:xfrm>
          <a:prstGeom prst="rect">
            <a:avLst/>
          </a:prstGeom>
        </p:spPr>
      </p:pic>
      <p:sp>
        <p:nvSpPr>
          <p:cNvPr id="19" name="Marcador de contenido 2">
            <a:extLst>
              <a:ext uri="{FF2B5EF4-FFF2-40B4-BE49-F238E27FC236}">
                <a16:creationId xmlns:a16="http://schemas.microsoft.com/office/drawing/2014/main" id="{2689B5FC-321F-4070-9803-4C73ECF31C56}"/>
              </a:ext>
            </a:extLst>
          </p:cNvPr>
          <p:cNvSpPr txBox="1">
            <a:spLocks/>
          </p:cNvSpPr>
          <p:nvPr/>
        </p:nvSpPr>
        <p:spPr>
          <a:xfrm>
            <a:off x="5029200" y="1313329"/>
            <a:ext cx="6739128" cy="1290702"/>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lgn="just">
              <a:buNone/>
            </a:pPr>
            <a:r>
              <a:rPr lang="es-ES" sz="1800" b="1" dirty="0">
                <a:solidFill>
                  <a:schemeClr val="tx1"/>
                </a:solidFill>
                <a:latin typeface="Calibri" panose="020F0502020204030204" pitchFamily="34" charset="0"/>
                <a:cs typeface="Calibri" panose="020F0502020204030204" pitchFamily="34" charset="0"/>
              </a:rPr>
              <a:t>Relación de Reflujo constante. Análisis de Rectas de Operación</a:t>
            </a:r>
          </a:p>
          <a:p>
            <a:pPr algn="just">
              <a:spcBef>
                <a:spcPts val="600"/>
              </a:spcBef>
            </a:pPr>
            <a:r>
              <a:rPr lang="es-ES" sz="1800" dirty="0">
                <a:solidFill>
                  <a:schemeClr val="tx1"/>
                </a:solidFill>
                <a:latin typeface="Calibri" panose="020F0502020204030204" pitchFamily="34" charset="0"/>
                <a:cs typeface="Calibri" panose="020F0502020204030204" pitchFamily="34" charset="0"/>
              </a:rPr>
              <a:t>Aún falta averiguar las composiciones de tope y fondo. Estas deben coincidir con el BM parcial de toda la torre, con la composición que indique el conteo de platos:</a:t>
            </a:r>
          </a:p>
          <a:p>
            <a:pPr marL="45720" indent="0" algn="just">
              <a:spcBef>
                <a:spcPts val="600"/>
              </a:spcBef>
              <a:buNone/>
            </a:pPr>
            <a:endParaRPr lang="es-ES" sz="1800" dirty="0">
              <a:solidFill>
                <a:schemeClr val="tx1"/>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03CF4C11-257A-4C12-BEA9-EE07504D0885}"/>
              </a:ext>
            </a:extLst>
          </p:cNvPr>
          <p:cNvSpPr>
            <a:spLocks noChangeArrowheads="1"/>
          </p:cNvSpPr>
          <p:nvPr/>
        </p:nvSpPr>
        <p:spPr bwMode="auto">
          <a:xfrm flipV="1">
            <a:off x="3295929" y="-162100"/>
            <a:ext cx="89297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AR"/>
          </a:p>
        </p:txBody>
      </p:sp>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AF3878B8-30F9-476B-BDD7-DE76E143A7C1}"/>
                  </a:ext>
                </a:extLst>
              </p:cNvPr>
              <p:cNvSpPr/>
              <p:nvPr/>
            </p:nvSpPr>
            <p:spPr>
              <a:xfrm>
                <a:off x="6544594" y="2682569"/>
                <a:ext cx="3639458" cy="61292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s-AR" sz="1600" i="1" smtClean="0">
                              <a:latin typeface="Cambria Math" panose="02040503050406030204" pitchFamily="18" charset="0"/>
                            </a:rPr>
                          </m:ctrlPr>
                        </m:sSubSupPr>
                        <m:e>
                          <m:r>
                            <a:rPr lang="es-AR" sz="1600" i="1">
                              <a:latin typeface="Cambria Math" panose="02040503050406030204" pitchFamily="18" charset="0"/>
                            </a:rPr>
                            <m:t>𝑥</m:t>
                          </m:r>
                        </m:e>
                        <m:sub>
                          <m:r>
                            <a:rPr lang="es-AR" sz="1600" i="1">
                              <a:latin typeface="Cambria Math" panose="02040503050406030204" pitchFamily="18" charset="0"/>
                            </a:rPr>
                            <m:t>𝑊</m:t>
                          </m:r>
                        </m:sub>
                        <m:sup>
                          <m:r>
                            <a:rPr lang="es-AR" sz="1600" i="1">
                              <a:latin typeface="Cambria Math" panose="02040503050406030204" pitchFamily="18" charset="0"/>
                            </a:rPr>
                            <m:t>𝑐𝑎𝑙𝑐</m:t>
                          </m:r>
                        </m:sup>
                      </m:sSubSup>
                      <m:r>
                        <a:rPr lang="es-AR" sz="1600" i="0">
                          <a:latin typeface="Cambria Math" panose="02040503050406030204" pitchFamily="18" charset="0"/>
                        </a:rPr>
                        <m:t>=</m:t>
                      </m:r>
                      <m:f>
                        <m:fPr>
                          <m:ctrlPr>
                            <a:rPr lang="es-AR" sz="1600" i="1">
                              <a:latin typeface="Cambria Math" panose="02040503050406030204" pitchFamily="18" charset="0"/>
                            </a:rPr>
                          </m:ctrlPr>
                        </m:fPr>
                        <m:num>
                          <m:sSub>
                            <m:sSubPr>
                              <m:ctrlPr>
                                <a:rPr lang="es-AR" sz="1600" i="1">
                                  <a:latin typeface="Cambria Math" panose="02040503050406030204" pitchFamily="18" charset="0"/>
                                </a:rPr>
                              </m:ctrlPr>
                            </m:sSubPr>
                            <m:e>
                              <m:r>
                                <a:rPr lang="es-AR" sz="1600" i="1">
                                  <a:latin typeface="Cambria Math" panose="02040503050406030204" pitchFamily="18" charset="0"/>
                                </a:rPr>
                                <m:t>𝑧</m:t>
                              </m:r>
                            </m:e>
                            <m:sub>
                              <m:r>
                                <a:rPr lang="es-AR" sz="1600" i="1">
                                  <a:latin typeface="Cambria Math" panose="02040503050406030204" pitchFamily="18" charset="0"/>
                                </a:rPr>
                                <m:t>𝐹</m:t>
                              </m:r>
                            </m:sub>
                          </m:sSub>
                          <m:r>
                            <a:rPr lang="es-AR" sz="1600" b="0" i="1" smtClean="0">
                              <a:latin typeface="Cambria Math" panose="02040503050406030204" pitchFamily="18" charset="0"/>
                            </a:rPr>
                            <m:t>⋅</m:t>
                          </m:r>
                          <m:r>
                            <a:rPr lang="es-AR" sz="1600" i="1">
                              <a:latin typeface="Cambria Math" panose="02040503050406030204" pitchFamily="18" charset="0"/>
                            </a:rPr>
                            <m:t>𝐹</m:t>
                          </m:r>
                          <m:r>
                            <a:rPr lang="es-AR" sz="1600" i="0">
                              <a:latin typeface="Cambria Math" panose="02040503050406030204" pitchFamily="18" charset="0"/>
                            </a:rPr>
                            <m:t>−</m:t>
                          </m:r>
                          <m:sSubSup>
                            <m:sSubSupPr>
                              <m:ctrlPr>
                                <a:rPr lang="es-AR" sz="1600" i="1">
                                  <a:latin typeface="Cambria Math" panose="02040503050406030204" pitchFamily="18" charset="0"/>
                                </a:rPr>
                              </m:ctrlPr>
                            </m:sSubSupPr>
                            <m:e>
                              <m:r>
                                <a:rPr lang="es-AR" sz="1600" i="1">
                                  <a:latin typeface="Cambria Math" panose="02040503050406030204" pitchFamily="18" charset="0"/>
                                </a:rPr>
                                <m:t>𝑥</m:t>
                              </m:r>
                            </m:e>
                            <m:sub>
                              <m:r>
                                <a:rPr lang="es-AR" sz="1600" i="1">
                                  <a:latin typeface="Cambria Math" panose="02040503050406030204" pitchFamily="18" charset="0"/>
                                </a:rPr>
                                <m:t>𝐷</m:t>
                              </m:r>
                            </m:sub>
                            <m:sup>
                              <m:r>
                                <a:rPr lang="es-AR" sz="1600" i="1">
                                  <a:latin typeface="Cambria Math" panose="02040503050406030204" pitchFamily="18" charset="0"/>
                                </a:rPr>
                                <m:t>𝑝𝑟𝑜𝑝𝑢𝑒𝑠𝑡𝑜</m:t>
                              </m:r>
                            </m:sup>
                          </m:sSubSup>
                          <m:r>
                            <a:rPr lang="es-AR" sz="1600" b="0" i="1" smtClean="0">
                              <a:latin typeface="Cambria Math" panose="02040503050406030204" pitchFamily="18" charset="0"/>
                            </a:rPr>
                            <m:t>⋅</m:t>
                          </m:r>
                          <m:r>
                            <a:rPr lang="es-AR" sz="1600" i="1">
                              <a:latin typeface="Cambria Math" panose="02040503050406030204" pitchFamily="18" charset="0"/>
                            </a:rPr>
                            <m:t>𝐷</m:t>
                          </m:r>
                        </m:num>
                        <m:den>
                          <m:r>
                            <a:rPr lang="es-AR" sz="1600" i="1">
                              <a:latin typeface="Cambria Math" panose="02040503050406030204" pitchFamily="18" charset="0"/>
                            </a:rPr>
                            <m:t>𝑊</m:t>
                          </m:r>
                        </m:den>
                      </m:f>
                      <m:r>
                        <a:rPr lang="es-AR" sz="1600" i="0">
                          <a:latin typeface="Cambria Math" panose="02040503050406030204" pitchFamily="18" charset="0"/>
                        </a:rPr>
                        <m:t>=</m:t>
                      </m:r>
                      <m:sSubSup>
                        <m:sSubSupPr>
                          <m:ctrlPr>
                            <a:rPr lang="es-AR" sz="1600" i="1">
                              <a:latin typeface="Cambria Math" panose="02040503050406030204" pitchFamily="18" charset="0"/>
                            </a:rPr>
                          </m:ctrlPr>
                        </m:sSubSupPr>
                        <m:e>
                          <m:r>
                            <a:rPr lang="es-AR" sz="1600" i="1">
                              <a:latin typeface="Cambria Math" panose="02040503050406030204" pitchFamily="18" charset="0"/>
                            </a:rPr>
                            <m:t>𝑥</m:t>
                          </m:r>
                        </m:e>
                        <m:sub>
                          <m:r>
                            <a:rPr lang="es-AR" sz="1600" i="1">
                              <a:latin typeface="Cambria Math" panose="02040503050406030204" pitchFamily="18" charset="0"/>
                            </a:rPr>
                            <m:t>𝑊</m:t>
                          </m:r>
                        </m:sub>
                        <m:sup>
                          <m:r>
                            <a:rPr lang="es-AR" sz="1600" i="1">
                              <a:latin typeface="Cambria Math" panose="02040503050406030204" pitchFamily="18" charset="0"/>
                            </a:rPr>
                            <m:t>𝑁</m:t>
                          </m:r>
                          <m:r>
                            <a:rPr lang="es-AR" sz="1600" i="0">
                              <a:latin typeface="Cambria Math" panose="02040503050406030204" pitchFamily="18" charset="0"/>
                            </a:rPr>
                            <m:t>=</m:t>
                          </m:r>
                          <m:r>
                            <a:rPr lang="es-419" sz="1600" b="0" i="0" smtClean="0">
                              <a:latin typeface="Cambria Math" panose="02040503050406030204" pitchFamily="18" charset="0"/>
                            </a:rPr>
                            <m:t>11</m:t>
                          </m:r>
                        </m:sup>
                      </m:sSubSup>
                    </m:oMath>
                  </m:oMathPara>
                </a14:m>
                <a:endParaRPr lang="es-AR" sz="1600" dirty="0"/>
              </a:p>
            </p:txBody>
          </p:sp>
        </mc:Choice>
        <mc:Fallback xmlns="">
          <p:sp>
            <p:nvSpPr>
              <p:cNvPr id="5" name="Rectangle 4">
                <a:extLst>
                  <a:ext uri="{FF2B5EF4-FFF2-40B4-BE49-F238E27FC236}">
                    <a16:creationId xmlns:a16="http://schemas.microsoft.com/office/drawing/2014/main" id="{AF3878B8-30F9-476B-BDD7-DE76E143A7C1}"/>
                  </a:ext>
                </a:extLst>
              </p:cNvPr>
              <p:cNvSpPr>
                <a:spLocks noRot="1" noChangeAspect="1" noMove="1" noResize="1" noEditPoints="1" noAdjustHandles="1" noChangeArrowheads="1" noChangeShapeType="1" noTextEdit="1"/>
              </p:cNvSpPr>
              <p:nvPr/>
            </p:nvSpPr>
            <p:spPr>
              <a:xfrm>
                <a:off x="6544594" y="2682569"/>
                <a:ext cx="3639458" cy="612925"/>
              </a:xfrm>
              <a:prstGeom prst="rect">
                <a:avLst/>
              </a:prstGeom>
              <a:blipFill>
                <a:blip r:embed="rId4"/>
                <a:stretch>
                  <a:fillRect/>
                </a:stretch>
              </a:blipFill>
            </p:spPr>
            <p:txBody>
              <a:bodyPr/>
              <a:lstStyle/>
              <a:p>
                <a:r>
                  <a:rPr lang="es-AR">
                    <a:noFill/>
                  </a:rPr>
                  <a:t> </a:t>
                </a:r>
              </a:p>
            </p:txBody>
          </p:sp>
        </mc:Fallback>
      </mc:AlternateContent>
      <p:graphicFrame>
        <p:nvGraphicFramePr>
          <p:cNvPr id="12" name="Object 11">
            <a:extLst>
              <a:ext uri="{FF2B5EF4-FFF2-40B4-BE49-F238E27FC236}">
                <a16:creationId xmlns:a16="http://schemas.microsoft.com/office/drawing/2014/main" id="{0F2D753D-EAE7-4DC4-A339-B867524AF29B}"/>
              </a:ext>
            </a:extLst>
          </p:cNvPr>
          <p:cNvGraphicFramePr>
            <a:graphicFrameLocks noChangeAspect="1"/>
          </p:cNvGraphicFramePr>
          <p:nvPr>
            <p:extLst>
              <p:ext uri="{D42A27DB-BD31-4B8C-83A1-F6EECF244321}">
                <p14:modId xmlns:p14="http://schemas.microsoft.com/office/powerpoint/2010/main" val="1383250410"/>
              </p:ext>
            </p:extLst>
          </p:nvPr>
        </p:nvGraphicFramePr>
        <p:xfrm>
          <a:off x="1546729" y="1297115"/>
          <a:ext cx="3482471" cy="4982142"/>
        </p:xfrm>
        <a:graphic>
          <a:graphicData uri="http://schemas.openxmlformats.org/presentationml/2006/ole">
            <mc:AlternateContent xmlns:mc="http://schemas.openxmlformats.org/markup-compatibility/2006">
              <mc:Choice xmlns:v="urn:schemas-microsoft-com:vml" Requires="v">
                <p:oleObj name="Visio" r:id="rId5" imgW="4000550" imgH="5724710" progId="Visio.Drawing.15">
                  <p:embed/>
                </p:oleObj>
              </mc:Choice>
              <mc:Fallback>
                <p:oleObj name="Visio" r:id="rId5" imgW="4000550" imgH="5724710" progId="Visio.Drawing.15">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46729" y="1297115"/>
                        <a:ext cx="3482471" cy="4982142"/>
                      </a:xfrm>
                      <a:prstGeom prst="rect">
                        <a:avLst/>
                      </a:prstGeom>
                      <a:noFill/>
                    </p:spPr>
                  </p:pic>
                </p:oleObj>
              </mc:Fallback>
            </mc:AlternateContent>
          </a:graphicData>
        </a:graphic>
      </p:graphicFrame>
      <p:pic>
        <p:nvPicPr>
          <p:cNvPr id="15" name="Imagen 2" descr="Nueva marca difusion - web">
            <a:extLst>
              <a:ext uri="{FF2B5EF4-FFF2-40B4-BE49-F238E27FC236}">
                <a16:creationId xmlns:a16="http://schemas.microsoft.com/office/drawing/2014/main" id="{D6F21845-95B2-484D-8801-8F690F7F00F4}"/>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829548" y="244084"/>
            <a:ext cx="2120900" cy="660400"/>
          </a:xfrm>
          <a:prstGeom prst="rect">
            <a:avLst/>
          </a:prstGeom>
          <a:noFill/>
          <a:ln>
            <a:noFill/>
          </a:ln>
        </p:spPr>
      </p:pic>
      <p:sp>
        <p:nvSpPr>
          <p:cNvPr id="16" name="Marcador de número de diapositiva 14"/>
          <p:cNvSpPr>
            <a:spLocks noGrp="1"/>
          </p:cNvSpPr>
          <p:nvPr>
            <p:ph type="sldNum" sz="quarter" idx="12"/>
          </p:nvPr>
        </p:nvSpPr>
        <p:spPr>
          <a:xfrm>
            <a:off x="11236569" y="6222598"/>
            <a:ext cx="531759" cy="365125"/>
          </a:xfrm>
        </p:spPr>
        <p:txBody>
          <a:bodyPr/>
          <a:lstStyle/>
          <a:p>
            <a:r>
              <a:rPr lang="en-US" sz="1600" b="1" dirty="0"/>
              <a:t>-</a:t>
            </a:r>
            <a:fld id="{69D94FCB-83B5-4144-BDC1-7118612766F0}" type="slidenum">
              <a:rPr lang="en-US" sz="1400" b="1" smtClean="0">
                <a:latin typeface="Calibri" panose="020F0502020204030204" pitchFamily="34" charset="0"/>
                <a:cs typeface="Calibri" panose="020F0502020204030204" pitchFamily="34" charset="0"/>
              </a:rPr>
              <a:t>12</a:t>
            </a:fld>
            <a:r>
              <a:rPr lang="en-US" sz="1600" b="1" dirty="0"/>
              <a:t>-</a:t>
            </a:r>
          </a:p>
        </p:txBody>
      </p:sp>
      <p:sp>
        <p:nvSpPr>
          <p:cNvPr id="18" name="Título 1"/>
          <p:cNvSpPr txBox="1">
            <a:spLocks/>
          </p:cNvSpPr>
          <p:nvPr/>
        </p:nvSpPr>
        <p:spPr>
          <a:xfrm>
            <a:off x="438911" y="244084"/>
            <a:ext cx="9677119" cy="91994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s-ES" dirty="0"/>
              <a:t>Resolución –</a:t>
            </a:r>
            <a:r>
              <a:rPr lang="es-ES" i="1" dirty="0"/>
              <a:t> Ítem 2</a:t>
            </a:r>
            <a:r>
              <a:rPr lang="es-ES" dirty="0"/>
              <a:t> – Pérdida de calor</a:t>
            </a:r>
            <a:endParaRPr lang="en-US" dirty="0"/>
          </a:p>
        </p:txBody>
      </p:sp>
      <p:sp>
        <p:nvSpPr>
          <p:cNvPr id="17" name="Marcador de pie de página 3"/>
          <p:cNvSpPr>
            <a:spLocks noGrp="1"/>
          </p:cNvSpPr>
          <p:nvPr>
            <p:ph type="ftr" sz="quarter" idx="11"/>
          </p:nvPr>
        </p:nvSpPr>
        <p:spPr>
          <a:xfrm>
            <a:off x="438912" y="6251260"/>
            <a:ext cx="11329416" cy="365125"/>
          </a:xfrm>
        </p:spPr>
        <p:txBody>
          <a:bodyPr/>
          <a:lstStyle/>
          <a:p>
            <a:pPr algn="l"/>
            <a:r>
              <a:rPr lang="en-US" sz="1400" dirty="0">
                <a:solidFill>
                  <a:schemeClr val="tx1"/>
                </a:solidFill>
                <a:latin typeface="Calibri" panose="020F0502020204030204" pitchFamily="34" charset="0"/>
                <a:cs typeface="Calibri" panose="020F0502020204030204" pitchFamily="34" charset="0"/>
              </a:rPr>
              <a:t>76.52/76.05/TA164 -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de </a:t>
            </a:r>
            <a:r>
              <a:rPr lang="en-US" sz="1400" dirty="0" err="1">
                <a:solidFill>
                  <a:schemeClr val="tx1"/>
                </a:solidFill>
                <a:latin typeface="Calibri" panose="020F0502020204030204" pitchFamily="34" charset="0"/>
                <a:cs typeface="Calibri" panose="020F0502020204030204" pitchFamily="34" charset="0"/>
              </a:rPr>
              <a:t>Transferencia</a:t>
            </a:r>
            <a:r>
              <a:rPr lang="en-US" sz="1400" dirty="0">
                <a:solidFill>
                  <a:schemeClr val="tx1"/>
                </a:solidFill>
                <a:latin typeface="Calibri" panose="020F0502020204030204" pitchFamily="34" charset="0"/>
                <a:cs typeface="Calibri" panose="020F0502020204030204" pitchFamily="34" charset="0"/>
              </a:rPr>
              <a:t> de Materia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III                                                2° </a:t>
            </a:r>
            <a:r>
              <a:rPr lang="en-US" sz="1400" dirty="0" err="1">
                <a:solidFill>
                  <a:schemeClr val="tx1"/>
                </a:solidFill>
                <a:latin typeface="Calibri" panose="020F0502020204030204" pitchFamily="34" charset="0"/>
                <a:cs typeface="Calibri" panose="020F0502020204030204" pitchFamily="34" charset="0"/>
              </a:rPr>
              <a:t>Cuatrimestre</a:t>
            </a:r>
            <a:r>
              <a:rPr lang="en-US" sz="1400" dirty="0">
                <a:solidFill>
                  <a:schemeClr val="tx1"/>
                </a:solidFill>
                <a:latin typeface="Calibri" panose="020F0502020204030204" pitchFamily="34" charset="0"/>
                <a:cs typeface="Calibri" panose="020F0502020204030204" pitchFamily="34" charset="0"/>
              </a:rPr>
              <a:t> 2024</a:t>
            </a:r>
          </a:p>
        </p:txBody>
      </p:sp>
      <mc:AlternateContent xmlns:mc="http://schemas.openxmlformats.org/markup-compatibility/2006" xmlns:a14="http://schemas.microsoft.com/office/drawing/2010/main">
        <mc:Choice Requires="a14">
          <p:sp>
            <p:nvSpPr>
              <p:cNvPr id="22" name="Rectangle 58">
                <a:extLst>
                  <a:ext uri="{FF2B5EF4-FFF2-40B4-BE49-F238E27FC236}">
                    <a16:creationId xmlns:a16="http://schemas.microsoft.com/office/drawing/2014/main" id="{CD92BDFC-BCB1-4661-99CD-AABB0C3A11E0}"/>
                  </a:ext>
                </a:extLst>
              </p:cNvPr>
              <p:cNvSpPr/>
              <p:nvPr/>
            </p:nvSpPr>
            <p:spPr>
              <a:xfrm>
                <a:off x="6870368" y="3550991"/>
                <a:ext cx="2987910" cy="55746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s-AR" sz="1600" b="1" i="1" smtClean="0">
                              <a:solidFill>
                                <a:srgbClr val="00B0F0"/>
                              </a:solidFill>
                              <a:latin typeface="Cambria Math" panose="02040503050406030204" pitchFamily="18" charset="0"/>
                            </a:rPr>
                          </m:ctrlPr>
                        </m:sSubPr>
                        <m:e>
                          <m:r>
                            <a:rPr lang="es-AR" sz="1600" b="1" i="1">
                              <a:solidFill>
                                <a:srgbClr val="00B0F0"/>
                              </a:solidFill>
                              <a:latin typeface="Cambria Math" panose="02040503050406030204" pitchFamily="18" charset="0"/>
                            </a:rPr>
                            <m:t>𝒚</m:t>
                          </m:r>
                        </m:e>
                        <m:sub>
                          <m:r>
                            <a:rPr lang="es-AR" sz="1600" b="1" i="1">
                              <a:solidFill>
                                <a:srgbClr val="00B0F0"/>
                              </a:solidFill>
                              <a:latin typeface="Cambria Math" panose="02040503050406030204" pitchFamily="18" charset="0"/>
                            </a:rPr>
                            <m:t>𝑹𝑶𝑺</m:t>
                          </m:r>
                        </m:sub>
                      </m:sSub>
                      <m:r>
                        <a:rPr lang="es-AR" sz="1600" b="1" i="0">
                          <a:solidFill>
                            <a:srgbClr val="00B0F0"/>
                          </a:solidFill>
                          <a:latin typeface="Cambria Math" panose="02040503050406030204" pitchFamily="18" charset="0"/>
                        </a:rPr>
                        <m:t>=</m:t>
                      </m:r>
                      <m:f>
                        <m:fPr>
                          <m:ctrlPr>
                            <a:rPr lang="es-AR" sz="1600" b="1" i="1">
                              <a:solidFill>
                                <a:srgbClr val="00B0F0"/>
                              </a:solidFill>
                              <a:latin typeface="Cambria Math" panose="02040503050406030204" pitchFamily="18" charset="0"/>
                            </a:rPr>
                          </m:ctrlPr>
                        </m:fPr>
                        <m:num>
                          <m:r>
                            <a:rPr lang="es-AR" sz="1600" b="1" i="1">
                              <a:solidFill>
                                <a:srgbClr val="00B0F0"/>
                              </a:solidFill>
                              <a:latin typeface="Cambria Math" panose="02040503050406030204" pitchFamily="18" charset="0"/>
                            </a:rPr>
                            <m:t>𝑹</m:t>
                          </m:r>
                        </m:num>
                        <m:den>
                          <m:r>
                            <a:rPr lang="es-AR" sz="1600" b="1" i="1">
                              <a:solidFill>
                                <a:srgbClr val="00B0F0"/>
                              </a:solidFill>
                              <a:latin typeface="Cambria Math" panose="02040503050406030204" pitchFamily="18" charset="0"/>
                            </a:rPr>
                            <m:t>𝑹</m:t>
                          </m:r>
                          <m:r>
                            <a:rPr lang="es-AR" sz="1600" b="1" i="0">
                              <a:solidFill>
                                <a:srgbClr val="00B0F0"/>
                              </a:solidFill>
                              <a:latin typeface="Cambria Math" panose="02040503050406030204" pitchFamily="18" charset="0"/>
                            </a:rPr>
                            <m:t>+</m:t>
                          </m:r>
                          <m:r>
                            <a:rPr lang="es-AR" sz="1600" b="1" i="0">
                              <a:solidFill>
                                <a:srgbClr val="00B0F0"/>
                              </a:solidFill>
                              <a:latin typeface="Cambria Math" panose="02040503050406030204" pitchFamily="18" charset="0"/>
                            </a:rPr>
                            <m:t>𝟏</m:t>
                          </m:r>
                        </m:den>
                      </m:f>
                      <m:r>
                        <a:rPr lang="es-AR" sz="1600" b="1" i="1" smtClean="0">
                          <a:solidFill>
                            <a:srgbClr val="00B0F0"/>
                          </a:solidFill>
                          <a:latin typeface="Cambria Math" panose="02040503050406030204" pitchFamily="18" charset="0"/>
                        </a:rPr>
                        <m:t>⋅</m:t>
                      </m:r>
                      <m:sSub>
                        <m:sSubPr>
                          <m:ctrlPr>
                            <a:rPr lang="es-AR" sz="1600" b="1" i="1">
                              <a:solidFill>
                                <a:srgbClr val="00B0F0"/>
                              </a:solidFill>
                              <a:latin typeface="Cambria Math" panose="02040503050406030204" pitchFamily="18" charset="0"/>
                            </a:rPr>
                          </m:ctrlPr>
                        </m:sSubPr>
                        <m:e>
                          <m:r>
                            <a:rPr lang="es-AR" sz="1600" b="1" i="1">
                              <a:solidFill>
                                <a:srgbClr val="00B0F0"/>
                              </a:solidFill>
                              <a:latin typeface="Cambria Math" panose="02040503050406030204" pitchFamily="18" charset="0"/>
                            </a:rPr>
                            <m:t>𝒙</m:t>
                          </m:r>
                        </m:e>
                        <m:sub>
                          <m:r>
                            <a:rPr lang="es-AR" sz="1600" b="1" i="1">
                              <a:solidFill>
                                <a:srgbClr val="00B0F0"/>
                              </a:solidFill>
                              <a:latin typeface="Cambria Math" panose="02040503050406030204" pitchFamily="18" charset="0"/>
                            </a:rPr>
                            <m:t>𝑹𝑶𝑺</m:t>
                          </m:r>
                        </m:sub>
                      </m:sSub>
                      <m:r>
                        <a:rPr lang="es-AR" sz="1600" b="1" i="0">
                          <a:solidFill>
                            <a:srgbClr val="00B0F0"/>
                          </a:solidFill>
                          <a:latin typeface="Cambria Math" panose="02040503050406030204" pitchFamily="18" charset="0"/>
                        </a:rPr>
                        <m:t>+</m:t>
                      </m:r>
                      <m:f>
                        <m:fPr>
                          <m:ctrlPr>
                            <a:rPr lang="es-AR" sz="1600" b="1" i="1">
                              <a:solidFill>
                                <a:srgbClr val="00B0F0"/>
                              </a:solidFill>
                              <a:latin typeface="Cambria Math" panose="02040503050406030204" pitchFamily="18" charset="0"/>
                            </a:rPr>
                          </m:ctrlPr>
                        </m:fPr>
                        <m:num>
                          <m:sSub>
                            <m:sSubPr>
                              <m:ctrlPr>
                                <a:rPr lang="es-AR" sz="1600" b="1" i="1">
                                  <a:solidFill>
                                    <a:srgbClr val="00B0F0"/>
                                  </a:solidFill>
                                  <a:latin typeface="Cambria Math" panose="02040503050406030204" pitchFamily="18" charset="0"/>
                                </a:rPr>
                              </m:ctrlPr>
                            </m:sSubPr>
                            <m:e>
                              <m:r>
                                <a:rPr lang="es-AR" sz="1600" b="1" i="1">
                                  <a:solidFill>
                                    <a:srgbClr val="00B0F0"/>
                                  </a:solidFill>
                                  <a:latin typeface="Cambria Math" panose="02040503050406030204" pitchFamily="18" charset="0"/>
                                </a:rPr>
                                <m:t>𝒙</m:t>
                              </m:r>
                            </m:e>
                            <m:sub>
                              <m:r>
                                <a:rPr lang="es-AR" sz="1600" b="1" i="1">
                                  <a:solidFill>
                                    <a:srgbClr val="00B0F0"/>
                                  </a:solidFill>
                                  <a:latin typeface="Cambria Math" panose="02040503050406030204" pitchFamily="18" charset="0"/>
                                </a:rPr>
                                <m:t>𝑫</m:t>
                              </m:r>
                            </m:sub>
                          </m:sSub>
                        </m:num>
                        <m:den>
                          <m:r>
                            <a:rPr lang="es-AR" sz="1600" b="1" i="1">
                              <a:solidFill>
                                <a:srgbClr val="00B0F0"/>
                              </a:solidFill>
                              <a:latin typeface="Cambria Math" panose="02040503050406030204" pitchFamily="18" charset="0"/>
                            </a:rPr>
                            <m:t>𝑹</m:t>
                          </m:r>
                          <m:r>
                            <a:rPr lang="es-AR" sz="1600" b="1" i="0">
                              <a:solidFill>
                                <a:srgbClr val="00B0F0"/>
                              </a:solidFill>
                              <a:latin typeface="Cambria Math" panose="02040503050406030204" pitchFamily="18" charset="0"/>
                            </a:rPr>
                            <m:t>+</m:t>
                          </m:r>
                          <m:r>
                            <a:rPr lang="es-AR" sz="1600" b="1" i="0">
                              <a:solidFill>
                                <a:srgbClr val="00B0F0"/>
                              </a:solidFill>
                              <a:latin typeface="Cambria Math" panose="02040503050406030204" pitchFamily="18" charset="0"/>
                            </a:rPr>
                            <m:t>𝟏</m:t>
                          </m:r>
                        </m:den>
                      </m:f>
                    </m:oMath>
                  </m:oMathPara>
                </a14:m>
                <a:endParaRPr lang="es-AR" sz="1600" b="1" dirty="0">
                  <a:solidFill>
                    <a:srgbClr val="00B0F0"/>
                  </a:solidFill>
                </a:endParaRPr>
              </a:p>
            </p:txBody>
          </p:sp>
        </mc:Choice>
        <mc:Fallback xmlns="">
          <p:sp>
            <p:nvSpPr>
              <p:cNvPr id="22" name="Rectangle 58">
                <a:extLst>
                  <a:ext uri="{FF2B5EF4-FFF2-40B4-BE49-F238E27FC236}">
                    <a16:creationId xmlns:a16="http://schemas.microsoft.com/office/drawing/2014/main" id="{CD92BDFC-BCB1-4661-99CD-AABB0C3A11E0}"/>
                  </a:ext>
                </a:extLst>
              </p:cNvPr>
              <p:cNvSpPr>
                <a:spLocks noRot="1" noChangeAspect="1" noMove="1" noResize="1" noEditPoints="1" noAdjustHandles="1" noChangeArrowheads="1" noChangeShapeType="1" noTextEdit="1"/>
              </p:cNvSpPr>
              <p:nvPr/>
            </p:nvSpPr>
            <p:spPr>
              <a:xfrm>
                <a:off x="6870368" y="3550991"/>
                <a:ext cx="2987910" cy="557460"/>
              </a:xfrm>
              <a:prstGeom prst="rect">
                <a:avLst/>
              </a:prstGeom>
              <a:blipFill>
                <a:blip r:embed="rId8"/>
                <a:stretch>
                  <a:fillRect/>
                </a:stretch>
              </a:blipFill>
            </p:spPr>
            <p:txBody>
              <a:bodyPr/>
              <a:lstStyle/>
              <a:p>
                <a:r>
                  <a:rPr lang="es-AR">
                    <a:noFill/>
                  </a:rPr>
                  <a:t> </a:t>
                </a:r>
              </a:p>
            </p:txBody>
          </p:sp>
        </mc:Fallback>
      </mc:AlternateContent>
      <mc:AlternateContent xmlns:mc="http://schemas.openxmlformats.org/markup-compatibility/2006" xmlns:a14="http://schemas.microsoft.com/office/drawing/2010/main">
        <mc:Choice Requires="a14">
          <p:sp>
            <p:nvSpPr>
              <p:cNvPr id="23" name="Rectangle 75">
                <a:extLst>
                  <a:ext uri="{FF2B5EF4-FFF2-40B4-BE49-F238E27FC236}">
                    <a16:creationId xmlns:a16="http://schemas.microsoft.com/office/drawing/2014/main" id="{A4B48789-5E30-4D0D-BFBC-45803446455D}"/>
                  </a:ext>
                </a:extLst>
              </p:cNvPr>
              <p:cNvSpPr/>
              <p:nvPr/>
            </p:nvSpPr>
            <p:spPr>
              <a:xfrm>
                <a:off x="5232462" y="4380090"/>
                <a:ext cx="6263722" cy="645561"/>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s-AR" sz="1600" b="1" i="1" smtClean="0">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𝒚</m:t>
                          </m:r>
                        </m:e>
                        <m:sub>
                          <m:r>
                            <a:rPr lang="es-AR" sz="1600" b="1" i="1">
                              <a:solidFill>
                                <a:schemeClr val="accent1"/>
                              </a:solidFill>
                              <a:latin typeface="Cambria Math" panose="02040503050406030204" pitchFamily="18" charset="0"/>
                            </a:rPr>
                            <m:t>𝑹𝑶𝑰</m:t>
                          </m:r>
                          <m:r>
                            <a:rPr lang="es-AR" sz="1600" b="1" i="1" smtClean="0">
                              <a:solidFill>
                                <a:schemeClr val="accent1"/>
                              </a:solidFill>
                              <a:latin typeface="Cambria Math" panose="02040503050406030204" pitchFamily="18" charset="0"/>
                            </a:rPr>
                            <m:t>𝒊</m:t>
                          </m:r>
                          <m:r>
                            <a:rPr lang="es-AR" sz="1600" b="1" i="1">
                              <a:solidFill>
                                <a:schemeClr val="accent1"/>
                              </a:solidFill>
                              <a:latin typeface="Cambria Math" panose="02040503050406030204" pitchFamily="18" charset="0"/>
                            </a:rPr>
                            <m:t>𝒏𝒕</m:t>
                          </m:r>
                        </m:sub>
                      </m:sSub>
                      <m:r>
                        <a:rPr lang="es-AR" sz="1600" b="1" i="0">
                          <a:solidFill>
                            <a:schemeClr val="accent1"/>
                          </a:solidFill>
                          <a:latin typeface="Cambria Math" panose="02040503050406030204" pitchFamily="18" charset="0"/>
                        </a:rPr>
                        <m:t>=</m:t>
                      </m:r>
                      <m:f>
                        <m:fPr>
                          <m:ctrlPr>
                            <a:rPr lang="es-AR" sz="1600" b="1" i="1">
                              <a:solidFill>
                                <a:schemeClr val="accent1"/>
                              </a:solidFill>
                              <a:latin typeface="Cambria Math" panose="02040503050406030204" pitchFamily="18" charset="0"/>
                            </a:rPr>
                          </m:ctrlPr>
                        </m:fPr>
                        <m:num>
                          <m:sSub>
                            <m:sSubPr>
                              <m:ctrlPr>
                                <a:rPr lang="es-AR" sz="1600" b="1" i="1">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𝒙</m:t>
                              </m:r>
                            </m:e>
                            <m:sub>
                              <m:r>
                                <a:rPr lang="es-AR" sz="1600" b="1" i="1">
                                  <a:solidFill>
                                    <a:schemeClr val="accent1"/>
                                  </a:solidFill>
                                  <a:latin typeface="Cambria Math" panose="02040503050406030204" pitchFamily="18" charset="0"/>
                                </a:rPr>
                                <m:t>𝑫</m:t>
                              </m:r>
                            </m:sub>
                          </m:sSub>
                          <m:r>
                            <a:rPr lang="es-AR" sz="1600" b="1" i="1" smtClean="0">
                              <a:solidFill>
                                <a:schemeClr val="accent1"/>
                              </a:solidFill>
                              <a:latin typeface="Cambria Math" panose="02040503050406030204" pitchFamily="18" charset="0"/>
                            </a:rPr>
                            <m:t>⋅</m:t>
                          </m:r>
                          <m:r>
                            <a:rPr lang="es-AR" sz="1600" b="1" i="1">
                              <a:solidFill>
                                <a:schemeClr val="accent1"/>
                              </a:solidFill>
                              <a:latin typeface="Cambria Math" panose="02040503050406030204" pitchFamily="18" charset="0"/>
                            </a:rPr>
                            <m:t>𝑫</m:t>
                          </m:r>
                        </m:num>
                        <m:den>
                          <m:acc>
                            <m:accPr>
                              <m:chr m:val="̅"/>
                              <m:ctrlPr>
                                <a:rPr lang="es-AR" sz="1600" b="1" i="1">
                                  <a:solidFill>
                                    <a:schemeClr val="accent1"/>
                                  </a:solidFill>
                                  <a:latin typeface="Cambria Math" panose="02040503050406030204" pitchFamily="18" charset="0"/>
                                </a:rPr>
                              </m:ctrlPr>
                            </m:accPr>
                            <m:e>
                              <m:r>
                                <a:rPr lang="es-AR" sz="1600" b="1" i="1">
                                  <a:solidFill>
                                    <a:schemeClr val="accent1"/>
                                  </a:solidFill>
                                  <a:latin typeface="Cambria Math" panose="02040503050406030204" pitchFamily="18" charset="0"/>
                                </a:rPr>
                                <m:t>𝑽</m:t>
                              </m:r>
                            </m:e>
                          </m:acc>
                          <m:r>
                            <a:rPr lang="es-AR" sz="1600" b="1" i="0">
                              <a:solidFill>
                                <a:schemeClr val="accent1"/>
                              </a:solidFill>
                              <a:latin typeface="Cambria Math" panose="02040503050406030204" pitchFamily="18" charset="0"/>
                            </a:rPr>
                            <m:t>−</m:t>
                          </m:r>
                          <m:sSub>
                            <m:sSubPr>
                              <m:ctrlPr>
                                <a:rPr lang="es-AR" sz="1600" b="1" i="1">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𝑽</m:t>
                              </m:r>
                            </m:e>
                            <m:sub>
                              <m:r>
                                <a:rPr lang="es-AR" sz="1600" b="1" i="1">
                                  <a:solidFill>
                                    <a:schemeClr val="accent1"/>
                                  </a:solidFill>
                                  <a:latin typeface="Cambria Math" panose="02040503050406030204" pitchFamily="18" charset="0"/>
                                </a:rPr>
                                <m:t>𝒄𝒐𝒏𝒅</m:t>
                              </m:r>
                            </m:sub>
                          </m:sSub>
                        </m:den>
                      </m:f>
                      <m:r>
                        <a:rPr lang="es-AR" sz="1600" b="1" i="0">
                          <a:solidFill>
                            <a:schemeClr val="accent1"/>
                          </a:solidFill>
                          <a:latin typeface="Cambria Math" panose="02040503050406030204" pitchFamily="18" charset="0"/>
                        </a:rPr>
                        <m:t>−</m:t>
                      </m:r>
                      <m:f>
                        <m:fPr>
                          <m:ctrlPr>
                            <a:rPr lang="es-AR" sz="1600" b="1" i="1">
                              <a:solidFill>
                                <a:schemeClr val="accent1"/>
                              </a:solidFill>
                              <a:latin typeface="Cambria Math" panose="02040503050406030204" pitchFamily="18" charset="0"/>
                            </a:rPr>
                          </m:ctrlPr>
                        </m:fPr>
                        <m:num>
                          <m:sSub>
                            <m:sSubPr>
                              <m:ctrlPr>
                                <a:rPr lang="es-AR" sz="1600" b="1" i="1">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𝒛</m:t>
                              </m:r>
                            </m:e>
                            <m:sub>
                              <m:r>
                                <a:rPr lang="es-AR" sz="1600" b="1" i="1">
                                  <a:solidFill>
                                    <a:schemeClr val="accent1"/>
                                  </a:solidFill>
                                  <a:latin typeface="Cambria Math" panose="02040503050406030204" pitchFamily="18" charset="0"/>
                                </a:rPr>
                                <m:t>𝑭</m:t>
                              </m:r>
                            </m:sub>
                          </m:sSub>
                          <m:r>
                            <a:rPr lang="es-AR" sz="1600" b="1" i="1" smtClean="0">
                              <a:solidFill>
                                <a:schemeClr val="accent1"/>
                              </a:solidFill>
                              <a:latin typeface="Cambria Math" panose="02040503050406030204" pitchFamily="18" charset="0"/>
                            </a:rPr>
                            <m:t>⋅</m:t>
                          </m:r>
                          <m:r>
                            <a:rPr lang="es-AR" sz="1600" b="1" i="1">
                              <a:solidFill>
                                <a:schemeClr val="accent1"/>
                              </a:solidFill>
                              <a:latin typeface="Cambria Math" panose="02040503050406030204" pitchFamily="18" charset="0"/>
                            </a:rPr>
                            <m:t>𝑭</m:t>
                          </m:r>
                        </m:num>
                        <m:den>
                          <m:acc>
                            <m:accPr>
                              <m:chr m:val="̅"/>
                              <m:ctrlPr>
                                <a:rPr lang="es-AR" sz="1600" b="1" i="1">
                                  <a:solidFill>
                                    <a:schemeClr val="accent1"/>
                                  </a:solidFill>
                                  <a:latin typeface="Cambria Math" panose="02040503050406030204" pitchFamily="18" charset="0"/>
                                </a:rPr>
                              </m:ctrlPr>
                            </m:accPr>
                            <m:e>
                              <m:r>
                                <a:rPr lang="es-AR" sz="1600" b="1" i="1">
                                  <a:solidFill>
                                    <a:schemeClr val="accent1"/>
                                  </a:solidFill>
                                  <a:latin typeface="Cambria Math" panose="02040503050406030204" pitchFamily="18" charset="0"/>
                                </a:rPr>
                                <m:t>𝑽</m:t>
                              </m:r>
                            </m:e>
                          </m:acc>
                          <m:r>
                            <a:rPr lang="es-AR" sz="1600" b="1" i="0">
                              <a:solidFill>
                                <a:schemeClr val="accent1"/>
                              </a:solidFill>
                              <a:latin typeface="Cambria Math" panose="02040503050406030204" pitchFamily="18" charset="0"/>
                            </a:rPr>
                            <m:t>−</m:t>
                          </m:r>
                          <m:sSub>
                            <m:sSubPr>
                              <m:ctrlPr>
                                <a:rPr lang="es-AR" sz="1600" b="1" i="1">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𝑽</m:t>
                              </m:r>
                            </m:e>
                            <m:sub>
                              <m:r>
                                <a:rPr lang="es-AR" sz="1600" b="1" i="1">
                                  <a:solidFill>
                                    <a:schemeClr val="accent1"/>
                                  </a:solidFill>
                                  <a:latin typeface="Cambria Math" panose="02040503050406030204" pitchFamily="18" charset="0"/>
                                </a:rPr>
                                <m:t>𝒄𝒐𝒏𝒅</m:t>
                              </m:r>
                            </m:sub>
                          </m:sSub>
                        </m:den>
                      </m:f>
                      <m:r>
                        <a:rPr lang="es-AR" sz="1600" b="1" i="0">
                          <a:solidFill>
                            <a:schemeClr val="accent1"/>
                          </a:solidFill>
                          <a:latin typeface="Cambria Math" panose="02040503050406030204" pitchFamily="18" charset="0"/>
                        </a:rPr>
                        <m:t>+</m:t>
                      </m:r>
                      <m:d>
                        <m:dPr>
                          <m:ctrlPr>
                            <a:rPr lang="es-AR" sz="1600" b="1" i="1">
                              <a:solidFill>
                                <a:schemeClr val="accent1"/>
                              </a:solidFill>
                              <a:latin typeface="Cambria Math" panose="02040503050406030204" pitchFamily="18" charset="0"/>
                            </a:rPr>
                          </m:ctrlPr>
                        </m:dPr>
                        <m:e>
                          <m:f>
                            <m:fPr>
                              <m:ctrlPr>
                                <a:rPr lang="es-AR" sz="1600" b="1" i="1">
                                  <a:solidFill>
                                    <a:schemeClr val="accent1"/>
                                  </a:solidFill>
                                  <a:latin typeface="Cambria Math" panose="02040503050406030204" pitchFamily="18" charset="0"/>
                                </a:rPr>
                              </m:ctrlPr>
                            </m:fPr>
                            <m:num>
                              <m:sSub>
                                <m:sSubPr>
                                  <m:ctrlPr>
                                    <a:rPr lang="es-AR" sz="1600" b="1" i="1">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𝑳</m:t>
                                  </m:r>
                                </m:e>
                                <m:sub>
                                  <m:r>
                                    <a:rPr lang="es-AR" sz="1600" b="1" i="0">
                                      <a:solidFill>
                                        <a:schemeClr val="accent1"/>
                                      </a:solidFill>
                                      <a:latin typeface="Cambria Math" panose="02040503050406030204" pitchFamily="18" charset="0"/>
                                    </a:rPr>
                                    <m:t>𝟎</m:t>
                                  </m:r>
                                </m:sub>
                              </m:sSub>
                              <m:r>
                                <a:rPr lang="es-AR" sz="1600" b="1" i="0">
                                  <a:solidFill>
                                    <a:schemeClr val="accent1"/>
                                  </a:solidFill>
                                  <a:latin typeface="Cambria Math" panose="02040503050406030204" pitchFamily="18" charset="0"/>
                                </a:rPr>
                                <m:t>+</m:t>
                              </m:r>
                              <m:r>
                                <a:rPr lang="es-AR" sz="1600" b="1" i="1">
                                  <a:solidFill>
                                    <a:schemeClr val="accent1"/>
                                  </a:solidFill>
                                  <a:latin typeface="Cambria Math" panose="02040503050406030204" pitchFamily="18" charset="0"/>
                                </a:rPr>
                                <m:t>𝒒</m:t>
                              </m:r>
                              <m:r>
                                <a:rPr lang="es-AR" sz="1600" b="1" i="1" smtClean="0">
                                  <a:solidFill>
                                    <a:schemeClr val="accent1"/>
                                  </a:solidFill>
                                  <a:latin typeface="Cambria Math" panose="02040503050406030204" pitchFamily="18" charset="0"/>
                                </a:rPr>
                                <m:t>⋅</m:t>
                              </m:r>
                              <m:r>
                                <a:rPr lang="es-AR" sz="1600" b="1" i="1">
                                  <a:solidFill>
                                    <a:schemeClr val="accent1"/>
                                  </a:solidFill>
                                  <a:latin typeface="Cambria Math" panose="02040503050406030204" pitchFamily="18" charset="0"/>
                                </a:rPr>
                                <m:t>𝑭</m:t>
                              </m:r>
                            </m:num>
                            <m:den>
                              <m:acc>
                                <m:accPr>
                                  <m:chr m:val="̅"/>
                                  <m:ctrlPr>
                                    <a:rPr lang="es-AR" sz="1600" b="1" i="1">
                                      <a:solidFill>
                                        <a:schemeClr val="accent1"/>
                                      </a:solidFill>
                                      <a:latin typeface="Cambria Math" panose="02040503050406030204" pitchFamily="18" charset="0"/>
                                    </a:rPr>
                                  </m:ctrlPr>
                                </m:accPr>
                                <m:e>
                                  <m:r>
                                    <a:rPr lang="es-AR" sz="1600" b="1" i="1">
                                      <a:solidFill>
                                        <a:schemeClr val="accent1"/>
                                      </a:solidFill>
                                      <a:latin typeface="Cambria Math" panose="02040503050406030204" pitchFamily="18" charset="0"/>
                                    </a:rPr>
                                    <m:t>𝑽</m:t>
                                  </m:r>
                                </m:e>
                              </m:acc>
                              <m:r>
                                <a:rPr lang="es-AR" sz="1600" b="1" i="0">
                                  <a:solidFill>
                                    <a:schemeClr val="accent1"/>
                                  </a:solidFill>
                                  <a:latin typeface="Cambria Math" panose="02040503050406030204" pitchFamily="18" charset="0"/>
                                </a:rPr>
                                <m:t>−</m:t>
                              </m:r>
                              <m:sSub>
                                <m:sSubPr>
                                  <m:ctrlPr>
                                    <a:rPr lang="es-AR" sz="1600" b="1" i="1">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𝑽</m:t>
                                  </m:r>
                                </m:e>
                                <m:sub>
                                  <m:r>
                                    <a:rPr lang="es-AR" sz="1600" b="1" i="1">
                                      <a:solidFill>
                                        <a:schemeClr val="accent1"/>
                                      </a:solidFill>
                                      <a:latin typeface="Cambria Math" panose="02040503050406030204" pitchFamily="18" charset="0"/>
                                    </a:rPr>
                                    <m:t>𝒄𝒐𝒏𝒅</m:t>
                                  </m:r>
                                </m:sub>
                              </m:sSub>
                            </m:den>
                          </m:f>
                        </m:e>
                      </m:d>
                      <m:r>
                        <a:rPr lang="es-AR" sz="1600" b="1" i="1" smtClean="0">
                          <a:solidFill>
                            <a:schemeClr val="accent1"/>
                          </a:solidFill>
                          <a:latin typeface="Cambria Math" panose="02040503050406030204" pitchFamily="18" charset="0"/>
                        </a:rPr>
                        <m:t>⋅</m:t>
                      </m:r>
                      <m:sSub>
                        <m:sSubPr>
                          <m:ctrlPr>
                            <a:rPr lang="es-AR" sz="1600" b="1" i="1">
                              <a:solidFill>
                                <a:schemeClr val="accent1"/>
                              </a:solidFill>
                              <a:latin typeface="Cambria Math" panose="02040503050406030204" pitchFamily="18" charset="0"/>
                            </a:rPr>
                          </m:ctrlPr>
                        </m:sSubPr>
                        <m:e>
                          <m:r>
                            <a:rPr lang="es-AR" sz="1600" b="1" i="1">
                              <a:solidFill>
                                <a:schemeClr val="accent1"/>
                              </a:solidFill>
                              <a:latin typeface="Cambria Math" panose="02040503050406030204" pitchFamily="18" charset="0"/>
                            </a:rPr>
                            <m:t>𝒙</m:t>
                          </m:r>
                        </m:e>
                        <m:sub>
                          <m:r>
                            <a:rPr lang="es-AR" sz="1600" b="1" i="1">
                              <a:solidFill>
                                <a:schemeClr val="accent1"/>
                              </a:solidFill>
                              <a:latin typeface="Cambria Math" panose="02040503050406030204" pitchFamily="18" charset="0"/>
                            </a:rPr>
                            <m:t>𝑹𝑶𝑰</m:t>
                          </m:r>
                          <m:r>
                            <a:rPr lang="es-AR" sz="1600" b="1" i="1" smtClean="0">
                              <a:solidFill>
                                <a:schemeClr val="accent1"/>
                              </a:solidFill>
                              <a:latin typeface="Cambria Math" panose="02040503050406030204" pitchFamily="18" charset="0"/>
                            </a:rPr>
                            <m:t>𝒊</m:t>
                          </m:r>
                          <m:r>
                            <a:rPr lang="es-AR" sz="1600" b="1" i="1">
                              <a:solidFill>
                                <a:schemeClr val="accent1"/>
                              </a:solidFill>
                              <a:latin typeface="Cambria Math" panose="02040503050406030204" pitchFamily="18" charset="0"/>
                            </a:rPr>
                            <m:t>𝒏𝒕</m:t>
                          </m:r>
                        </m:sub>
                      </m:sSub>
                    </m:oMath>
                  </m:oMathPara>
                </a14:m>
                <a:endParaRPr lang="es-AR" sz="1600" b="1" dirty="0">
                  <a:solidFill>
                    <a:schemeClr val="accent1"/>
                  </a:solidFill>
                </a:endParaRPr>
              </a:p>
            </p:txBody>
          </p:sp>
        </mc:Choice>
        <mc:Fallback xmlns="">
          <p:sp>
            <p:nvSpPr>
              <p:cNvPr id="23" name="Rectangle 75">
                <a:extLst>
                  <a:ext uri="{FF2B5EF4-FFF2-40B4-BE49-F238E27FC236}">
                    <a16:creationId xmlns:a16="http://schemas.microsoft.com/office/drawing/2014/main" id="{A4B48789-5E30-4D0D-BFBC-45803446455D}"/>
                  </a:ext>
                </a:extLst>
              </p:cNvPr>
              <p:cNvSpPr>
                <a:spLocks noRot="1" noChangeAspect="1" noMove="1" noResize="1" noEditPoints="1" noAdjustHandles="1" noChangeArrowheads="1" noChangeShapeType="1" noTextEdit="1"/>
              </p:cNvSpPr>
              <p:nvPr/>
            </p:nvSpPr>
            <p:spPr>
              <a:xfrm>
                <a:off x="5232462" y="4380090"/>
                <a:ext cx="6263722" cy="645561"/>
              </a:xfrm>
              <a:prstGeom prst="rect">
                <a:avLst/>
              </a:prstGeom>
              <a:blipFill>
                <a:blip r:embed="rId9"/>
                <a:stretch>
                  <a:fillRect/>
                </a:stretch>
              </a:blipFill>
            </p:spPr>
            <p:txBody>
              <a:bodyPr/>
              <a:lstStyle/>
              <a:p>
                <a:r>
                  <a:rPr lang="es-AR">
                    <a:noFill/>
                  </a:rPr>
                  <a:t> </a:t>
                </a:r>
              </a:p>
            </p:txBody>
          </p:sp>
        </mc:Fallback>
      </mc:AlternateContent>
      <mc:AlternateContent xmlns:mc="http://schemas.openxmlformats.org/markup-compatibility/2006" xmlns:a14="http://schemas.microsoft.com/office/drawing/2010/main">
        <mc:Choice Requires="a14">
          <p:sp>
            <p:nvSpPr>
              <p:cNvPr id="24" name="Rectangle 86">
                <a:extLst>
                  <a:ext uri="{FF2B5EF4-FFF2-40B4-BE49-F238E27FC236}">
                    <a16:creationId xmlns:a16="http://schemas.microsoft.com/office/drawing/2014/main" id="{36268F1F-F417-416F-9130-A8D70E1C0C11}"/>
                  </a:ext>
                </a:extLst>
              </p:cNvPr>
              <p:cNvSpPr/>
              <p:nvPr/>
            </p:nvSpPr>
            <p:spPr>
              <a:xfrm>
                <a:off x="6384489" y="5358250"/>
                <a:ext cx="3959669" cy="55880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s-AR" sz="1600" b="1" i="1" smtClean="0">
                              <a:solidFill>
                                <a:srgbClr val="7030A0"/>
                              </a:solidFill>
                              <a:latin typeface="Cambria Math" panose="02040503050406030204" pitchFamily="18" charset="0"/>
                            </a:rPr>
                          </m:ctrlPr>
                        </m:sSubPr>
                        <m:e>
                          <m:r>
                            <a:rPr lang="es-AR" sz="1600" b="1" i="1">
                              <a:solidFill>
                                <a:srgbClr val="7030A0"/>
                              </a:solidFill>
                              <a:latin typeface="Cambria Math" panose="02040503050406030204" pitchFamily="18" charset="0"/>
                            </a:rPr>
                            <m:t>𝒚</m:t>
                          </m:r>
                        </m:e>
                        <m:sub>
                          <m:r>
                            <a:rPr lang="es-AR" sz="1600" b="1" i="1">
                              <a:solidFill>
                                <a:srgbClr val="7030A0"/>
                              </a:solidFill>
                              <a:latin typeface="Cambria Math" panose="02040503050406030204" pitchFamily="18" charset="0"/>
                            </a:rPr>
                            <m:t>𝑹𝑶𝑰</m:t>
                          </m:r>
                        </m:sub>
                      </m:sSub>
                      <m:r>
                        <a:rPr lang="es-AR" sz="1600" b="1" i="0">
                          <a:solidFill>
                            <a:srgbClr val="7030A0"/>
                          </a:solidFill>
                          <a:latin typeface="Cambria Math" panose="02040503050406030204" pitchFamily="18" charset="0"/>
                        </a:rPr>
                        <m:t>=</m:t>
                      </m:r>
                      <m:f>
                        <m:fPr>
                          <m:ctrlPr>
                            <a:rPr lang="es-AR" sz="1600" b="1" i="1">
                              <a:solidFill>
                                <a:srgbClr val="7030A0"/>
                              </a:solidFill>
                              <a:latin typeface="Cambria Math" panose="02040503050406030204" pitchFamily="18" charset="0"/>
                            </a:rPr>
                          </m:ctrlPr>
                        </m:fPr>
                        <m:num>
                          <m:sSub>
                            <m:sSubPr>
                              <m:ctrlPr>
                                <a:rPr lang="es-AR" sz="1600" b="1" i="1">
                                  <a:solidFill>
                                    <a:srgbClr val="7030A0"/>
                                  </a:solidFill>
                                  <a:latin typeface="Cambria Math" panose="02040503050406030204" pitchFamily="18" charset="0"/>
                                </a:rPr>
                              </m:ctrlPr>
                            </m:sSubPr>
                            <m:e>
                              <m:r>
                                <a:rPr lang="es-AR" sz="1600" b="1" i="1">
                                  <a:solidFill>
                                    <a:srgbClr val="7030A0"/>
                                  </a:solidFill>
                                  <a:latin typeface="Cambria Math" panose="02040503050406030204" pitchFamily="18" charset="0"/>
                                </a:rPr>
                                <m:t>𝑳</m:t>
                              </m:r>
                            </m:e>
                            <m:sub>
                              <m:r>
                                <a:rPr lang="es-AR" sz="1600" b="1" i="0">
                                  <a:solidFill>
                                    <a:srgbClr val="7030A0"/>
                                  </a:solidFill>
                                  <a:latin typeface="Cambria Math" panose="02040503050406030204" pitchFamily="18" charset="0"/>
                                </a:rPr>
                                <m:t>𝟎</m:t>
                              </m:r>
                            </m:sub>
                          </m:sSub>
                          <m:r>
                            <a:rPr lang="es-AR" sz="1600" b="1" i="0">
                              <a:solidFill>
                                <a:srgbClr val="7030A0"/>
                              </a:solidFill>
                              <a:latin typeface="Cambria Math" panose="02040503050406030204" pitchFamily="18" charset="0"/>
                            </a:rPr>
                            <m:t>+</m:t>
                          </m:r>
                          <m:r>
                            <a:rPr lang="es-AR" sz="1600" b="1" i="1">
                              <a:solidFill>
                                <a:srgbClr val="7030A0"/>
                              </a:solidFill>
                              <a:latin typeface="Cambria Math" panose="02040503050406030204" pitchFamily="18" charset="0"/>
                            </a:rPr>
                            <m:t>𝒒</m:t>
                          </m:r>
                          <m:r>
                            <a:rPr lang="es-AR" sz="1600" b="1" i="1" smtClean="0">
                              <a:solidFill>
                                <a:srgbClr val="7030A0"/>
                              </a:solidFill>
                              <a:latin typeface="Cambria Math" panose="02040503050406030204" pitchFamily="18" charset="0"/>
                            </a:rPr>
                            <m:t>⋅</m:t>
                          </m:r>
                          <m:r>
                            <a:rPr lang="es-AR" sz="1600" b="1" i="1">
                              <a:solidFill>
                                <a:srgbClr val="7030A0"/>
                              </a:solidFill>
                              <a:latin typeface="Cambria Math" panose="02040503050406030204" pitchFamily="18" charset="0"/>
                            </a:rPr>
                            <m:t>𝑭</m:t>
                          </m:r>
                          <m:r>
                            <a:rPr lang="es-419" sz="1600" b="1" i="1" smtClean="0">
                              <a:solidFill>
                                <a:srgbClr val="7030A0"/>
                              </a:solidFill>
                              <a:latin typeface="Cambria Math" panose="02040503050406030204" pitchFamily="18" charset="0"/>
                            </a:rPr>
                            <m:t>+</m:t>
                          </m:r>
                          <m:sSub>
                            <m:sSubPr>
                              <m:ctrlPr>
                                <a:rPr lang="es-419" sz="1600" b="1" i="1" smtClean="0">
                                  <a:solidFill>
                                    <a:srgbClr val="7030A0"/>
                                  </a:solidFill>
                                  <a:latin typeface="Cambria Math" panose="02040503050406030204" pitchFamily="18" charset="0"/>
                                </a:rPr>
                              </m:ctrlPr>
                            </m:sSubPr>
                            <m:e>
                              <m:r>
                                <a:rPr lang="es-419" sz="1600" b="1" i="1" smtClean="0">
                                  <a:solidFill>
                                    <a:srgbClr val="7030A0"/>
                                  </a:solidFill>
                                  <a:latin typeface="Cambria Math" panose="02040503050406030204" pitchFamily="18" charset="0"/>
                                </a:rPr>
                                <m:t>𝑽</m:t>
                              </m:r>
                            </m:e>
                            <m:sub>
                              <m:r>
                                <a:rPr lang="es-419" sz="1600" b="1" i="1" smtClean="0">
                                  <a:solidFill>
                                    <a:srgbClr val="7030A0"/>
                                  </a:solidFill>
                                  <a:latin typeface="Cambria Math" panose="02040503050406030204" pitchFamily="18" charset="0"/>
                                </a:rPr>
                                <m:t>𝒄𝒐𝒏𝒅</m:t>
                              </m:r>
                            </m:sub>
                          </m:sSub>
                        </m:num>
                        <m:den>
                          <m:acc>
                            <m:accPr>
                              <m:chr m:val="̅"/>
                              <m:ctrlPr>
                                <a:rPr lang="es-AR" sz="1600" b="1" i="1">
                                  <a:solidFill>
                                    <a:srgbClr val="7030A0"/>
                                  </a:solidFill>
                                  <a:latin typeface="Cambria Math" panose="02040503050406030204" pitchFamily="18" charset="0"/>
                                </a:rPr>
                              </m:ctrlPr>
                            </m:accPr>
                            <m:e>
                              <m:r>
                                <a:rPr lang="es-AR" sz="1600" b="1" i="1">
                                  <a:solidFill>
                                    <a:srgbClr val="7030A0"/>
                                  </a:solidFill>
                                  <a:latin typeface="Cambria Math" panose="02040503050406030204" pitchFamily="18" charset="0"/>
                                </a:rPr>
                                <m:t>𝑽</m:t>
                              </m:r>
                            </m:e>
                          </m:acc>
                        </m:den>
                      </m:f>
                      <m:r>
                        <a:rPr lang="es-AR" sz="1600" b="1" i="1" smtClean="0">
                          <a:solidFill>
                            <a:srgbClr val="7030A0"/>
                          </a:solidFill>
                          <a:latin typeface="Cambria Math" panose="02040503050406030204" pitchFamily="18" charset="0"/>
                        </a:rPr>
                        <m:t>⋅</m:t>
                      </m:r>
                      <m:sSub>
                        <m:sSubPr>
                          <m:ctrlPr>
                            <a:rPr lang="es-AR" sz="1600" b="1" i="1">
                              <a:solidFill>
                                <a:srgbClr val="7030A0"/>
                              </a:solidFill>
                              <a:latin typeface="Cambria Math" panose="02040503050406030204" pitchFamily="18" charset="0"/>
                            </a:rPr>
                          </m:ctrlPr>
                        </m:sSubPr>
                        <m:e>
                          <m:r>
                            <a:rPr lang="es-AR" sz="1600" b="1" i="1">
                              <a:solidFill>
                                <a:srgbClr val="7030A0"/>
                              </a:solidFill>
                              <a:latin typeface="Cambria Math" panose="02040503050406030204" pitchFamily="18" charset="0"/>
                            </a:rPr>
                            <m:t>𝒙</m:t>
                          </m:r>
                        </m:e>
                        <m:sub>
                          <m:r>
                            <a:rPr lang="es-AR" sz="1600" b="1" i="1">
                              <a:solidFill>
                                <a:srgbClr val="7030A0"/>
                              </a:solidFill>
                              <a:latin typeface="Cambria Math" panose="02040503050406030204" pitchFamily="18" charset="0"/>
                            </a:rPr>
                            <m:t>𝑹𝑶𝑰</m:t>
                          </m:r>
                        </m:sub>
                      </m:sSub>
                      <m:r>
                        <a:rPr lang="es-AR" sz="1600" b="1" i="0">
                          <a:solidFill>
                            <a:srgbClr val="7030A0"/>
                          </a:solidFill>
                          <a:latin typeface="Cambria Math" panose="02040503050406030204" pitchFamily="18" charset="0"/>
                        </a:rPr>
                        <m:t>−</m:t>
                      </m:r>
                      <m:f>
                        <m:fPr>
                          <m:ctrlPr>
                            <a:rPr lang="es-AR" sz="1600" b="1" i="1">
                              <a:solidFill>
                                <a:srgbClr val="7030A0"/>
                              </a:solidFill>
                              <a:latin typeface="Cambria Math" panose="02040503050406030204" pitchFamily="18" charset="0"/>
                            </a:rPr>
                          </m:ctrlPr>
                        </m:fPr>
                        <m:num>
                          <m:r>
                            <a:rPr lang="es-AR" sz="1600" b="1" i="1">
                              <a:solidFill>
                                <a:srgbClr val="7030A0"/>
                              </a:solidFill>
                              <a:latin typeface="Cambria Math" panose="02040503050406030204" pitchFamily="18" charset="0"/>
                            </a:rPr>
                            <m:t>𝑾</m:t>
                          </m:r>
                        </m:num>
                        <m:den>
                          <m:acc>
                            <m:accPr>
                              <m:chr m:val="̅"/>
                              <m:ctrlPr>
                                <a:rPr lang="es-AR" sz="1600" b="1" i="1">
                                  <a:solidFill>
                                    <a:srgbClr val="7030A0"/>
                                  </a:solidFill>
                                  <a:latin typeface="Cambria Math" panose="02040503050406030204" pitchFamily="18" charset="0"/>
                                </a:rPr>
                              </m:ctrlPr>
                            </m:accPr>
                            <m:e>
                              <m:r>
                                <a:rPr lang="es-AR" sz="1600" b="1" i="1">
                                  <a:solidFill>
                                    <a:srgbClr val="7030A0"/>
                                  </a:solidFill>
                                  <a:latin typeface="Cambria Math" panose="02040503050406030204" pitchFamily="18" charset="0"/>
                                </a:rPr>
                                <m:t>𝑽</m:t>
                              </m:r>
                            </m:e>
                          </m:acc>
                        </m:den>
                      </m:f>
                      <m:r>
                        <a:rPr lang="es-AR" sz="1600" b="1" i="1" smtClean="0">
                          <a:solidFill>
                            <a:srgbClr val="7030A0"/>
                          </a:solidFill>
                          <a:latin typeface="Cambria Math" panose="02040503050406030204" pitchFamily="18" charset="0"/>
                        </a:rPr>
                        <m:t>⋅</m:t>
                      </m:r>
                      <m:sSub>
                        <m:sSubPr>
                          <m:ctrlPr>
                            <a:rPr lang="es-AR" sz="1600" b="1" i="1">
                              <a:solidFill>
                                <a:srgbClr val="7030A0"/>
                              </a:solidFill>
                              <a:latin typeface="Cambria Math" panose="02040503050406030204" pitchFamily="18" charset="0"/>
                            </a:rPr>
                          </m:ctrlPr>
                        </m:sSubPr>
                        <m:e>
                          <m:r>
                            <a:rPr lang="es-AR" sz="1600" b="1" i="1">
                              <a:solidFill>
                                <a:srgbClr val="7030A0"/>
                              </a:solidFill>
                              <a:latin typeface="Cambria Math" panose="02040503050406030204" pitchFamily="18" charset="0"/>
                            </a:rPr>
                            <m:t>𝒙</m:t>
                          </m:r>
                        </m:e>
                        <m:sub>
                          <m:r>
                            <a:rPr lang="es-AR" sz="1600" b="1" i="1">
                              <a:solidFill>
                                <a:srgbClr val="7030A0"/>
                              </a:solidFill>
                              <a:latin typeface="Cambria Math" panose="02040503050406030204" pitchFamily="18" charset="0"/>
                            </a:rPr>
                            <m:t>𝒘</m:t>
                          </m:r>
                        </m:sub>
                      </m:sSub>
                    </m:oMath>
                  </m:oMathPara>
                </a14:m>
                <a:endParaRPr lang="es-AR" sz="1600" b="1" dirty="0">
                  <a:solidFill>
                    <a:srgbClr val="7030A0"/>
                  </a:solidFill>
                </a:endParaRPr>
              </a:p>
            </p:txBody>
          </p:sp>
        </mc:Choice>
        <mc:Fallback xmlns="">
          <p:sp>
            <p:nvSpPr>
              <p:cNvPr id="24" name="Rectangle 86">
                <a:extLst>
                  <a:ext uri="{FF2B5EF4-FFF2-40B4-BE49-F238E27FC236}">
                    <a16:creationId xmlns:a16="http://schemas.microsoft.com/office/drawing/2014/main" id="{36268F1F-F417-416F-9130-A8D70E1C0C11}"/>
                  </a:ext>
                </a:extLst>
              </p:cNvPr>
              <p:cNvSpPr>
                <a:spLocks noRot="1" noChangeAspect="1" noMove="1" noResize="1" noEditPoints="1" noAdjustHandles="1" noChangeArrowheads="1" noChangeShapeType="1" noTextEdit="1"/>
              </p:cNvSpPr>
              <p:nvPr/>
            </p:nvSpPr>
            <p:spPr>
              <a:xfrm>
                <a:off x="6384489" y="5358250"/>
                <a:ext cx="3959669" cy="558807"/>
              </a:xfrm>
              <a:prstGeom prst="rect">
                <a:avLst/>
              </a:prstGeom>
              <a:blipFill>
                <a:blip r:embed="rId10"/>
                <a:stretch>
                  <a:fillRect/>
                </a:stretch>
              </a:blipFill>
            </p:spPr>
            <p:txBody>
              <a:bodyPr/>
              <a:lstStyle/>
              <a:p>
                <a:r>
                  <a:rPr lang="es-AR">
                    <a:noFill/>
                  </a:rPr>
                  <a:t> </a:t>
                </a:r>
              </a:p>
            </p:txBody>
          </p:sp>
        </mc:Fallback>
      </mc:AlternateContent>
    </p:spTree>
    <p:extLst>
      <p:ext uri="{BB962C8B-B14F-4D97-AF65-F5344CB8AC3E}">
        <p14:creationId xmlns:p14="http://schemas.microsoft.com/office/powerpoint/2010/main" val="1899351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600"/>
                                  </p:stCondLst>
                                  <p:childTnLst>
                                    <p:set>
                                      <p:cBhvr>
                                        <p:cTn id="6" dur="1" fill="hold">
                                          <p:stCondLst>
                                            <p:cond delay="0"/>
                                          </p:stCondLst>
                                        </p:cTn>
                                        <p:tgtEl>
                                          <p:spTgt spid="19">
                                            <p:txEl>
                                              <p:pRg st="1" end="1"/>
                                            </p:txEl>
                                          </p:spTgt>
                                        </p:tgtEl>
                                        <p:attrNameLst>
                                          <p:attrName>style.visibility</p:attrName>
                                        </p:attrNameLst>
                                      </p:cBhvr>
                                      <p:to>
                                        <p:strVal val="visible"/>
                                      </p:to>
                                    </p:set>
                                    <p:animEffect transition="in" filter="fade">
                                      <p:cBhvr>
                                        <p:cTn id="7" dur="500"/>
                                        <p:tgtEl>
                                          <p:spTgt spid="1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childTnLst>
                          </p:cTn>
                        </p:par>
                        <p:par>
                          <p:cTn id="23" fill="hold">
                            <p:stCondLst>
                              <p:cond delay="500"/>
                            </p:stCondLst>
                            <p:childTnLst>
                              <p:par>
                                <p:cTn id="24" presetID="10" presetClass="entr" presetSubtype="0" fill="hold" grpId="0" nodeType="after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500"/>
                                        <p:tgtEl>
                                          <p:spTgt spid="23"/>
                                        </p:tgtEl>
                                      </p:cBhvr>
                                    </p:animEffect>
                                  </p:childTnLst>
                                </p:cTn>
                              </p:par>
                            </p:childTnLst>
                          </p:cTn>
                        </p:par>
                        <p:par>
                          <p:cTn id="27" fill="hold">
                            <p:stCondLst>
                              <p:cond delay="1000"/>
                            </p:stCondLst>
                            <p:childTnLst>
                              <p:par>
                                <p:cTn id="28" presetID="10" presetClass="entr" presetSubtype="0" fill="hold" grpId="0" nodeType="after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fade">
                                      <p:cBhvr>
                                        <p:cTn id="3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uiExpand="1" build="p"/>
      <p:bldP spid="5" grpId="0"/>
      <p:bldP spid="22" grpId="0"/>
      <p:bldP spid="23" grpId="0"/>
      <p:bldP spid="2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rotWithShape="1">
          <a:blip r:embed="rId2" cstate="print">
            <a:extLst>
              <a:ext uri="{28A0092B-C50C-407E-A947-70E740481C1C}">
                <a14:useLocalDpi xmlns:a14="http://schemas.microsoft.com/office/drawing/2010/main" val="0"/>
              </a:ext>
            </a:extLst>
          </a:blip>
          <a:srcRect l="-1" t="19114" r="2065" b="14272"/>
          <a:stretch/>
        </p:blipFill>
        <p:spPr>
          <a:xfrm>
            <a:off x="9820669" y="250026"/>
            <a:ext cx="2130820" cy="704088"/>
          </a:xfrm>
          <a:prstGeom prst="rect">
            <a:avLst/>
          </a:prstGeom>
        </p:spPr>
      </p:pic>
      <p:sp>
        <p:nvSpPr>
          <p:cNvPr id="19" name="Marcador de contenido 2">
            <a:extLst>
              <a:ext uri="{FF2B5EF4-FFF2-40B4-BE49-F238E27FC236}">
                <a16:creationId xmlns:a16="http://schemas.microsoft.com/office/drawing/2014/main" id="{2689B5FC-321F-4070-9803-4C73ECF31C56}"/>
              </a:ext>
            </a:extLst>
          </p:cNvPr>
          <p:cNvSpPr txBox="1">
            <a:spLocks/>
          </p:cNvSpPr>
          <p:nvPr/>
        </p:nvSpPr>
        <p:spPr>
          <a:xfrm>
            <a:off x="5943319" y="1138612"/>
            <a:ext cx="5825010" cy="1434905"/>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lgn="just">
              <a:buFont typeface="Corbel" pitchFamily="34" charset="0"/>
              <a:buNone/>
            </a:pPr>
            <a:r>
              <a:rPr lang="es-ES" sz="1600" b="1" dirty="0">
                <a:solidFill>
                  <a:schemeClr val="tx1"/>
                </a:solidFill>
                <a:latin typeface="Calibri" panose="020F0502020204030204" pitchFamily="34" charset="0"/>
                <a:cs typeface="Calibri" panose="020F0502020204030204" pitchFamily="34" charset="0"/>
              </a:rPr>
              <a:t>Relación de Reflujo constante. Análisis de Rectas de Operación</a:t>
            </a:r>
          </a:p>
          <a:p>
            <a:pPr algn="just"/>
            <a:r>
              <a:rPr lang="es-ES" sz="1600" dirty="0">
                <a:solidFill>
                  <a:schemeClr val="tx1"/>
                </a:solidFill>
                <a:latin typeface="Calibri" panose="020F0502020204030204" pitchFamily="34" charset="0"/>
                <a:cs typeface="Calibri" panose="020F0502020204030204" pitchFamily="34" charset="0"/>
              </a:rPr>
              <a:t>Los resultados se pueden ver a continuación:</a:t>
            </a:r>
          </a:p>
          <a:p>
            <a:pPr marL="45720" indent="0" algn="just">
              <a:buNone/>
            </a:pPr>
            <a:endParaRPr lang="es-ES" sz="1600" dirty="0">
              <a:solidFill>
                <a:schemeClr val="tx1"/>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03CF4C11-257A-4C12-BEA9-EE07504D0885}"/>
              </a:ext>
            </a:extLst>
          </p:cNvPr>
          <p:cNvSpPr>
            <a:spLocks noChangeArrowheads="1"/>
          </p:cNvSpPr>
          <p:nvPr/>
        </p:nvSpPr>
        <p:spPr bwMode="auto">
          <a:xfrm flipV="1">
            <a:off x="3295929" y="-162100"/>
            <a:ext cx="89297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AR"/>
          </a:p>
        </p:txBody>
      </p:sp>
      <p:sp>
        <p:nvSpPr>
          <p:cNvPr id="9" name="Rectangle 2">
            <a:extLst>
              <a:ext uri="{FF2B5EF4-FFF2-40B4-BE49-F238E27FC236}">
                <a16:creationId xmlns:a16="http://schemas.microsoft.com/office/drawing/2014/main" id="{3B212847-573A-4010-AE5A-9DAA9EEE8F23}"/>
              </a:ext>
            </a:extLst>
          </p:cNvPr>
          <p:cNvSpPr>
            <a:spLocks noChangeArrowheads="1"/>
          </p:cNvSpPr>
          <p:nvPr/>
        </p:nvSpPr>
        <p:spPr bwMode="auto">
          <a:xfrm>
            <a:off x="1546728" y="1337754"/>
            <a:ext cx="1379338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AR"/>
          </a:p>
        </p:txBody>
      </p:sp>
      <p:graphicFrame>
        <p:nvGraphicFramePr>
          <p:cNvPr id="14" name="Chart 13">
            <a:extLst>
              <a:ext uri="{FF2B5EF4-FFF2-40B4-BE49-F238E27FC236}">
                <a16:creationId xmlns:a16="http://schemas.microsoft.com/office/drawing/2014/main" id="{B15C7992-F738-4532-9ABD-E487B03D7DF6}"/>
              </a:ext>
            </a:extLst>
          </p:cNvPr>
          <p:cNvGraphicFramePr/>
          <p:nvPr>
            <p:extLst>
              <p:ext uri="{D42A27DB-BD31-4B8C-83A1-F6EECF244321}">
                <p14:modId xmlns:p14="http://schemas.microsoft.com/office/powerpoint/2010/main" val="311345656"/>
              </p:ext>
            </p:extLst>
          </p:nvPr>
        </p:nvGraphicFramePr>
        <p:xfrm>
          <a:off x="255750" y="1438411"/>
          <a:ext cx="5825009" cy="4005807"/>
        </p:xfrm>
        <a:graphic>
          <a:graphicData uri="http://schemas.openxmlformats.org/drawingml/2006/chart">
            <c:chart xmlns:c="http://schemas.openxmlformats.org/drawingml/2006/chart" xmlns:r="http://schemas.openxmlformats.org/officeDocument/2006/relationships" r:id="rId3"/>
          </a:graphicData>
        </a:graphic>
      </p:graphicFrame>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A206F223-548D-44DF-BACF-F84A4E7E4279}"/>
                  </a:ext>
                </a:extLst>
              </p:cNvPr>
              <p:cNvSpPr/>
              <p:nvPr/>
            </p:nvSpPr>
            <p:spPr>
              <a:xfrm>
                <a:off x="2562800" y="5444218"/>
                <a:ext cx="1245533" cy="64158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es-AR" sz="1600" i="1" smtClean="0">
                              <a:latin typeface="Cambria Math" panose="02040503050406030204" pitchFamily="18" charset="0"/>
                            </a:rPr>
                          </m:ctrlPr>
                        </m:dPr>
                        <m:e>
                          <m:eqArr>
                            <m:eqArrPr>
                              <m:ctrlPr>
                                <a:rPr lang="es-AR" sz="1600" i="1">
                                  <a:latin typeface="Cambria Math" panose="02040503050406030204" pitchFamily="18" charset="0"/>
                                </a:rPr>
                              </m:ctrlPr>
                            </m:eqArrPr>
                            <m:e>
                              <m:r>
                                <a:rPr lang="es-AR" sz="1600">
                                  <a:latin typeface="Cambria Math" panose="02040503050406030204" pitchFamily="18" charset="0"/>
                                </a:rPr>
                                <m:t>&amp;</m:t>
                              </m:r>
                              <m:sSub>
                                <m:sSubPr>
                                  <m:ctrlPr>
                                    <a:rPr lang="es-AR" sz="1600" i="1">
                                      <a:latin typeface="Cambria Math" panose="02040503050406030204" pitchFamily="18" charset="0"/>
                                    </a:rPr>
                                  </m:ctrlPr>
                                </m:sSubPr>
                                <m:e>
                                  <m:r>
                                    <a:rPr lang="es-AR" sz="1600" i="1">
                                      <a:latin typeface="Cambria Math" panose="02040503050406030204" pitchFamily="18" charset="0"/>
                                    </a:rPr>
                                    <m:t>𝑥</m:t>
                                  </m:r>
                                </m:e>
                                <m:sub>
                                  <m:r>
                                    <a:rPr lang="es-AR" sz="1600" i="1">
                                      <a:latin typeface="Cambria Math" panose="02040503050406030204" pitchFamily="18" charset="0"/>
                                    </a:rPr>
                                    <m:t>𝐷</m:t>
                                  </m:r>
                                </m:sub>
                              </m:sSub>
                              <m:r>
                                <a:rPr lang="es-AR" sz="1600" i="0">
                                  <a:latin typeface="Cambria Math" panose="02040503050406030204" pitchFamily="18" charset="0"/>
                                </a:rPr>
                                <m:t>=0</m:t>
                              </m:r>
                              <m:r>
                                <a:rPr lang="es-AR" sz="1600" b="0" i="0" smtClean="0">
                                  <a:latin typeface="Cambria Math" panose="02040503050406030204" pitchFamily="18" charset="0"/>
                                </a:rPr>
                                <m:t>,</m:t>
                              </m:r>
                              <m:r>
                                <a:rPr lang="es-AR" sz="1600" i="0">
                                  <a:latin typeface="Cambria Math" panose="02040503050406030204" pitchFamily="18" charset="0"/>
                                </a:rPr>
                                <m:t>9</m:t>
                              </m:r>
                              <m:r>
                                <a:rPr lang="es-AR" sz="1600" b="0" i="1" smtClean="0">
                                  <a:latin typeface="Cambria Math" panose="02040503050406030204" pitchFamily="18" charset="0"/>
                                </a:rPr>
                                <m:t>2</m:t>
                              </m:r>
                            </m:e>
                            <m:e>
                              <m:r>
                                <a:rPr lang="es-AR" sz="1600" i="0">
                                  <a:latin typeface="Cambria Math" panose="02040503050406030204" pitchFamily="18" charset="0"/>
                                </a:rPr>
                                <m:t>&amp;</m:t>
                              </m:r>
                              <m:sSub>
                                <m:sSubPr>
                                  <m:ctrlPr>
                                    <a:rPr lang="es-AR" sz="1600" i="1">
                                      <a:latin typeface="Cambria Math" panose="02040503050406030204" pitchFamily="18" charset="0"/>
                                    </a:rPr>
                                  </m:ctrlPr>
                                </m:sSubPr>
                                <m:e>
                                  <m:r>
                                    <a:rPr lang="es-AR" sz="1600" i="1">
                                      <a:latin typeface="Cambria Math" panose="02040503050406030204" pitchFamily="18" charset="0"/>
                                    </a:rPr>
                                    <m:t>𝑥</m:t>
                                  </m:r>
                                </m:e>
                                <m:sub>
                                  <m:r>
                                    <a:rPr lang="es-AR" sz="1600" i="1">
                                      <a:latin typeface="Cambria Math" panose="02040503050406030204" pitchFamily="18" charset="0"/>
                                    </a:rPr>
                                    <m:t>𝑊</m:t>
                                  </m:r>
                                </m:sub>
                              </m:sSub>
                              <m:r>
                                <a:rPr lang="es-AR" sz="1600" i="0">
                                  <a:latin typeface="Cambria Math" panose="02040503050406030204" pitchFamily="18" charset="0"/>
                                </a:rPr>
                                <m:t>=0</m:t>
                              </m:r>
                              <m:r>
                                <a:rPr lang="es-AR" sz="1600" b="0" i="0" smtClean="0">
                                  <a:latin typeface="Cambria Math" panose="02040503050406030204" pitchFamily="18" charset="0"/>
                                </a:rPr>
                                <m:t>,</m:t>
                              </m:r>
                              <m:r>
                                <a:rPr lang="es-AR" sz="1600" i="0">
                                  <a:latin typeface="Cambria Math" panose="02040503050406030204" pitchFamily="18" charset="0"/>
                                </a:rPr>
                                <m:t>3</m:t>
                              </m:r>
                              <m:r>
                                <a:rPr lang="es-AR" sz="1600" b="0" i="0" smtClean="0">
                                  <a:latin typeface="Cambria Math" panose="02040503050406030204" pitchFamily="18" charset="0"/>
                                </a:rPr>
                                <m:t>4</m:t>
                              </m:r>
                            </m:e>
                          </m:eqArr>
                        </m:e>
                      </m:d>
                    </m:oMath>
                  </m:oMathPara>
                </a14:m>
                <a:endParaRPr lang="es-AR" sz="1600" dirty="0"/>
              </a:p>
            </p:txBody>
          </p:sp>
        </mc:Choice>
        <mc:Fallback xmlns="">
          <p:sp>
            <p:nvSpPr>
              <p:cNvPr id="4" name="Rectangle 3">
                <a:extLst>
                  <a:ext uri="{FF2B5EF4-FFF2-40B4-BE49-F238E27FC236}">
                    <a16:creationId xmlns:a16="http://schemas.microsoft.com/office/drawing/2014/main" id="{A206F223-548D-44DF-BACF-F84A4E7E4279}"/>
                  </a:ext>
                </a:extLst>
              </p:cNvPr>
              <p:cNvSpPr>
                <a:spLocks noRot="1" noChangeAspect="1" noMove="1" noResize="1" noEditPoints="1" noAdjustHandles="1" noChangeArrowheads="1" noChangeShapeType="1" noTextEdit="1"/>
              </p:cNvSpPr>
              <p:nvPr/>
            </p:nvSpPr>
            <p:spPr>
              <a:xfrm>
                <a:off x="2562800" y="5444218"/>
                <a:ext cx="1245533" cy="641586"/>
              </a:xfrm>
              <a:prstGeom prst="rect">
                <a:avLst/>
              </a:prstGeom>
              <a:blipFill>
                <a:blip r:embed="rId4"/>
                <a:stretch>
                  <a:fillRect/>
                </a:stretch>
              </a:blipFill>
            </p:spPr>
            <p:txBody>
              <a:bodyPr/>
              <a:lstStyle/>
              <a:p>
                <a:r>
                  <a:rPr lang="es-AR">
                    <a:noFill/>
                  </a:rPr>
                  <a:t> </a:t>
                </a:r>
              </a:p>
            </p:txBody>
          </p:sp>
        </mc:Fallback>
      </mc:AlternateContent>
      <p:graphicFrame>
        <p:nvGraphicFramePr>
          <p:cNvPr id="16" name="Chart 15">
            <a:extLst>
              <a:ext uri="{FF2B5EF4-FFF2-40B4-BE49-F238E27FC236}">
                <a16:creationId xmlns:a16="http://schemas.microsoft.com/office/drawing/2014/main" id="{97931501-312E-4BA7-A477-FA37FD4660B0}"/>
              </a:ext>
            </a:extLst>
          </p:cNvPr>
          <p:cNvGraphicFramePr/>
          <p:nvPr>
            <p:extLst>
              <p:ext uri="{D42A27DB-BD31-4B8C-83A1-F6EECF244321}">
                <p14:modId xmlns:p14="http://schemas.microsoft.com/office/powerpoint/2010/main" val="3038649209"/>
              </p:ext>
            </p:extLst>
          </p:nvPr>
        </p:nvGraphicFramePr>
        <p:xfrm>
          <a:off x="5943319" y="1844933"/>
          <a:ext cx="5825009" cy="4005807"/>
        </p:xfrm>
        <a:graphic>
          <a:graphicData uri="http://schemas.openxmlformats.org/drawingml/2006/chart">
            <c:chart xmlns:c="http://schemas.openxmlformats.org/drawingml/2006/chart" xmlns:r="http://schemas.openxmlformats.org/officeDocument/2006/relationships" r:id="rId5"/>
          </a:graphicData>
        </a:graphic>
      </p:graphicFrame>
      <p:pic>
        <p:nvPicPr>
          <p:cNvPr id="12" name="Imagen 2" descr="Nueva marca difusion - web">
            <a:extLst>
              <a:ext uri="{FF2B5EF4-FFF2-40B4-BE49-F238E27FC236}">
                <a16:creationId xmlns:a16="http://schemas.microsoft.com/office/drawing/2014/main" id="{32FA83A8-819C-4A75-BB6C-A5E63E40608A}"/>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829548" y="244084"/>
            <a:ext cx="2120900" cy="660400"/>
          </a:xfrm>
          <a:prstGeom prst="rect">
            <a:avLst/>
          </a:prstGeom>
          <a:noFill/>
          <a:ln>
            <a:noFill/>
          </a:ln>
        </p:spPr>
      </p:pic>
      <p:sp>
        <p:nvSpPr>
          <p:cNvPr id="13" name="Marcador de número de diapositiva 14"/>
          <p:cNvSpPr>
            <a:spLocks noGrp="1"/>
          </p:cNvSpPr>
          <p:nvPr>
            <p:ph type="sldNum" sz="quarter" idx="12"/>
          </p:nvPr>
        </p:nvSpPr>
        <p:spPr>
          <a:xfrm>
            <a:off x="11236569" y="6231929"/>
            <a:ext cx="531759" cy="365125"/>
          </a:xfrm>
        </p:spPr>
        <p:txBody>
          <a:bodyPr/>
          <a:lstStyle/>
          <a:p>
            <a:r>
              <a:rPr lang="en-US" sz="1600" b="1" dirty="0"/>
              <a:t>-</a:t>
            </a:r>
            <a:fld id="{69D94FCB-83B5-4144-BDC1-7118612766F0}" type="slidenum">
              <a:rPr lang="en-US" sz="1400" b="1" smtClean="0">
                <a:latin typeface="Calibri" panose="020F0502020204030204" pitchFamily="34" charset="0"/>
                <a:cs typeface="Calibri" panose="020F0502020204030204" pitchFamily="34" charset="0"/>
              </a:rPr>
              <a:t>13</a:t>
            </a:fld>
            <a:r>
              <a:rPr lang="en-US" sz="1600" b="1" dirty="0"/>
              <a:t>-</a:t>
            </a:r>
          </a:p>
        </p:txBody>
      </p:sp>
      <p:sp>
        <p:nvSpPr>
          <p:cNvPr id="15" name="Título 1"/>
          <p:cNvSpPr txBox="1">
            <a:spLocks/>
          </p:cNvSpPr>
          <p:nvPr/>
        </p:nvSpPr>
        <p:spPr>
          <a:xfrm>
            <a:off x="438911" y="244084"/>
            <a:ext cx="9677119" cy="91994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s-ES" dirty="0"/>
              <a:t>Resolución –</a:t>
            </a:r>
            <a:r>
              <a:rPr lang="es-ES" i="1" dirty="0"/>
              <a:t> Ítem 2</a:t>
            </a:r>
            <a:r>
              <a:rPr lang="es-ES" dirty="0"/>
              <a:t> – Pérdida de calor</a:t>
            </a:r>
            <a:endParaRPr lang="en-US" dirty="0"/>
          </a:p>
        </p:txBody>
      </p:sp>
      <p:sp>
        <p:nvSpPr>
          <p:cNvPr id="17" name="Marcador de pie de página 3"/>
          <p:cNvSpPr>
            <a:spLocks noGrp="1"/>
          </p:cNvSpPr>
          <p:nvPr>
            <p:ph type="ftr" sz="quarter" idx="11"/>
          </p:nvPr>
        </p:nvSpPr>
        <p:spPr>
          <a:xfrm>
            <a:off x="438912" y="6251260"/>
            <a:ext cx="11329416" cy="365125"/>
          </a:xfrm>
        </p:spPr>
        <p:txBody>
          <a:bodyPr/>
          <a:lstStyle/>
          <a:p>
            <a:pPr algn="l"/>
            <a:r>
              <a:rPr lang="en-US" sz="1400" dirty="0">
                <a:solidFill>
                  <a:schemeClr val="tx1"/>
                </a:solidFill>
                <a:latin typeface="Calibri" panose="020F0502020204030204" pitchFamily="34" charset="0"/>
                <a:cs typeface="Calibri" panose="020F0502020204030204" pitchFamily="34" charset="0"/>
              </a:rPr>
              <a:t>76.52/76.05/TA164 -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de </a:t>
            </a:r>
            <a:r>
              <a:rPr lang="en-US" sz="1400" dirty="0" err="1">
                <a:solidFill>
                  <a:schemeClr val="tx1"/>
                </a:solidFill>
                <a:latin typeface="Calibri" panose="020F0502020204030204" pitchFamily="34" charset="0"/>
                <a:cs typeface="Calibri" panose="020F0502020204030204" pitchFamily="34" charset="0"/>
              </a:rPr>
              <a:t>Transferencia</a:t>
            </a:r>
            <a:r>
              <a:rPr lang="en-US" sz="1400" dirty="0">
                <a:solidFill>
                  <a:schemeClr val="tx1"/>
                </a:solidFill>
                <a:latin typeface="Calibri" panose="020F0502020204030204" pitchFamily="34" charset="0"/>
                <a:cs typeface="Calibri" panose="020F0502020204030204" pitchFamily="34" charset="0"/>
              </a:rPr>
              <a:t> de Materia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III                                                2° </a:t>
            </a:r>
            <a:r>
              <a:rPr lang="en-US" sz="1400" dirty="0" err="1">
                <a:solidFill>
                  <a:schemeClr val="tx1"/>
                </a:solidFill>
                <a:latin typeface="Calibri" panose="020F0502020204030204" pitchFamily="34" charset="0"/>
                <a:cs typeface="Calibri" panose="020F0502020204030204" pitchFamily="34" charset="0"/>
              </a:rPr>
              <a:t>Cuatrimestre</a:t>
            </a:r>
            <a:r>
              <a:rPr lang="en-US" sz="1400" dirty="0">
                <a:solidFill>
                  <a:schemeClr val="tx1"/>
                </a:solidFill>
                <a:latin typeface="Calibri" panose="020F0502020204030204" pitchFamily="34" charset="0"/>
                <a:cs typeface="Calibri" panose="020F0502020204030204" pitchFamily="34" charset="0"/>
              </a:rPr>
              <a:t> 2024</a:t>
            </a:r>
          </a:p>
        </p:txBody>
      </p:sp>
      <p:sp>
        <p:nvSpPr>
          <p:cNvPr id="2" name="Elipse 1"/>
          <p:cNvSpPr/>
          <p:nvPr/>
        </p:nvSpPr>
        <p:spPr>
          <a:xfrm>
            <a:off x="3295929" y="2166257"/>
            <a:ext cx="786214" cy="685800"/>
          </a:xfrm>
          <a:prstGeom prst="ellipse">
            <a:avLst/>
          </a:prstGeom>
          <a:noFill/>
          <a:ln>
            <a:solidFill>
              <a:schemeClr val="accent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aphicFrame>
        <p:nvGraphicFramePr>
          <p:cNvPr id="20" name="Chart 15">
            <a:extLst>
              <a:ext uri="{FF2B5EF4-FFF2-40B4-BE49-F238E27FC236}">
                <a16:creationId xmlns:a16="http://schemas.microsoft.com/office/drawing/2014/main" id="{97931501-312E-4BA7-A477-FA37FD4660B0}"/>
              </a:ext>
            </a:extLst>
          </p:cNvPr>
          <p:cNvGraphicFramePr/>
          <p:nvPr>
            <p:extLst>
              <p:ext uri="{D42A27DB-BD31-4B8C-83A1-F6EECF244321}">
                <p14:modId xmlns:p14="http://schemas.microsoft.com/office/powerpoint/2010/main" val="1870622553"/>
              </p:ext>
            </p:extLst>
          </p:nvPr>
        </p:nvGraphicFramePr>
        <p:xfrm>
          <a:off x="5943319" y="1838976"/>
          <a:ext cx="5825009" cy="4005807"/>
        </p:xfrm>
        <a:graphic>
          <a:graphicData uri="http://schemas.openxmlformats.org/drawingml/2006/chart">
            <c:chart xmlns:c="http://schemas.openxmlformats.org/drawingml/2006/chart" xmlns:r="http://schemas.openxmlformats.org/officeDocument/2006/relationships" r:id="rId7"/>
          </a:graphicData>
        </a:graphic>
      </p:graphicFrame>
      <p:cxnSp>
        <p:nvCxnSpPr>
          <p:cNvPr id="7" name="Conector recto de flecha 6"/>
          <p:cNvCxnSpPr/>
          <p:nvPr/>
        </p:nvCxnSpPr>
        <p:spPr>
          <a:xfrm>
            <a:off x="4114800" y="2573517"/>
            <a:ext cx="2700686" cy="165456"/>
          </a:xfrm>
          <a:prstGeom prst="straightConnector1">
            <a:avLst/>
          </a:prstGeom>
          <a:ln>
            <a:solidFill>
              <a:schemeClr val="accent3"/>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7540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xEl>
                                              <p:pRg st="1" end="1"/>
                                            </p:txEl>
                                          </p:spTgt>
                                        </p:tgtEl>
                                        <p:attrNameLst>
                                          <p:attrName>style.visibility</p:attrName>
                                        </p:attrNameLst>
                                      </p:cBhvr>
                                      <p:to>
                                        <p:strVal val="visible"/>
                                      </p:to>
                                    </p:set>
                                    <p:animEffect transition="in" filter="fade">
                                      <p:cBhvr>
                                        <p:cTn id="7" dur="500"/>
                                        <p:tgtEl>
                                          <p:spTgt spid="19">
                                            <p:txEl>
                                              <p:pRg st="1" end="1"/>
                                            </p:txEl>
                                          </p:spTgt>
                                        </p:tgtEl>
                                      </p:cBhvr>
                                    </p:animEffect>
                                  </p:childTnLst>
                                </p:cTn>
                              </p:par>
                            </p:childTnLst>
                          </p:cTn>
                        </p:par>
                        <p:par>
                          <p:cTn id="8" fill="hold">
                            <p:stCondLst>
                              <p:cond delay="500"/>
                            </p:stCondLst>
                            <p:childTnLst>
                              <p:par>
                                <p:cTn id="9" presetID="10" presetClass="entr" presetSubtype="0" fill="hold" grpId="0" nodeType="afterEffect">
                                  <p:stCondLst>
                                    <p:cond delay="60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childTnLst>
                          </p:cTn>
                        </p:par>
                        <p:par>
                          <p:cTn id="12" fill="hold">
                            <p:stCondLst>
                              <p:cond delay="1600"/>
                            </p:stCondLst>
                            <p:childTnLst>
                              <p:par>
                                <p:cTn id="13" presetID="10" presetClass="entr" presetSubtype="0" fill="hold" grpId="0" nodeType="afterEffect">
                                  <p:stCondLst>
                                    <p:cond delay="50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circle(in)">
                                      <p:cBhvr>
                                        <p:cTn id="20" dur="2000"/>
                                        <p:tgtEl>
                                          <p:spTgt spid="2"/>
                                        </p:tgtEl>
                                      </p:cBhvr>
                                    </p:animEffect>
                                  </p:childTnLst>
                                </p:cTn>
                              </p:par>
                            </p:childTnLst>
                          </p:cTn>
                        </p:par>
                        <p:par>
                          <p:cTn id="21" fill="hold">
                            <p:stCondLst>
                              <p:cond delay="2000"/>
                            </p:stCondLst>
                            <p:childTnLst>
                              <p:par>
                                <p:cTn id="22" presetID="22" presetClass="entr" presetSubtype="8" fill="hold"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left)">
                                      <p:cBhvr>
                                        <p:cTn id="24" dur="500"/>
                                        <p:tgtEl>
                                          <p:spTgt spid="7"/>
                                        </p:tgtEl>
                                      </p:cBhvr>
                                    </p:animEffect>
                                  </p:childTnLst>
                                </p:cTn>
                              </p:par>
                            </p:childTnLst>
                          </p:cTn>
                        </p:par>
                        <p:par>
                          <p:cTn id="25" fill="hold">
                            <p:stCondLst>
                              <p:cond delay="2500"/>
                            </p:stCondLst>
                            <p:childTnLst>
                              <p:par>
                                <p:cTn id="26" presetID="10" presetClass="entr" presetSubtype="0" fill="hold" grpId="0" nodeType="after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900"/>
                                        <p:tgtEl>
                                          <p:spTgt spid="16"/>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fade">
                                      <p:cBhvr>
                                        <p:cTn id="33" dur="9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uiExpand="1" build="p"/>
      <p:bldGraphic spid="14" grpId="0">
        <p:bldAsOne/>
      </p:bldGraphic>
      <p:bldP spid="4" grpId="0"/>
      <p:bldGraphic spid="16" grpId="0">
        <p:bldAsOne/>
      </p:bldGraphic>
      <p:bldP spid="2" grpId="0" animBg="1"/>
      <p:bldGraphic spid="20"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rotWithShape="1">
          <a:blip r:embed="rId2" cstate="print">
            <a:extLst>
              <a:ext uri="{28A0092B-C50C-407E-A947-70E740481C1C}">
                <a14:useLocalDpi xmlns:a14="http://schemas.microsoft.com/office/drawing/2010/main" val="0"/>
              </a:ext>
            </a:extLst>
          </a:blip>
          <a:srcRect l="-1" t="19114" r="2065" b="14272"/>
          <a:stretch/>
        </p:blipFill>
        <p:spPr>
          <a:xfrm>
            <a:off x="9820669" y="250026"/>
            <a:ext cx="2130820" cy="704088"/>
          </a:xfrm>
          <a:prstGeom prst="rect">
            <a:avLst/>
          </a:prstGeom>
        </p:spPr>
      </p:pic>
      <p:sp>
        <p:nvSpPr>
          <p:cNvPr id="19" name="Marcador de contenido 2">
            <a:extLst>
              <a:ext uri="{FF2B5EF4-FFF2-40B4-BE49-F238E27FC236}">
                <a16:creationId xmlns:a16="http://schemas.microsoft.com/office/drawing/2014/main" id="{2689B5FC-321F-4070-9803-4C73ECF31C56}"/>
              </a:ext>
            </a:extLst>
          </p:cNvPr>
          <p:cNvSpPr txBox="1">
            <a:spLocks/>
          </p:cNvSpPr>
          <p:nvPr/>
        </p:nvSpPr>
        <p:spPr>
          <a:xfrm>
            <a:off x="5241005" y="1164023"/>
            <a:ext cx="6527323" cy="1045779"/>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lgn="just">
              <a:buFont typeface="Corbel" pitchFamily="34" charset="0"/>
              <a:buNone/>
            </a:pPr>
            <a:r>
              <a:rPr lang="es-ES" sz="2000" b="1" dirty="0">
                <a:solidFill>
                  <a:schemeClr val="tx1"/>
                </a:solidFill>
                <a:latin typeface="Calibri" panose="020F0502020204030204" pitchFamily="34" charset="0"/>
                <a:cs typeface="Calibri" panose="020F0502020204030204" pitchFamily="34" charset="0"/>
              </a:rPr>
              <a:t>Pureza de Destilado constante</a:t>
            </a:r>
          </a:p>
          <a:p>
            <a:pPr algn="just"/>
            <a:r>
              <a:rPr lang="es-ES" sz="2000" dirty="0">
                <a:solidFill>
                  <a:schemeClr val="tx1"/>
                </a:solidFill>
                <a:latin typeface="Calibri" panose="020F0502020204030204" pitchFamily="34" charset="0"/>
                <a:cs typeface="Calibri" panose="020F0502020204030204" pitchFamily="34" charset="0"/>
              </a:rPr>
              <a:t>Ahora, como ya sabemos que la pureza se modifica, analizaremos cómo debería ser modificado el reflujo para mantener la pureza deseada del destilado (la original).</a:t>
            </a:r>
          </a:p>
        </p:txBody>
      </p:sp>
      <p:sp>
        <p:nvSpPr>
          <p:cNvPr id="3" name="Rectangle 2">
            <a:extLst>
              <a:ext uri="{FF2B5EF4-FFF2-40B4-BE49-F238E27FC236}">
                <a16:creationId xmlns:a16="http://schemas.microsoft.com/office/drawing/2014/main" id="{03CF4C11-257A-4C12-BEA9-EE07504D0885}"/>
              </a:ext>
            </a:extLst>
          </p:cNvPr>
          <p:cNvSpPr>
            <a:spLocks noChangeArrowheads="1"/>
          </p:cNvSpPr>
          <p:nvPr/>
        </p:nvSpPr>
        <p:spPr bwMode="auto">
          <a:xfrm flipV="1">
            <a:off x="3295929" y="-162100"/>
            <a:ext cx="89297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AR"/>
          </a:p>
        </p:txBody>
      </p:sp>
      <p:sp>
        <p:nvSpPr>
          <p:cNvPr id="56" name="Marcador de contenido 2">
            <a:extLst>
              <a:ext uri="{FF2B5EF4-FFF2-40B4-BE49-F238E27FC236}">
                <a16:creationId xmlns:a16="http://schemas.microsoft.com/office/drawing/2014/main" id="{8BDBBED7-98B6-436A-A228-5B8C81CB7F33}"/>
              </a:ext>
            </a:extLst>
          </p:cNvPr>
          <p:cNvSpPr txBox="1">
            <a:spLocks/>
          </p:cNvSpPr>
          <p:nvPr/>
        </p:nvSpPr>
        <p:spPr>
          <a:xfrm>
            <a:off x="5233385" y="2829563"/>
            <a:ext cx="6527323" cy="875774"/>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algn="just"/>
            <a:r>
              <a:rPr lang="es-ES" sz="2000" dirty="0">
                <a:solidFill>
                  <a:schemeClr val="tx1"/>
                </a:solidFill>
                <a:latin typeface="Calibri" panose="020F0502020204030204" pitchFamily="34" charset="0"/>
                <a:cs typeface="Calibri" panose="020F0502020204030204" pitchFamily="34" charset="0"/>
              </a:rPr>
              <a:t>Este tipo de análisis se los considera “reactivos”: luego de evaluar un instante inicial (</a:t>
            </a:r>
            <a:r>
              <a:rPr lang="es-ES" sz="2000" dirty="0" err="1">
                <a:solidFill>
                  <a:schemeClr val="tx1"/>
                </a:solidFill>
                <a:latin typeface="Calibri" panose="020F0502020204030204" pitchFamily="34" charset="0"/>
                <a:cs typeface="Calibri" panose="020F0502020204030204" pitchFamily="34" charset="0"/>
              </a:rPr>
              <a:t>pseudoestacionario</a:t>
            </a:r>
            <a:r>
              <a:rPr lang="es-ES" sz="2000" dirty="0">
                <a:solidFill>
                  <a:schemeClr val="tx1"/>
                </a:solidFill>
                <a:latin typeface="Calibri" panose="020F0502020204030204" pitchFamily="34" charset="0"/>
                <a:cs typeface="Calibri" panose="020F0502020204030204" pitchFamily="34" charset="0"/>
              </a:rPr>
              <a:t>), vimos que el sistema evolucionaría hacia un escenario que no nos conviene, por lo que decidimos “actuar” en consecuencia.</a:t>
            </a:r>
          </a:p>
          <a:p>
            <a:pPr marL="45720" indent="0" algn="just">
              <a:buNone/>
            </a:pPr>
            <a:endParaRPr lang="es-ES" sz="2000" dirty="0">
              <a:solidFill>
                <a:schemeClr val="tx1"/>
              </a:solidFill>
              <a:latin typeface="Calibri" panose="020F0502020204030204" pitchFamily="34" charset="0"/>
              <a:cs typeface="Calibri" panose="020F0502020204030204" pitchFamily="34" charset="0"/>
            </a:endParaRPr>
          </a:p>
        </p:txBody>
      </p:sp>
      <p:sp>
        <p:nvSpPr>
          <p:cNvPr id="57" name="Marcador de contenido 2">
            <a:extLst>
              <a:ext uri="{FF2B5EF4-FFF2-40B4-BE49-F238E27FC236}">
                <a16:creationId xmlns:a16="http://schemas.microsoft.com/office/drawing/2014/main" id="{D3EA7EE5-BA90-45DF-99C0-9E322EDC5C1E}"/>
              </a:ext>
            </a:extLst>
          </p:cNvPr>
          <p:cNvSpPr txBox="1">
            <a:spLocks/>
          </p:cNvSpPr>
          <p:nvPr/>
        </p:nvSpPr>
        <p:spPr>
          <a:xfrm>
            <a:off x="5233385" y="4163393"/>
            <a:ext cx="6527323" cy="878582"/>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algn="just"/>
            <a:r>
              <a:rPr lang="es-ES" sz="2000" dirty="0">
                <a:solidFill>
                  <a:schemeClr val="tx1"/>
                </a:solidFill>
                <a:latin typeface="Calibri" panose="020F0502020204030204" pitchFamily="34" charset="0"/>
                <a:cs typeface="Calibri" panose="020F0502020204030204" pitchFamily="34" charset="0"/>
              </a:rPr>
              <a:t>Proponemos un nuevo ciclo iterativo, esta vez fijando la pureza del destilado y averiguando la relación de reflujo que necesitamos. </a:t>
            </a:r>
          </a:p>
        </p:txBody>
      </p:sp>
      <p:sp>
        <p:nvSpPr>
          <p:cNvPr id="5" name="Rectangle 2">
            <a:extLst>
              <a:ext uri="{FF2B5EF4-FFF2-40B4-BE49-F238E27FC236}">
                <a16:creationId xmlns:a16="http://schemas.microsoft.com/office/drawing/2014/main" id="{99117DEF-EC03-47F9-9AA4-7688FEF67E56}"/>
              </a:ext>
            </a:extLst>
          </p:cNvPr>
          <p:cNvSpPr>
            <a:spLocks noChangeArrowheads="1"/>
          </p:cNvSpPr>
          <p:nvPr/>
        </p:nvSpPr>
        <p:spPr bwMode="auto">
          <a:xfrm>
            <a:off x="1523187" y="1374390"/>
            <a:ext cx="152887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AR"/>
          </a:p>
        </p:txBody>
      </p:sp>
      <p:graphicFrame>
        <p:nvGraphicFramePr>
          <p:cNvPr id="12" name="Object 11">
            <a:extLst>
              <a:ext uri="{FF2B5EF4-FFF2-40B4-BE49-F238E27FC236}">
                <a16:creationId xmlns:a16="http://schemas.microsoft.com/office/drawing/2014/main" id="{3980FD3C-B896-4C92-B659-BF06AE849D92}"/>
              </a:ext>
            </a:extLst>
          </p:cNvPr>
          <p:cNvGraphicFramePr>
            <a:graphicFrameLocks noChangeAspect="1"/>
          </p:cNvGraphicFramePr>
          <p:nvPr>
            <p:extLst>
              <p:ext uri="{D42A27DB-BD31-4B8C-83A1-F6EECF244321}">
                <p14:modId xmlns:p14="http://schemas.microsoft.com/office/powerpoint/2010/main" val="198364445"/>
              </p:ext>
            </p:extLst>
          </p:nvPr>
        </p:nvGraphicFramePr>
        <p:xfrm>
          <a:off x="1439918" y="1261293"/>
          <a:ext cx="3628754" cy="4928667"/>
        </p:xfrm>
        <a:graphic>
          <a:graphicData uri="http://schemas.openxmlformats.org/presentationml/2006/ole">
            <mc:AlternateContent xmlns:mc="http://schemas.openxmlformats.org/markup-compatibility/2006">
              <mc:Choice xmlns:v="urn:schemas-microsoft-com:vml" Requires="v">
                <p:oleObj name="Visio" r:id="rId3" imgW="4715029" imgH="6381569" progId="Visio.Drawing.15">
                  <p:embed/>
                </p:oleObj>
              </mc:Choice>
              <mc:Fallback>
                <p:oleObj name="Visio" r:id="rId3" imgW="4715029" imgH="6381569"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39918" y="1261293"/>
                        <a:ext cx="3628754" cy="4928667"/>
                      </a:xfrm>
                      <a:prstGeom prst="rect">
                        <a:avLst/>
                      </a:prstGeom>
                      <a:noFill/>
                    </p:spPr>
                  </p:pic>
                </p:oleObj>
              </mc:Fallback>
            </mc:AlternateContent>
          </a:graphicData>
        </a:graphic>
      </p:graphicFrame>
      <p:pic>
        <p:nvPicPr>
          <p:cNvPr id="13" name="Imagen 2" descr="Nueva marca difusion - web">
            <a:extLst>
              <a:ext uri="{FF2B5EF4-FFF2-40B4-BE49-F238E27FC236}">
                <a16:creationId xmlns:a16="http://schemas.microsoft.com/office/drawing/2014/main" id="{E1358A94-8EFD-4256-ADEA-DDD6E9BAA5C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829548" y="244084"/>
            <a:ext cx="2120900" cy="660400"/>
          </a:xfrm>
          <a:prstGeom prst="rect">
            <a:avLst/>
          </a:prstGeom>
          <a:noFill/>
          <a:ln>
            <a:noFill/>
          </a:ln>
        </p:spPr>
      </p:pic>
      <p:sp>
        <p:nvSpPr>
          <p:cNvPr id="14" name="Marcador de número de diapositiva 14"/>
          <p:cNvSpPr>
            <a:spLocks noGrp="1"/>
          </p:cNvSpPr>
          <p:nvPr>
            <p:ph type="sldNum" sz="quarter" idx="12"/>
          </p:nvPr>
        </p:nvSpPr>
        <p:spPr>
          <a:xfrm>
            <a:off x="11236569" y="6231929"/>
            <a:ext cx="531759" cy="365125"/>
          </a:xfrm>
        </p:spPr>
        <p:txBody>
          <a:bodyPr/>
          <a:lstStyle/>
          <a:p>
            <a:r>
              <a:rPr lang="en-US" sz="1600" b="1" dirty="0"/>
              <a:t>-</a:t>
            </a:r>
            <a:fld id="{69D94FCB-83B5-4144-BDC1-7118612766F0}" type="slidenum">
              <a:rPr lang="en-US" sz="1400" b="1" smtClean="0">
                <a:latin typeface="Calibri" panose="020F0502020204030204" pitchFamily="34" charset="0"/>
                <a:cs typeface="Calibri" panose="020F0502020204030204" pitchFamily="34" charset="0"/>
              </a:rPr>
              <a:t>14</a:t>
            </a:fld>
            <a:r>
              <a:rPr lang="en-US" sz="1600" b="1" dirty="0"/>
              <a:t>-</a:t>
            </a:r>
          </a:p>
        </p:txBody>
      </p:sp>
      <p:sp>
        <p:nvSpPr>
          <p:cNvPr id="15" name="Título 1"/>
          <p:cNvSpPr txBox="1">
            <a:spLocks/>
          </p:cNvSpPr>
          <p:nvPr/>
        </p:nvSpPr>
        <p:spPr>
          <a:xfrm>
            <a:off x="438911" y="244084"/>
            <a:ext cx="9677119" cy="91994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s-ES" dirty="0"/>
              <a:t>Resolución –</a:t>
            </a:r>
            <a:r>
              <a:rPr lang="es-ES" i="1" dirty="0"/>
              <a:t> Ítem 2</a:t>
            </a:r>
            <a:r>
              <a:rPr lang="es-ES" dirty="0"/>
              <a:t> – Pérdida de calor</a:t>
            </a:r>
            <a:endParaRPr lang="en-US" dirty="0"/>
          </a:p>
        </p:txBody>
      </p:sp>
      <p:sp>
        <p:nvSpPr>
          <p:cNvPr id="16" name="Marcador de pie de página 3"/>
          <p:cNvSpPr>
            <a:spLocks noGrp="1"/>
          </p:cNvSpPr>
          <p:nvPr>
            <p:ph type="ftr" sz="quarter" idx="11"/>
          </p:nvPr>
        </p:nvSpPr>
        <p:spPr>
          <a:xfrm>
            <a:off x="438912" y="6251260"/>
            <a:ext cx="11329416" cy="365125"/>
          </a:xfrm>
        </p:spPr>
        <p:txBody>
          <a:bodyPr/>
          <a:lstStyle/>
          <a:p>
            <a:pPr algn="l"/>
            <a:r>
              <a:rPr lang="en-US" sz="1400" dirty="0">
                <a:solidFill>
                  <a:schemeClr val="tx1"/>
                </a:solidFill>
                <a:latin typeface="Calibri" panose="020F0502020204030204" pitchFamily="34" charset="0"/>
                <a:cs typeface="Calibri" panose="020F0502020204030204" pitchFamily="34" charset="0"/>
              </a:rPr>
              <a:t>76.52/76.05/TA164 -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de </a:t>
            </a:r>
            <a:r>
              <a:rPr lang="en-US" sz="1400" dirty="0" err="1">
                <a:solidFill>
                  <a:schemeClr val="tx1"/>
                </a:solidFill>
                <a:latin typeface="Calibri" panose="020F0502020204030204" pitchFamily="34" charset="0"/>
                <a:cs typeface="Calibri" panose="020F0502020204030204" pitchFamily="34" charset="0"/>
              </a:rPr>
              <a:t>Transferencia</a:t>
            </a:r>
            <a:r>
              <a:rPr lang="en-US" sz="1400" dirty="0">
                <a:solidFill>
                  <a:schemeClr val="tx1"/>
                </a:solidFill>
                <a:latin typeface="Calibri" panose="020F0502020204030204" pitchFamily="34" charset="0"/>
                <a:cs typeface="Calibri" panose="020F0502020204030204" pitchFamily="34" charset="0"/>
              </a:rPr>
              <a:t> de Materia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III                                                2° </a:t>
            </a:r>
            <a:r>
              <a:rPr lang="en-US" sz="1400" dirty="0" err="1">
                <a:solidFill>
                  <a:schemeClr val="tx1"/>
                </a:solidFill>
                <a:latin typeface="Calibri" panose="020F0502020204030204" pitchFamily="34" charset="0"/>
                <a:cs typeface="Calibri" panose="020F0502020204030204" pitchFamily="34" charset="0"/>
              </a:rPr>
              <a:t>Cuatrimestre</a:t>
            </a:r>
            <a:r>
              <a:rPr lang="en-US" sz="1400" dirty="0">
                <a:solidFill>
                  <a:schemeClr val="tx1"/>
                </a:solidFill>
                <a:latin typeface="Calibri" panose="020F0502020204030204" pitchFamily="34" charset="0"/>
                <a:cs typeface="Calibri" panose="020F0502020204030204" pitchFamily="34" charset="0"/>
              </a:rPr>
              <a:t> 2024</a:t>
            </a:r>
          </a:p>
        </p:txBody>
      </p:sp>
    </p:spTree>
    <p:extLst>
      <p:ext uri="{BB962C8B-B14F-4D97-AF65-F5344CB8AC3E}">
        <p14:creationId xmlns:p14="http://schemas.microsoft.com/office/powerpoint/2010/main" val="3940844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xEl>
                                              <p:pRg st="1" end="1"/>
                                            </p:txEl>
                                          </p:spTgt>
                                        </p:tgtEl>
                                        <p:attrNameLst>
                                          <p:attrName>style.visibility</p:attrName>
                                        </p:attrNameLst>
                                      </p:cBhvr>
                                      <p:to>
                                        <p:strVal val="visible"/>
                                      </p:to>
                                    </p:set>
                                    <p:animEffect transition="in" filter="fade">
                                      <p:cBhvr>
                                        <p:cTn id="7" dur="500"/>
                                        <p:tgtEl>
                                          <p:spTgt spid="1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6"/>
                                        </p:tgtEl>
                                        <p:attrNameLst>
                                          <p:attrName>style.visibility</p:attrName>
                                        </p:attrNameLst>
                                      </p:cBhvr>
                                      <p:to>
                                        <p:strVal val="visible"/>
                                      </p:to>
                                    </p:set>
                                    <p:animEffect transition="in" filter="fade">
                                      <p:cBhvr>
                                        <p:cTn id="12" dur="500"/>
                                        <p:tgtEl>
                                          <p:spTgt spid="5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7"/>
                                        </p:tgtEl>
                                        <p:attrNameLst>
                                          <p:attrName>style.visibility</p:attrName>
                                        </p:attrNameLst>
                                      </p:cBhvr>
                                      <p:to>
                                        <p:strVal val="visible"/>
                                      </p:to>
                                    </p:set>
                                    <p:animEffect transition="in" filter="fade">
                                      <p:cBhvr>
                                        <p:cTn id="17" dur="500"/>
                                        <p:tgtEl>
                                          <p:spTgt spid="5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uiExpand="1" build="p"/>
      <p:bldP spid="56" grpId="0"/>
      <p:bldP spid="5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rotWithShape="1">
          <a:blip r:embed="rId2" cstate="print">
            <a:extLst>
              <a:ext uri="{28A0092B-C50C-407E-A947-70E740481C1C}">
                <a14:useLocalDpi xmlns:a14="http://schemas.microsoft.com/office/drawing/2010/main" val="0"/>
              </a:ext>
            </a:extLst>
          </a:blip>
          <a:srcRect l="-1" t="19114" r="2065" b="14272"/>
          <a:stretch/>
        </p:blipFill>
        <p:spPr>
          <a:xfrm>
            <a:off x="9820669" y="250026"/>
            <a:ext cx="2130820" cy="704088"/>
          </a:xfrm>
          <a:prstGeom prst="rect">
            <a:avLst/>
          </a:prstGeom>
        </p:spPr>
      </p:pic>
      <p:sp>
        <p:nvSpPr>
          <p:cNvPr id="19" name="Marcador de contenido 2">
            <a:extLst>
              <a:ext uri="{FF2B5EF4-FFF2-40B4-BE49-F238E27FC236}">
                <a16:creationId xmlns:a16="http://schemas.microsoft.com/office/drawing/2014/main" id="{2689B5FC-321F-4070-9803-4C73ECF31C56}"/>
              </a:ext>
            </a:extLst>
          </p:cNvPr>
          <p:cNvSpPr txBox="1">
            <a:spLocks/>
          </p:cNvSpPr>
          <p:nvPr/>
        </p:nvSpPr>
        <p:spPr>
          <a:xfrm>
            <a:off x="6080760" y="1282815"/>
            <a:ext cx="5855489" cy="919940"/>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lgn="just">
              <a:buFont typeface="Corbel" pitchFamily="34" charset="0"/>
              <a:buNone/>
            </a:pPr>
            <a:r>
              <a:rPr lang="es-ES" sz="1800" b="1" u="sng" dirty="0">
                <a:solidFill>
                  <a:schemeClr val="tx1"/>
                </a:solidFill>
                <a:latin typeface="Calibri" panose="020F0502020204030204" pitchFamily="34" charset="0"/>
                <a:cs typeface="Calibri" panose="020F0502020204030204" pitchFamily="34" charset="0"/>
              </a:rPr>
              <a:t>Pureza de Destilado constante. Resultados</a:t>
            </a:r>
          </a:p>
          <a:p>
            <a:pPr algn="just"/>
            <a:r>
              <a:rPr lang="es-ES" sz="1800" dirty="0">
                <a:solidFill>
                  <a:schemeClr val="tx1"/>
                </a:solidFill>
                <a:latin typeface="Calibri" panose="020F0502020204030204" pitchFamily="34" charset="0"/>
                <a:cs typeface="Calibri" panose="020F0502020204030204" pitchFamily="34" charset="0"/>
              </a:rPr>
              <a:t>Se obtiene:</a:t>
            </a:r>
          </a:p>
          <a:p>
            <a:pPr marL="45720" indent="0" algn="just">
              <a:buNone/>
            </a:pPr>
            <a:endParaRPr lang="es-ES" sz="1400" dirty="0">
              <a:solidFill>
                <a:schemeClr val="tx1"/>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03CF4C11-257A-4C12-BEA9-EE07504D0885}"/>
              </a:ext>
            </a:extLst>
          </p:cNvPr>
          <p:cNvSpPr>
            <a:spLocks noChangeArrowheads="1"/>
          </p:cNvSpPr>
          <p:nvPr/>
        </p:nvSpPr>
        <p:spPr bwMode="auto">
          <a:xfrm flipV="1">
            <a:off x="3295929" y="-162100"/>
            <a:ext cx="89297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AR"/>
          </a:p>
        </p:txBody>
      </p:sp>
      <p:sp>
        <p:nvSpPr>
          <p:cNvPr id="5" name="Rectangle 2">
            <a:extLst>
              <a:ext uri="{FF2B5EF4-FFF2-40B4-BE49-F238E27FC236}">
                <a16:creationId xmlns:a16="http://schemas.microsoft.com/office/drawing/2014/main" id="{99117DEF-EC03-47F9-9AA4-7688FEF67E56}"/>
              </a:ext>
            </a:extLst>
          </p:cNvPr>
          <p:cNvSpPr>
            <a:spLocks noChangeArrowheads="1"/>
          </p:cNvSpPr>
          <p:nvPr/>
        </p:nvSpPr>
        <p:spPr bwMode="auto">
          <a:xfrm>
            <a:off x="1523187" y="1374390"/>
            <a:ext cx="152887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AR"/>
          </a:p>
        </p:txBody>
      </p:sp>
      <p:graphicFrame>
        <p:nvGraphicFramePr>
          <p:cNvPr id="13" name="Chart 12">
            <a:extLst>
              <a:ext uri="{FF2B5EF4-FFF2-40B4-BE49-F238E27FC236}">
                <a16:creationId xmlns:a16="http://schemas.microsoft.com/office/drawing/2014/main" id="{0BCED0E9-43F1-4EF3-9CED-F5ACB8CA1AC6}"/>
              </a:ext>
            </a:extLst>
          </p:cNvPr>
          <p:cNvGraphicFramePr/>
          <p:nvPr>
            <p:extLst>
              <p:ext uri="{D42A27DB-BD31-4B8C-83A1-F6EECF244321}">
                <p14:modId xmlns:p14="http://schemas.microsoft.com/office/powerpoint/2010/main" val="4042416684"/>
              </p:ext>
            </p:extLst>
          </p:nvPr>
        </p:nvGraphicFramePr>
        <p:xfrm>
          <a:off x="22860" y="1420109"/>
          <a:ext cx="6080760" cy="3834295"/>
        </p:xfrm>
        <a:graphic>
          <a:graphicData uri="http://schemas.openxmlformats.org/drawingml/2006/chart">
            <c:chart xmlns:c="http://schemas.openxmlformats.org/drawingml/2006/chart" xmlns:r="http://schemas.openxmlformats.org/officeDocument/2006/relationships" r:id="rId3"/>
          </a:graphicData>
        </a:graphic>
      </p:graphicFrame>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38D1C7A0-46B5-4F62-BB5E-8338C0CF6AA0}"/>
                  </a:ext>
                </a:extLst>
              </p:cNvPr>
              <p:cNvSpPr/>
              <p:nvPr/>
            </p:nvSpPr>
            <p:spPr>
              <a:xfrm>
                <a:off x="2681818" y="5243125"/>
                <a:ext cx="1265346" cy="87844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es-AR" sz="1600" i="1" smtClean="0">
                              <a:latin typeface="Cambria Math" panose="02040503050406030204" pitchFamily="18" charset="0"/>
                            </a:rPr>
                          </m:ctrlPr>
                        </m:dPr>
                        <m:e>
                          <m:eqArr>
                            <m:eqArrPr>
                              <m:ctrlPr>
                                <a:rPr lang="es-AR" sz="1600" i="1">
                                  <a:latin typeface="Cambria Math" panose="02040503050406030204" pitchFamily="18" charset="0"/>
                                </a:rPr>
                              </m:ctrlPr>
                            </m:eqArrPr>
                            <m:e>
                              <m:r>
                                <a:rPr lang="es-AR" sz="1600">
                                  <a:latin typeface="Cambria Math" panose="02040503050406030204" pitchFamily="18" charset="0"/>
                                </a:rPr>
                                <m:t>&amp;</m:t>
                              </m:r>
                              <m:sSub>
                                <m:sSubPr>
                                  <m:ctrlPr>
                                    <a:rPr lang="es-AR" sz="1600" i="1">
                                      <a:latin typeface="Cambria Math" panose="02040503050406030204" pitchFamily="18" charset="0"/>
                                    </a:rPr>
                                  </m:ctrlPr>
                                </m:sSubPr>
                                <m:e>
                                  <m:r>
                                    <a:rPr lang="es-AR" sz="1600" i="1">
                                      <a:latin typeface="Cambria Math" panose="02040503050406030204" pitchFamily="18" charset="0"/>
                                    </a:rPr>
                                    <m:t>𝑥</m:t>
                                  </m:r>
                                </m:e>
                                <m:sub>
                                  <m:r>
                                    <a:rPr lang="es-AR" sz="1600" i="1">
                                      <a:latin typeface="Cambria Math" panose="02040503050406030204" pitchFamily="18" charset="0"/>
                                    </a:rPr>
                                    <m:t>𝐷</m:t>
                                  </m:r>
                                </m:sub>
                              </m:sSub>
                              <m:r>
                                <a:rPr lang="es-AR" sz="1600" i="0">
                                  <a:latin typeface="Cambria Math" panose="02040503050406030204" pitchFamily="18" charset="0"/>
                                </a:rPr>
                                <m:t>=0</m:t>
                              </m:r>
                              <m:r>
                                <a:rPr lang="es-AR" sz="1600" b="0" i="0" smtClean="0">
                                  <a:latin typeface="Cambria Math" panose="02040503050406030204" pitchFamily="18" charset="0"/>
                                </a:rPr>
                                <m:t>,</m:t>
                              </m:r>
                              <m:r>
                                <a:rPr lang="es-AR" sz="1600" i="0">
                                  <a:latin typeface="Cambria Math" panose="02040503050406030204" pitchFamily="18" charset="0"/>
                                </a:rPr>
                                <m:t>9</m:t>
                              </m:r>
                              <m:r>
                                <a:rPr lang="es-AR" sz="1600" b="0" i="0" smtClean="0">
                                  <a:latin typeface="Cambria Math" panose="02040503050406030204" pitchFamily="18" charset="0"/>
                                </a:rPr>
                                <m:t>0</m:t>
                              </m:r>
                            </m:e>
                            <m:e>
                              <m:r>
                                <a:rPr lang="es-AR" sz="1600" i="0">
                                  <a:latin typeface="Cambria Math" panose="02040503050406030204" pitchFamily="18" charset="0"/>
                                </a:rPr>
                                <m:t>&amp;</m:t>
                              </m:r>
                              <m:sSub>
                                <m:sSubPr>
                                  <m:ctrlPr>
                                    <a:rPr lang="es-AR" sz="1600" i="1">
                                      <a:latin typeface="Cambria Math" panose="02040503050406030204" pitchFamily="18" charset="0"/>
                                    </a:rPr>
                                  </m:ctrlPr>
                                </m:sSubPr>
                                <m:e>
                                  <m:r>
                                    <a:rPr lang="es-AR" sz="1600" i="1">
                                      <a:latin typeface="Cambria Math" panose="02040503050406030204" pitchFamily="18" charset="0"/>
                                    </a:rPr>
                                    <m:t>𝑥</m:t>
                                  </m:r>
                                </m:e>
                                <m:sub>
                                  <m:r>
                                    <a:rPr lang="es-AR" sz="1600" i="1">
                                      <a:latin typeface="Cambria Math" panose="02040503050406030204" pitchFamily="18" charset="0"/>
                                    </a:rPr>
                                    <m:t>𝑊</m:t>
                                  </m:r>
                                </m:sub>
                              </m:sSub>
                              <m:r>
                                <a:rPr lang="es-AR" sz="1600" i="0">
                                  <a:latin typeface="Cambria Math" panose="02040503050406030204" pitchFamily="18" charset="0"/>
                                </a:rPr>
                                <m:t>=0</m:t>
                              </m:r>
                              <m:r>
                                <a:rPr lang="es-AR" sz="1600" b="0" i="0" smtClean="0">
                                  <a:latin typeface="Cambria Math" panose="02040503050406030204" pitchFamily="18" charset="0"/>
                                </a:rPr>
                                <m:t>,3</m:t>
                              </m:r>
                              <m:r>
                                <a:rPr lang="es-AR" sz="1600" b="0" i="1" smtClean="0">
                                  <a:latin typeface="Cambria Math" panose="02040503050406030204" pitchFamily="18" charset="0"/>
                                </a:rPr>
                                <m:t>0</m:t>
                              </m:r>
                            </m:e>
                            <m:e>
                              <m:r>
                                <a:rPr lang="es-AR" sz="1600" i="0">
                                  <a:latin typeface="Cambria Math" panose="02040503050406030204" pitchFamily="18" charset="0"/>
                                </a:rPr>
                                <m:t>&amp;</m:t>
                              </m:r>
                              <m:r>
                                <a:rPr lang="es-AR" sz="1600" i="1">
                                  <a:latin typeface="Cambria Math" panose="02040503050406030204" pitchFamily="18" charset="0"/>
                                </a:rPr>
                                <m:t>𝑅</m:t>
                              </m:r>
                              <m:r>
                                <a:rPr lang="es-AR" sz="1600" i="0">
                                  <a:latin typeface="Cambria Math" panose="02040503050406030204" pitchFamily="18" charset="0"/>
                                </a:rPr>
                                <m:t>=1</m:t>
                              </m:r>
                              <m:r>
                                <a:rPr lang="es-AR" sz="1600" b="0" i="0" smtClean="0">
                                  <a:latin typeface="Cambria Math" panose="02040503050406030204" pitchFamily="18" charset="0"/>
                                </a:rPr>
                                <m:t>,</m:t>
                              </m:r>
                              <m:r>
                                <a:rPr lang="es-AR" sz="1600" i="0">
                                  <a:latin typeface="Cambria Math" panose="02040503050406030204" pitchFamily="18" charset="0"/>
                                </a:rPr>
                                <m:t>97</m:t>
                              </m:r>
                            </m:e>
                          </m:eqArr>
                        </m:e>
                      </m:d>
                    </m:oMath>
                  </m:oMathPara>
                </a14:m>
                <a:endParaRPr lang="es-AR" sz="1600" dirty="0"/>
              </a:p>
            </p:txBody>
          </p:sp>
        </mc:Choice>
        <mc:Fallback xmlns="">
          <p:sp>
            <p:nvSpPr>
              <p:cNvPr id="4" name="Rectangle 3">
                <a:extLst>
                  <a:ext uri="{FF2B5EF4-FFF2-40B4-BE49-F238E27FC236}">
                    <a16:creationId xmlns:a16="http://schemas.microsoft.com/office/drawing/2014/main" id="{38D1C7A0-46B5-4F62-BB5E-8338C0CF6AA0}"/>
                  </a:ext>
                </a:extLst>
              </p:cNvPr>
              <p:cNvSpPr>
                <a:spLocks noRot="1" noChangeAspect="1" noMove="1" noResize="1" noEditPoints="1" noAdjustHandles="1" noChangeArrowheads="1" noChangeShapeType="1" noTextEdit="1"/>
              </p:cNvSpPr>
              <p:nvPr/>
            </p:nvSpPr>
            <p:spPr>
              <a:xfrm>
                <a:off x="2681818" y="5243125"/>
                <a:ext cx="1265346" cy="878446"/>
              </a:xfrm>
              <a:prstGeom prst="rect">
                <a:avLst/>
              </a:prstGeom>
              <a:blipFill>
                <a:blip r:embed="rId4"/>
                <a:stretch>
                  <a:fillRect/>
                </a:stretch>
              </a:blipFill>
            </p:spPr>
            <p:txBody>
              <a:bodyPr/>
              <a:lstStyle/>
              <a:p>
                <a:r>
                  <a:rPr lang="es-AR">
                    <a:noFill/>
                  </a:rPr>
                  <a:t> </a:t>
                </a:r>
              </a:p>
            </p:txBody>
          </p:sp>
        </mc:Fallback>
      </mc:AlternateContent>
      <p:graphicFrame>
        <p:nvGraphicFramePr>
          <p:cNvPr id="14" name="Chart 13">
            <a:extLst>
              <a:ext uri="{FF2B5EF4-FFF2-40B4-BE49-F238E27FC236}">
                <a16:creationId xmlns:a16="http://schemas.microsoft.com/office/drawing/2014/main" id="{274DFB8B-B6F5-4ED0-8FC0-36E81CFC7750}"/>
              </a:ext>
            </a:extLst>
          </p:cNvPr>
          <p:cNvGraphicFramePr/>
          <p:nvPr>
            <p:extLst>
              <p:ext uri="{D42A27DB-BD31-4B8C-83A1-F6EECF244321}">
                <p14:modId xmlns:p14="http://schemas.microsoft.com/office/powerpoint/2010/main" val="2247041192"/>
              </p:ext>
            </p:extLst>
          </p:nvPr>
        </p:nvGraphicFramePr>
        <p:xfrm>
          <a:off x="5869688" y="2014976"/>
          <a:ext cx="6080760" cy="3834295"/>
        </p:xfrm>
        <a:graphic>
          <a:graphicData uri="http://schemas.openxmlformats.org/drawingml/2006/chart">
            <c:chart xmlns:c="http://schemas.openxmlformats.org/drawingml/2006/chart" xmlns:r="http://schemas.openxmlformats.org/officeDocument/2006/relationships" r:id="rId5"/>
          </a:graphicData>
        </a:graphic>
      </p:graphicFrame>
      <p:pic>
        <p:nvPicPr>
          <p:cNvPr id="12" name="Imagen 2" descr="Nueva marca difusion - web">
            <a:extLst>
              <a:ext uri="{FF2B5EF4-FFF2-40B4-BE49-F238E27FC236}">
                <a16:creationId xmlns:a16="http://schemas.microsoft.com/office/drawing/2014/main" id="{A51079E2-3DEA-49A6-BE15-A7B67B161E86}"/>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829548" y="244084"/>
            <a:ext cx="2120900" cy="660400"/>
          </a:xfrm>
          <a:prstGeom prst="rect">
            <a:avLst/>
          </a:prstGeom>
          <a:noFill/>
          <a:ln>
            <a:noFill/>
          </a:ln>
        </p:spPr>
      </p:pic>
      <p:sp>
        <p:nvSpPr>
          <p:cNvPr id="15" name="Marcador de número de diapositiva 14"/>
          <p:cNvSpPr>
            <a:spLocks noGrp="1"/>
          </p:cNvSpPr>
          <p:nvPr>
            <p:ph type="sldNum" sz="quarter" idx="12"/>
          </p:nvPr>
        </p:nvSpPr>
        <p:spPr>
          <a:xfrm>
            <a:off x="11236569" y="6231929"/>
            <a:ext cx="531759" cy="365125"/>
          </a:xfrm>
        </p:spPr>
        <p:txBody>
          <a:bodyPr/>
          <a:lstStyle/>
          <a:p>
            <a:r>
              <a:rPr lang="en-US" sz="1600" b="1" dirty="0"/>
              <a:t>-</a:t>
            </a:r>
            <a:fld id="{69D94FCB-83B5-4144-BDC1-7118612766F0}" type="slidenum">
              <a:rPr lang="en-US" sz="1400" b="1" smtClean="0">
                <a:latin typeface="Calibri" panose="020F0502020204030204" pitchFamily="34" charset="0"/>
                <a:cs typeface="Calibri" panose="020F0502020204030204" pitchFamily="34" charset="0"/>
              </a:rPr>
              <a:t>15</a:t>
            </a:fld>
            <a:r>
              <a:rPr lang="en-US" sz="1600" b="1" dirty="0"/>
              <a:t>-</a:t>
            </a:r>
          </a:p>
        </p:txBody>
      </p:sp>
      <p:sp>
        <p:nvSpPr>
          <p:cNvPr id="16" name="Título 1"/>
          <p:cNvSpPr txBox="1">
            <a:spLocks/>
          </p:cNvSpPr>
          <p:nvPr/>
        </p:nvSpPr>
        <p:spPr>
          <a:xfrm>
            <a:off x="438911" y="244084"/>
            <a:ext cx="9677119" cy="91994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s-ES" dirty="0"/>
              <a:t>Resolución –</a:t>
            </a:r>
            <a:r>
              <a:rPr lang="es-ES" i="1" dirty="0"/>
              <a:t> Ítem 2</a:t>
            </a:r>
            <a:r>
              <a:rPr lang="es-ES" dirty="0"/>
              <a:t> – Pérdida de calor</a:t>
            </a:r>
            <a:endParaRPr lang="en-US" dirty="0"/>
          </a:p>
        </p:txBody>
      </p:sp>
      <p:sp>
        <p:nvSpPr>
          <p:cNvPr id="17" name="Marcador de pie de página 3"/>
          <p:cNvSpPr>
            <a:spLocks noGrp="1"/>
          </p:cNvSpPr>
          <p:nvPr>
            <p:ph type="ftr" sz="quarter" idx="11"/>
          </p:nvPr>
        </p:nvSpPr>
        <p:spPr>
          <a:xfrm>
            <a:off x="438912" y="6251260"/>
            <a:ext cx="11329416" cy="365125"/>
          </a:xfrm>
        </p:spPr>
        <p:txBody>
          <a:bodyPr/>
          <a:lstStyle/>
          <a:p>
            <a:pPr algn="l"/>
            <a:r>
              <a:rPr lang="en-US" sz="1400" dirty="0">
                <a:solidFill>
                  <a:schemeClr val="tx1"/>
                </a:solidFill>
                <a:latin typeface="Calibri" panose="020F0502020204030204" pitchFamily="34" charset="0"/>
                <a:cs typeface="Calibri" panose="020F0502020204030204" pitchFamily="34" charset="0"/>
              </a:rPr>
              <a:t>76.52/76.05/TA164 -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de </a:t>
            </a:r>
            <a:r>
              <a:rPr lang="en-US" sz="1400" dirty="0" err="1">
                <a:solidFill>
                  <a:schemeClr val="tx1"/>
                </a:solidFill>
                <a:latin typeface="Calibri" panose="020F0502020204030204" pitchFamily="34" charset="0"/>
                <a:cs typeface="Calibri" panose="020F0502020204030204" pitchFamily="34" charset="0"/>
              </a:rPr>
              <a:t>Transferencia</a:t>
            </a:r>
            <a:r>
              <a:rPr lang="en-US" sz="1400" dirty="0">
                <a:solidFill>
                  <a:schemeClr val="tx1"/>
                </a:solidFill>
                <a:latin typeface="Calibri" panose="020F0502020204030204" pitchFamily="34" charset="0"/>
                <a:cs typeface="Calibri" panose="020F0502020204030204" pitchFamily="34" charset="0"/>
              </a:rPr>
              <a:t> de Materia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III                                                2° </a:t>
            </a:r>
            <a:r>
              <a:rPr lang="en-US" sz="1400" dirty="0" err="1">
                <a:solidFill>
                  <a:schemeClr val="tx1"/>
                </a:solidFill>
                <a:latin typeface="Calibri" panose="020F0502020204030204" pitchFamily="34" charset="0"/>
                <a:cs typeface="Calibri" panose="020F0502020204030204" pitchFamily="34" charset="0"/>
              </a:rPr>
              <a:t>Cuatrimestre</a:t>
            </a:r>
            <a:r>
              <a:rPr lang="en-US" sz="1400" dirty="0">
                <a:solidFill>
                  <a:schemeClr val="tx1"/>
                </a:solidFill>
                <a:latin typeface="Calibri" panose="020F0502020204030204" pitchFamily="34" charset="0"/>
                <a:cs typeface="Calibri" panose="020F0502020204030204" pitchFamily="34" charset="0"/>
              </a:rPr>
              <a:t> 2024</a:t>
            </a:r>
          </a:p>
        </p:txBody>
      </p:sp>
    </p:spTree>
    <p:extLst>
      <p:ext uri="{BB962C8B-B14F-4D97-AF65-F5344CB8AC3E}">
        <p14:creationId xmlns:p14="http://schemas.microsoft.com/office/powerpoint/2010/main" val="49966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xEl>
                                              <p:pRg st="1" end="1"/>
                                            </p:txEl>
                                          </p:spTgt>
                                        </p:tgtEl>
                                        <p:attrNameLst>
                                          <p:attrName>style.visibility</p:attrName>
                                        </p:attrNameLst>
                                      </p:cBhvr>
                                      <p:to>
                                        <p:strVal val="visible"/>
                                      </p:to>
                                    </p:set>
                                    <p:animEffect transition="in" filter="fade">
                                      <p:cBhvr>
                                        <p:cTn id="7" dur="500"/>
                                        <p:tgtEl>
                                          <p:spTgt spid="19">
                                            <p:txEl>
                                              <p:pRg st="1" end="1"/>
                                            </p:txEl>
                                          </p:spTgt>
                                        </p:tgtEl>
                                      </p:cBhvr>
                                    </p:animEffect>
                                  </p:childTnLst>
                                </p:cTn>
                              </p:par>
                            </p:childTnLst>
                          </p:cTn>
                        </p:par>
                        <p:par>
                          <p:cTn id="8" fill="hold">
                            <p:stCondLst>
                              <p:cond delay="500"/>
                            </p:stCondLst>
                            <p:childTnLst>
                              <p:par>
                                <p:cTn id="9" presetID="10" presetClass="entr" presetSubtype="0" fill="hold" grpId="0" nodeType="afterEffect">
                                  <p:stCondLst>
                                    <p:cond delay="50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par>
                                <p:cTn id="12" presetID="10" presetClass="entr" presetSubtype="0" fill="hold" grpId="0" nodeType="withEffect">
                                  <p:stCondLst>
                                    <p:cond delay="120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uiExpand="1" build="p"/>
      <p:bldGraphic spid="13" grpId="0">
        <p:bldAsOne/>
      </p:bldGraphic>
      <p:bldP spid="4" grpId="0"/>
      <p:bldGraphic spid="14"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rotWithShape="1">
          <a:blip r:embed="rId2" cstate="print">
            <a:extLst>
              <a:ext uri="{28A0092B-C50C-407E-A947-70E740481C1C}">
                <a14:useLocalDpi xmlns:a14="http://schemas.microsoft.com/office/drawing/2010/main" val="0"/>
              </a:ext>
            </a:extLst>
          </a:blip>
          <a:srcRect l="-1" t="19114" r="2065" b="14272"/>
          <a:stretch/>
        </p:blipFill>
        <p:spPr>
          <a:xfrm>
            <a:off x="9820669" y="250026"/>
            <a:ext cx="2130820" cy="704088"/>
          </a:xfrm>
          <a:prstGeom prst="rect">
            <a:avLst/>
          </a:prstGeom>
        </p:spPr>
      </p:pic>
      <p:sp>
        <p:nvSpPr>
          <p:cNvPr id="3" name="Rectangle 2">
            <a:extLst>
              <a:ext uri="{FF2B5EF4-FFF2-40B4-BE49-F238E27FC236}">
                <a16:creationId xmlns:a16="http://schemas.microsoft.com/office/drawing/2014/main" id="{03CF4C11-257A-4C12-BEA9-EE07504D0885}"/>
              </a:ext>
            </a:extLst>
          </p:cNvPr>
          <p:cNvSpPr>
            <a:spLocks noChangeArrowheads="1"/>
          </p:cNvSpPr>
          <p:nvPr/>
        </p:nvSpPr>
        <p:spPr bwMode="auto">
          <a:xfrm flipV="1">
            <a:off x="3295929" y="-162100"/>
            <a:ext cx="89297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AR"/>
          </a:p>
        </p:txBody>
      </p:sp>
      <p:sp>
        <p:nvSpPr>
          <p:cNvPr id="5" name="Rectangle 2">
            <a:extLst>
              <a:ext uri="{FF2B5EF4-FFF2-40B4-BE49-F238E27FC236}">
                <a16:creationId xmlns:a16="http://schemas.microsoft.com/office/drawing/2014/main" id="{99117DEF-EC03-47F9-9AA4-7688FEF67E56}"/>
              </a:ext>
            </a:extLst>
          </p:cNvPr>
          <p:cNvSpPr>
            <a:spLocks noChangeArrowheads="1"/>
          </p:cNvSpPr>
          <p:nvPr/>
        </p:nvSpPr>
        <p:spPr bwMode="auto">
          <a:xfrm>
            <a:off x="1523187" y="1374390"/>
            <a:ext cx="152887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AR"/>
          </a:p>
        </p:txBody>
      </p:sp>
      <mc:AlternateContent xmlns:mc="http://schemas.openxmlformats.org/markup-compatibility/2006" xmlns:a14="http://schemas.microsoft.com/office/drawing/2010/main">
        <mc:Choice Requires="a14">
          <p:graphicFrame>
            <p:nvGraphicFramePr>
              <p:cNvPr id="17" name="Table 16">
                <a:extLst>
                  <a:ext uri="{FF2B5EF4-FFF2-40B4-BE49-F238E27FC236}">
                    <a16:creationId xmlns:a16="http://schemas.microsoft.com/office/drawing/2014/main" id="{06456FAC-FA08-4296-BFFA-0C3B6E9B7E25}"/>
                  </a:ext>
                </a:extLst>
              </p:cNvPr>
              <p:cNvGraphicFramePr>
                <a:graphicFrameLocks noGrp="1"/>
              </p:cNvGraphicFramePr>
              <p:nvPr>
                <p:extLst>
                  <p:ext uri="{D42A27DB-BD31-4B8C-83A1-F6EECF244321}">
                    <p14:modId xmlns:p14="http://schemas.microsoft.com/office/powerpoint/2010/main" val="2898928966"/>
                  </p:ext>
                </p:extLst>
              </p:nvPr>
            </p:nvGraphicFramePr>
            <p:xfrm>
              <a:off x="2690717" y="1374390"/>
              <a:ext cx="6825805" cy="4651571"/>
            </p:xfrm>
            <a:graphic>
              <a:graphicData uri="http://schemas.openxmlformats.org/drawingml/2006/table">
                <a:tbl>
                  <a:tblPr firstRow="1" firstCol="1" bandRow="1">
                    <a:tableStyleId>{5C22544A-7EE6-4342-B048-85BDC9FD1C3A}</a:tableStyleId>
                  </a:tblPr>
                  <a:tblGrid>
                    <a:gridCol w="1126172">
                      <a:extLst>
                        <a:ext uri="{9D8B030D-6E8A-4147-A177-3AD203B41FA5}">
                          <a16:colId xmlns:a16="http://schemas.microsoft.com/office/drawing/2014/main" val="3103087264"/>
                        </a:ext>
                      </a:extLst>
                    </a:gridCol>
                    <a:gridCol w="1010285">
                      <a:extLst>
                        <a:ext uri="{9D8B030D-6E8A-4147-A177-3AD203B41FA5}">
                          <a16:colId xmlns:a16="http://schemas.microsoft.com/office/drawing/2014/main" val="468768104"/>
                        </a:ext>
                      </a:extLst>
                    </a:gridCol>
                    <a:gridCol w="1492885">
                      <a:extLst>
                        <a:ext uri="{9D8B030D-6E8A-4147-A177-3AD203B41FA5}">
                          <a16:colId xmlns:a16="http://schemas.microsoft.com/office/drawing/2014/main" val="2760712811"/>
                        </a:ext>
                      </a:extLst>
                    </a:gridCol>
                    <a:gridCol w="1618869">
                      <a:extLst>
                        <a:ext uri="{9D8B030D-6E8A-4147-A177-3AD203B41FA5}">
                          <a16:colId xmlns:a16="http://schemas.microsoft.com/office/drawing/2014/main" val="3956310669"/>
                        </a:ext>
                      </a:extLst>
                    </a:gridCol>
                    <a:gridCol w="1577594">
                      <a:extLst>
                        <a:ext uri="{9D8B030D-6E8A-4147-A177-3AD203B41FA5}">
                          <a16:colId xmlns:a16="http://schemas.microsoft.com/office/drawing/2014/main" val="2751053396"/>
                        </a:ext>
                      </a:extLst>
                    </a:gridCol>
                  </a:tblGrid>
                  <a:tr h="358775">
                    <a:tc>
                      <a:txBody>
                        <a:bodyPr/>
                        <a:lstStyle/>
                        <a:p>
                          <a:pPr algn="ctr">
                            <a:lnSpc>
                              <a:spcPct val="107000"/>
                            </a:lnSpc>
                            <a:spcBef>
                              <a:spcPts val="100"/>
                            </a:spcBef>
                            <a:spcAft>
                              <a:spcPts val="100"/>
                            </a:spcAft>
                          </a:pPr>
                          <a:r>
                            <a:rPr lang="es-AR" sz="1600" dirty="0">
                              <a:effectLst/>
                            </a:rPr>
                            <a:t>Parámetro</a:t>
                          </a:r>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r>
                            <a:rPr lang="es-AR" sz="1600">
                              <a:effectLst/>
                            </a:rPr>
                            <a:t>Unidades</a:t>
                          </a:r>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r>
                            <a:rPr lang="es-AR" sz="1600">
                              <a:effectLst/>
                            </a:rPr>
                            <a:t>Caso operativo</a:t>
                          </a:r>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r>
                            <a:rPr lang="es-AR" sz="1600" dirty="0">
                              <a:effectLst/>
                            </a:rPr>
                            <a:t>Pérdida de calor </a:t>
                          </a:r>
                        </a:p>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a:effectLst/>
                                    <a:latin typeface="Cambria Math"/>
                                  </a:rPr>
                                  <m:t>(</m:t>
                                </m:r>
                                <m:r>
                                  <a:rPr lang="es-AR" sz="1600">
                                    <a:effectLst/>
                                    <a:latin typeface="Cambria Math"/>
                                  </a:rPr>
                                  <m:t>𝑹</m:t>
                                </m:r>
                                <m:r>
                                  <a:rPr lang="es-AR" sz="1600">
                                    <a:effectLst/>
                                    <a:latin typeface="Cambria Math"/>
                                  </a:rPr>
                                  <m:t>=</m:t>
                                </m:r>
                                <m:r>
                                  <a:rPr lang="es-AR" sz="1600">
                                    <a:effectLst/>
                                    <a:latin typeface="Cambria Math"/>
                                  </a:rPr>
                                  <m:t>𝟐</m:t>
                                </m:r>
                                <m:r>
                                  <a:rPr lang="es-AR" sz="1600" b="1" i="0" smtClean="0">
                                    <a:effectLst/>
                                    <a:latin typeface="Cambria Math" panose="02040503050406030204" pitchFamily="18" charset="0"/>
                                  </a:rPr>
                                  <m:t>,</m:t>
                                </m:r>
                                <m:r>
                                  <a:rPr lang="es-AR" sz="1600">
                                    <a:effectLst/>
                                    <a:latin typeface="Cambria Math"/>
                                  </a:rPr>
                                  <m:t>𝟔</m:t>
                                </m:r>
                                <m:r>
                                  <a:rPr lang="es-AR" sz="1600">
                                    <a:effectLst/>
                                    <a:latin typeface="Cambria Math"/>
                                  </a:rPr>
                                  <m:t>)</m:t>
                                </m:r>
                              </m:oMath>
                            </m:oMathPara>
                          </a14:m>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r>
                            <a:rPr lang="es-AR" sz="1600" dirty="0">
                              <a:effectLst/>
                            </a:rPr>
                            <a:t>Pérdida de calor</a:t>
                          </a:r>
                        </a:p>
                        <a:p>
                          <a:pPr algn="ctr">
                            <a:lnSpc>
                              <a:spcPct val="107000"/>
                            </a:lnSpc>
                            <a:spcBef>
                              <a:spcPts val="100"/>
                            </a:spcBef>
                            <a:spcAft>
                              <a:spcPts val="100"/>
                            </a:spcAft>
                          </a:pPr>
                          <a:r>
                            <a:rPr lang="es-AR" sz="1600" dirty="0">
                              <a:effectLst/>
                            </a:rPr>
                            <a:t> </a:t>
                          </a:r>
                          <a14:m>
                            <m:oMath xmlns:m="http://schemas.openxmlformats.org/officeDocument/2006/math">
                              <m:r>
                                <a:rPr lang="es-AR" sz="1600">
                                  <a:effectLst/>
                                  <a:latin typeface="Cambria Math"/>
                                </a:rPr>
                                <m:t>(</m:t>
                              </m:r>
                              <m:sSub>
                                <m:sSubPr>
                                  <m:ctrlPr>
                                    <a:rPr lang="es-AR" sz="1600" i="1">
                                      <a:effectLst/>
                                      <a:latin typeface="Cambria Math" panose="02040503050406030204" pitchFamily="18" charset="0"/>
                                    </a:rPr>
                                  </m:ctrlPr>
                                </m:sSubPr>
                                <m:e>
                                  <m:r>
                                    <a:rPr lang="es-AR" sz="1600">
                                      <a:effectLst/>
                                      <a:latin typeface="Cambria Math"/>
                                    </a:rPr>
                                    <m:t>𝒙</m:t>
                                  </m:r>
                                </m:e>
                                <m:sub>
                                  <m:r>
                                    <a:rPr lang="es-AR" sz="1600">
                                      <a:effectLst/>
                                      <a:latin typeface="Cambria Math"/>
                                    </a:rPr>
                                    <m:t>𝑫</m:t>
                                  </m:r>
                                </m:sub>
                              </m:sSub>
                              <m:r>
                                <a:rPr lang="es-AR" sz="1600">
                                  <a:effectLst/>
                                  <a:latin typeface="Cambria Math"/>
                                </a:rPr>
                                <m:t>=</m:t>
                              </m:r>
                              <m:r>
                                <a:rPr lang="es-AR" sz="1600">
                                  <a:effectLst/>
                                  <a:latin typeface="Cambria Math"/>
                                </a:rPr>
                                <m:t>𝟎</m:t>
                              </m:r>
                              <m:r>
                                <a:rPr lang="es-AR" sz="1600" b="1" i="0" smtClean="0">
                                  <a:effectLst/>
                                  <a:latin typeface="Cambria Math" panose="02040503050406030204" pitchFamily="18" charset="0"/>
                                </a:rPr>
                                <m:t>,</m:t>
                              </m:r>
                              <m:r>
                                <a:rPr lang="es-AR" sz="1600">
                                  <a:effectLst/>
                                  <a:latin typeface="Cambria Math"/>
                                </a:rPr>
                                <m:t>𝟗</m:t>
                              </m:r>
                              <m:r>
                                <a:rPr lang="es-AR" sz="1600">
                                  <a:effectLst/>
                                  <a:latin typeface="Cambria Math"/>
                                </a:rPr>
                                <m:t>)</m:t>
                              </m:r>
                            </m:oMath>
                          </a14:m>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10832160"/>
                      </a:ext>
                    </a:extLst>
                  </a:tr>
                  <a:tr h="179388">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a:effectLst/>
                                    <a:latin typeface="Cambria Math"/>
                                  </a:rPr>
                                  <m:t>𝐷</m:t>
                                </m:r>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m:rPr>
                                    <m:sty m:val="p"/>
                                  </m:rPr>
                                  <a:rPr lang="es-AR" sz="1600">
                                    <a:effectLst/>
                                    <a:latin typeface="Cambria Math"/>
                                  </a:rPr>
                                  <m:t>kmol</m:t>
                                </m:r>
                                <m:r>
                                  <a:rPr lang="es-AR" sz="1600">
                                    <a:effectLst/>
                                    <a:latin typeface="Cambria Math"/>
                                  </a:rPr>
                                  <m:t>/</m:t>
                                </m:r>
                                <m:r>
                                  <m:rPr>
                                    <m:sty m:val="p"/>
                                  </m:rPr>
                                  <a:rPr lang="es-AR" sz="1600">
                                    <a:effectLst/>
                                    <a:latin typeface="Cambria Math"/>
                                  </a:rPr>
                                  <m:t>h</m:t>
                                </m:r>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a:effectLst/>
                                    <a:latin typeface="Cambria Math"/>
                                  </a:rPr>
                                  <m:t>50</m:t>
                                </m:r>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smtClean="0">
                                    <a:effectLst/>
                                    <a:latin typeface="Cambria Math"/>
                                  </a:rPr>
                                  <m:t>27</m:t>
                                </m:r>
                                <m:r>
                                  <a:rPr lang="es-AR" sz="1600" b="0" i="0" smtClean="0">
                                    <a:effectLst/>
                                    <a:latin typeface="Cambria Math" panose="02040503050406030204" pitchFamily="18" charset="0"/>
                                  </a:rPr>
                                  <m:t>,8</m:t>
                                </m:r>
                              </m:oMath>
                            </m:oMathPara>
                          </a14:m>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smtClean="0">
                                    <a:effectLst/>
                                    <a:latin typeface="Cambria Math"/>
                                  </a:rPr>
                                  <m:t>33</m:t>
                                </m:r>
                                <m:r>
                                  <a:rPr lang="es-AR" sz="1600" b="0" i="0" smtClean="0">
                                    <a:effectLst/>
                                    <a:latin typeface="Cambria Math" panose="02040503050406030204" pitchFamily="18" charset="0"/>
                                  </a:rPr>
                                  <m:t>,</m:t>
                                </m:r>
                                <m:r>
                                  <a:rPr lang="es-AR" sz="1600">
                                    <a:effectLst/>
                                    <a:latin typeface="Cambria Math"/>
                                  </a:rPr>
                                  <m:t>6</m:t>
                                </m:r>
                              </m:oMath>
                            </m:oMathPara>
                          </a14:m>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16485558"/>
                      </a:ext>
                    </a:extLst>
                  </a:tr>
                  <a:tr h="179388">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a:effectLst/>
                                    <a:latin typeface="Cambria Math"/>
                                  </a:rPr>
                                  <m:t>𝑊</m:t>
                                </m:r>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m:rPr>
                                    <m:sty m:val="p"/>
                                  </m:rPr>
                                  <a:rPr lang="es-AR" sz="1600">
                                    <a:effectLst/>
                                    <a:latin typeface="Cambria Math"/>
                                  </a:rPr>
                                  <m:t>kmol</m:t>
                                </m:r>
                                <m:r>
                                  <a:rPr lang="es-AR" sz="1600">
                                    <a:effectLst/>
                                    <a:latin typeface="Cambria Math"/>
                                  </a:rPr>
                                  <m:t>/</m:t>
                                </m:r>
                                <m:r>
                                  <m:rPr>
                                    <m:sty m:val="p"/>
                                  </m:rPr>
                                  <a:rPr lang="es-AR" sz="1600">
                                    <a:effectLst/>
                                    <a:latin typeface="Cambria Math"/>
                                  </a:rPr>
                                  <m:t>h</m:t>
                                </m:r>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a:effectLst/>
                                    <a:latin typeface="Cambria Math"/>
                                  </a:rPr>
                                  <m:t>50</m:t>
                                </m:r>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smtClean="0">
                                    <a:effectLst/>
                                    <a:latin typeface="Cambria Math"/>
                                  </a:rPr>
                                  <m:t>72</m:t>
                                </m:r>
                                <m:r>
                                  <a:rPr lang="es-AR" sz="1600" b="0" i="0" smtClean="0">
                                    <a:effectLst/>
                                    <a:latin typeface="Cambria Math" panose="02040503050406030204" pitchFamily="18" charset="0"/>
                                  </a:rPr>
                                  <m:t>,</m:t>
                                </m:r>
                                <m:r>
                                  <a:rPr lang="es-AR" sz="1600">
                                    <a:effectLst/>
                                    <a:latin typeface="Cambria Math"/>
                                  </a:rPr>
                                  <m:t>2</m:t>
                                </m:r>
                              </m:oMath>
                            </m:oMathPara>
                          </a14:m>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smtClean="0">
                                    <a:effectLst/>
                                    <a:latin typeface="Cambria Math"/>
                                  </a:rPr>
                                  <m:t>66</m:t>
                                </m:r>
                                <m:r>
                                  <a:rPr lang="es-AR" sz="1600" b="0" i="0" smtClean="0">
                                    <a:effectLst/>
                                    <a:latin typeface="Cambria Math" panose="02040503050406030204" pitchFamily="18" charset="0"/>
                                  </a:rPr>
                                  <m:t>,4</m:t>
                                </m:r>
                              </m:oMath>
                            </m:oMathPara>
                          </a14:m>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9620195"/>
                      </a:ext>
                    </a:extLst>
                  </a:tr>
                  <a:tr h="179388">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sSub>
                                  <m:sSubPr>
                                    <m:ctrlPr>
                                      <a:rPr lang="es-AR" sz="1600" i="1">
                                        <a:effectLst/>
                                        <a:latin typeface="Cambria Math" panose="02040503050406030204" pitchFamily="18" charset="0"/>
                                      </a:rPr>
                                    </m:ctrlPr>
                                  </m:sSubPr>
                                  <m:e>
                                    <m:r>
                                      <a:rPr lang="es-AR" sz="1600">
                                        <a:effectLst/>
                                        <a:latin typeface="Cambria Math"/>
                                      </a:rPr>
                                      <m:t>𝑥</m:t>
                                    </m:r>
                                  </m:e>
                                  <m:sub>
                                    <m:r>
                                      <a:rPr lang="es-AR" sz="1600">
                                        <a:effectLst/>
                                        <a:latin typeface="Cambria Math"/>
                                      </a:rPr>
                                      <m:t>𝐷</m:t>
                                    </m:r>
                                  </m:sub>
                                </m:sSub>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m:rPr>
                                    <m:sty m:val="p"/>
                                  </m:rPr>
                                  <a:rPr lang="es-AR" sz="1600">
                                    <a:effectLst/>
                                    <a:latin typeface="Cambria Math"/>
                                  </a:rPr>
                                  <m:t>N</m:t>
                                </m:r>
                                <m:r>
                                  <a:rPr lang="es-AR" sz="1600">
                                    <a:effectLst/>
                                    <a:latin typeface="Cambria Math"/>
                                  </a:rPr>
                                  <m:t>/</m:t>
                                </m:r>
                                <m:r>
                                  <m:rPr>
                                    <m:sty m:val="p"/>
                                  </m:rPr>
                                  <a:rPr lang="es-AR" sz="1600">
                                    <a:effectLst/>
                                    <a:latin typeface="Cambria Math"/>
                                  </a:rPr>
                                  <m:t>A</m:t>
                                </m:r>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smtClean="0">
                                    <a:effectLst/>
                                    <a:latin typeface="Cambria Math"/>
                                  </a:rPr>
                                  <m:t>0</m:t>
                                </m:r>
                                <m:r>
                                  <a:rPr lang="es-AR" sz="1600" b="0" i="0" smtClean="0">
                                    <a:effectLst/>
                                    <a:latin typeface="Cambria Math" panose="02040503050406030204" pitchFamily="18" charset="0"/>
                                  </a:rPr>
                                  <m:t>,</m:t>
                                </m:r>
                                <m:r>
                                  <a:rPr lang="es-AR" sz="1600">
                                    <a:effectLst/>
                                    <a:latin typeface="Cambria Math"/>
                                  </a:rPr>
                                  <m:t>9</m:t>
                                </m:r>
                                <m:r>
                                  <a:rPr lang="es-AR" sz="1600" b="0" i="0" smtClean="0">
                                    <a:effectLst/>
                                    <a:latin typeface="Cambria Math" panose="02040503050406030204" pitchFamily="18" charset="0"/>
                                  </a:rPr>
                                  <m:t>0</m:t>
                                </m:r>
                              </m:oMath>
                            </m:oMathPara>
                          </a14:m>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smtClean="0">
                                    <a:effectLst/>
                                    <a:latin typeface="Cambria Math"/>
                                  </a:rPr>
                                  <m:t>0</m:t>
                                </m:r>
                                <m:r>
                                  <a:rPr lang="es-AR" sz="1600" b="0" i="0" smtClean="0">
                                    <a:effectLst/>
                                    <a:latin typeface="Cambria Math" panose="02040503050406030204" pitchFamily="18" charset="0"/>
                                  </a:rPr>
                                  <m:t>,</m:t>
                                </m:r>
                                <m:r>
                                  <a:rPr lang="es-AR" sz="1600" smtClean="0">
                                    <a:effectLst/>
                                    <a:latin typeface="Cambria Math"/>
                                  </a:rPr>
                                  <m:t>9</m:t>
                                </m:r>
                                <m:r>
                                  <a:rPr lang="es-AR" sz="1600" b="0" i="0" smtClean="0">
                                    <a:effectLst/>
                                    <a:latin typeface="Cambria Math" panose="02040503050406030204" pitchFamily="18" charset="0"/>
                                  </a:rPr>
                                  <m:t>2</m:t>
                                </m:r>
                              </m:oMath>
                            </m:oMathPara>
                          </a14:m>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 xmlns:m="http://schemas.openxmlformats.org/officeDocument/2006/math">
                              <m:r>
                                <a:rPr lang="es-AR" sz="1600" smtClean="0">
                                  <a:effectLst/>
                                  <a:latin typeface="Cambria Math"/>
                                </a:rPr>
                                <m:t>0</m:t>
                              </m:r>
                              <m:r>
                                <a:rPr lang="es-AR" sz="1600" b="0" i="0" smtClean="0">
                                  <a:effectLst/>
                                  <a:latin typeface="Cambria Math" panose="02040503050406030204" pitchFamily="18" charset="0"/>
                                </a:rPr>
                                <m:t>,</m:t>
                              </m:r>
                              <m:r>
                                <a:rPr lang="es-AR" sz="1600">
                                  <a:effectLst/>
                                  <a:latin typeface="Cambria Math"/>
                                </a:rPr>
                                <m:t>9</m:t>
                              </m:r>
                            </m:oMath>
                          </a14:m>
                          <a:r>
                            <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nchor="ctr"/>
                    </a:tc>
                    <a:extLst>
                      <a:ext uri="{0D108BD9-81ED-4DB2-BD59-A6C34878D82A}">
                        <a16:rowId xmlns:a16="http://schemas.microsoft.com/office/drawing/2014/main" val="1387749474"/>
                      </a:ext>
                    </a:extLst>
                  </a:tr>
                  <a:tr h="179388">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sSub>
                                  <m:sSubPr>
                                    <m:ctrlPr>
                                      <a:rPr lang="es-AR" sz="1600" i="1">
                                        <a:effectLst/>
                                        <a:latin typeface="Cambria Math" panose="02040503050406030204" pitchFamily="18" charset="0"/>
                                      </a:rPr>
                                    </m:ctrlPr>
                                  </m:sSubPr>
                                  <m:e>
                                    <m:r>
                                      <a:rPr lang="es-AR" sz="1600">
                                        <a:effectLst/>
                                        <a:latin typeface="Cambria Math"/>
                                      </a:rPr>
                                      <m:t>𝑥</m:t>
                                    </m:r>
                                  </m:e>
                                  <m:sub>
                                    <m:r>
                                      <a:rPr lang="es-AR" sz="1600">
                                        <a:effectLst/>
                                        <a:latin typeface="Cambria Math"/>
                                      </a:rPr>
                                      <m:t>𝑊</m:t>
                                    </m:r>
                                  </m:sub>
                                </m:sSub>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m:rPr>
                                    <m:sty m:val="p"/>
                                  </m:rPr>
                                  <a:rPr lang="es-AR" sz="1600">
                                    <a:effectLst/>
                                    <a:latin typeface="Cambria Math"/>
                                  </a:rPr>
                                  <m:t>N</m:t>
                                </m:r>
                                <m:r>
                                  <a:rPr lang="es-AR" sz="1600">
                                    <a:effectLst/>
                                    <a:latin typeface="Cambria Math"/>
                                  </a:rPr>
                                  <m:t>/</m:t>
                                </m:r>
                                <m:r>
                                  <m:rPr>
                                    <m:sty m:val="p"/>
                                  </m:rPr>
                                  <a:rPr lang="es-AR" sz="1600">
                                    <a:effectLst/>
                                    <a:latin typeface="Cambria Math"/>
                                  </a:rPr>
                                  <m:t>A</m:t>
                                </m:r>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 xmlns:m="http://schemas.openxmlformats.org/officeDocument/2006/math">
                              <m:r>
                                <a:rPr lang="es-AR" sz="1600" smtClean="0">
                                  <a:effectLst/>
                                  <a:latin typeface="Cambria Math"/>
                                </a:rPr>
                                <m:t>0</m:t>
                              </m:r>
                              <m:r>
                                <a:rPr lang="es-AR" sz="1600" b="0" i="0" smtClean="0">
                                  <a:effectLst/>
                                  <a:latin typeface="Cambria Math" panose="02040503050406030204" pitchFamily="18" charset="0"/>
                                </a:rPr>
                                <m:t>,</m:t>
                              </m:r>
                              <m:r>
                                <a:rPr lang="es-AR" sz="1600">
                                  <a:effectLst/>
                                  <a:latin typeface="Cambria Math"/>
                                </a:rPr>
                                <m:t>1</m:t>
                              </m:r>
                            </m:oMath>
                          </a14:m>
                          <a:r>
                            <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smtClean="0">
                                    <a:effectLst/>
                                    <a:latin typeface="Cambria Math"/>
                                  </a:rPr>
                                  <m:t>0</m:t>
                                </m:r>
                                <m:r>
                                  <a:rPr lang="es-AR" sz="1600" b="0" i="0" smtClean="0">
                                    <a:effectLst/>
                                    <a:latin typeface="Cambria Math" panose="02040503050406030204" pitchFamily="18" charset="0"/>
                                  </a:rPr>
                                  <m:t>,</m:t>
                                </m:r>
                                <m:r>
                                  <a:rPr lang="es-AR" sz="1600" smtClean="0">
                                    <a:effectLst/>
                                    <a:latin typeface="Cambria Math"/>
                                  </a:rPr>
                                  <m:t>3</m:t>
                                </m:r>
                                <m:r>
                                  <a:rPr lang="es-AR" sz="1600" b="0" i="0" smtClean="0">
                                    <a:effectLst/>
                                    <a:latin typeface="Cambria Math" panose="02040503050406030204" pitchFamily="18" charset="0"/>
                                  </a:rPr>
                                  <m:t>4</m:t>
                                </m:r>
                              </m:oMath>
                            </m:oMathPara>
                          </a14:m>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smtClean="0">
                                    <a:effectLst/>
                                    <a:latin typeface="Cambria Math"/>
                                  </a:rPr>
                                  <m:t>0</m:t>
                                </m:r>
                                <m:r>
                                  <a:rPr lang="es-AR" sz="1600" b="0" i="0" smtClean="0">
                                    <a:effectLst/>
                                    <a:latin typeface="Cambria Math" panose="02040503050406030204" pitchFamily="18" charset="0"/>
                                  </a:rPr>
                                  <m:t>,30</m:t>
                                </m:r>
                              </m:oMath>
                            </m:oMathPara>
                          </a14:m>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28837066"/>
                      </a:ext>
                    </a:extLst>
                  </a:tr>
                  <a:tr h="179388">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sSub>
                                  <m:sSubPr>
                                    <m:ctrlPr>
                                      <a:rPr lang="es-AR" sz="1600" i="1">
                                        <a:effectLst/>
                                        <a:latin typeface="Cambria Math" panose="02040503050406030204" pitchFamily="18" charset="0"/>
                                      </a:rPr>
                                    </m:ctrlPr>
                                  </m:sSubPr>
                                  <m:e>
                                    <m:r>
                                      <a:rPr lang="es-AR" sz="1600">
                                        <a:effectLst/>
                                        <a:latin typeface="Cambria Math"/>
                                      </a:rPr>
                                      <m:t>𝑥</m:t>
                                    </m:r>
                                  </m:e>
                                  <m:sub>
                                    <m:r>
                                      <a:rPr lang="es-AR" sz="1600">
                                        <a:effectLst/>
                                        <a:latin typeface="Cambria Math"/>
                                      </a:rPr>
                                      <m:t>𝑚𝑖𝑥</m:t>
                                    </m:r>
                                  </m:sub>
                                </m:sSub>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m:rPr>
                                    <m:sty m:val="p"/>
                                  </m:rPr>
                                  <a:rPr lang="es-AR" sz="1600">
                                    <a:effectLst/>
                                    <a:latin typeface="Cambria Math"/>
                                  </a:rPr>
                                  <m:t>N</m:t>
                                </m:r>
                                <m:r>
                                  <a:rPr lang="es-AR" sz="1600">
                                    <a:effectLst/>
                                    <a:latin typeface="Cambria Math"/>
                                  </a:rPr>
                                  <m:t>/</m:t>
                                </m:r>
                                <m:r>
                                  <m:rPr>
                                    <m:sty m:val="p"/>
                                  </m:rPr>
                                  <a:rPr lang="es-AR" sz="1600">
                                    <a:effectLst/>
                                    <a:latin typeface="Cambria Math"/>
                                  </a:rPr>
                                  <m:t>A</m:t>
                                </m:r>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a:effectLst/>
                                    <a:latin typeface="Cambria Math"/>
                                  </a:rPr>
                                  <m:t>𝑁</m:t>
                                </m:r>
                                <m:r>
                                  <a:rPr lang="es-AR" sz="1600">
                                    <a:effectLst/>
                                    <a:latin typeface="Cambria Math"/>
                                  </a:rPr>
                                  <m:t>/</m:t>
                                </m:r>
                                <m:r>
                                  <a:rPr lang="es-AR" sz="1600">
                                    <a:effectLst/>
                                    <a:latin typeface="Cambria Math"/>
                                  </a:rPr>
                                  <m:t>𝐴</m:t>
                                </m:r>
                              </m:oMath>
                            </m:oMathPara>
                          </a14:m>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smtClean="0">
                                    <a:effectLst/>
                                    <a:latin typeface="Cambria Math"/>
                                  </a:rPr>
                                  <m:t>0</m:t>
                                </m:r>
                                <m:r>
                                  <a:rPr lang="es-AR" sz="1600" b="0" i="0" smtClean="0">
                                    <a:effectLst/>
                                    <a:latin typeface="Cambria Math" panose="02040503050406030204" pitchFamily="18" charset="0"/>
                                  </a:rPr>
                                  <m:t>,</m:t>
                                </m:r>
                                <m:r>
                                  <a:rPr lang="es-AR" sz="1600">
                                    <a:effectLst/>
                                    <a:latin typeface="Cambria Math"/>
                                  </a:rPr>
                                  <m:t>60</m:t>
                                </m:r>
                              </m:oMath>
                            </m:oMathPara>
                          </a14:m>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smtClean="0">
                                    <a:effectLst/>
                                    <a:latin typeface="Cambria Math"/>
                                  </a:rPr>
                                  <m:t>0</m:t>
                                </m:r>
                                <m:r>
                                  <a:rPr lang="es-AR" sz="1600" b="0" i="0" smtClean="0">
                                    <a:effectLst/>
                                    <a:latin typeface="Cambria Math" panose="02040503050406030204" pitchFamily="18" charset="0"/>
                                  </a:rPr>
                                  <m:t>,</m:t>
                                </m:r>
                                <m:r>
                                  <a:rPr lang="es-AR" sz="1600">
                                    <a:effectLst/>
                                    <a:latin typeface="Cambria Math"/>
                                  </a:rPr>
                                  <m:t>58</m:t>
                                </m:r>
                              </m:oMath>
                            </m:oMathPara>
                          </a14:m>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47004797"/>
                      </a:ext>
                    </a:extLst>
                  </a:tr>
                  <a:tr h="179388">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a:effectLst/>
                                    <a:latin typeface="Cambria Math"/>
                                  </a:rPr>
                                  <m:t>𝑁</m:t>
                                </m:r>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m:rPr>
                                    <m:sty m:val="p"/>
                                  </m:rPr>
                                  <a:rPr lang="es-AR" sz="1600">
                                    <a:effectLst/>
                                    <a:latin typeface="Cambria Math"/>
                                  </a:rPr>
                                  <m:t>N</m:t>
                                </m:r>
                                <m:r>
                                  <a:rPr lang="es-AR" sz="1600">
                                    <a:effectLst/>
                                    <a:latin typeface="Cambria Math"/>
                                  </a:rPr>
                                  <m:t>/</m:t>
                                </m:r>
                                <m:r>
                                  <m:rPr>
                                    <m:sty m:val="p"/>
                                  </m:rPr>
                                  <a:rPr lang="es-AR" sz="1600">
                                    <a:effectLst/>
                                    <a:latin typeface="Cambria Math"/>
                                  </a:rPr>
                                  <m:t>A</m:t>
                                </m:r>
                              </m:oMath>
                            </m:oMathPara>
                          </a14:m>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3">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a:effectLst/>
                                    <a:latin typeface="Cambria Math"/>
                                  </a:rPr>
                                  <m:t>11</m:t>
                                </m:r>
                              </m:oMath>
                            </m:oMathPara>
                          </a14:m>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pPr algn="ctr">
                            <a:lnSpc>
                              <a:spcPct val="107000"/>
                            </a:lnSpc>
                            <a:spcBef>
                              <a:spcPts val="100"/>
                            </a:spcBef>
                            <a:spcAft>
                              <a:spcPts val="100"/>
                            </a:spcAft>
                          </a:pPr>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pPr algn="ctr">
                            <a:lnSpc>
                              <a:spcPct val="107000"/>
                            </a:lnSpc>
                            <a:spcBef>
                              <a:spcPts val="100"/>
                            </a:spcBef>
                            <a:spcAft>
                              <a:spcPts val="100"/>
                            </a:spcAft>
                          </a:pPr>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79623579"/>
                      </a:ext>
                    </a:extLst>
                  </a:tr>
                  <a:tr h="179388">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a:effectLst/>
                                    <a:latin typeface="Cambria Math"/>
                                  </a:rPr>
                                  <m:t>𝑅</m:t>
                                </m:r>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m:rPr>
                                    <m:sty m:val="p"/>
                                  </m:rPr>
                                  <a:rPr lang="es-AR" sz="1600">
                                    <a:effectLst/>
                                    <a:latin typeface="Cambria Math"/>
                                  </a:rPr>
                                  <m:t>N</m:t>
                                </m:r>
                                <m:r>
                                  <a:rPr lang="es-AR" sz="1600">
                                    <a:effectLst/>
                                    <a:latin typeface="Cambria Math"/>
                                  </a:rPr>
                                  <m:t>/</m:t>
                                </m:r>
                                <m:r>
                                  <m:rPr>
                                    <m:sty m:val="p"/>
                                  </m:rPr>
                                  <a:rPr lang="es-AR" sz="1600">
                                    <a:effectLst/>
                                    <a:latin typeface="Cambria Math"/>
                                  </a:rPr>
                                  <m:t>A</m:t>
                                </m:r>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smtClean="0">
                                    <a:effectLst/>
                                    <a:latin typeface="Cambria Math"/>
                                  </a:rPr>
                                  <m:t>2</m:t>
                                </m:r>
                                <m:r>
                                  <a:rPr lang="es-AR" sz="1600" b="0" i="0" smtClean="0">
                                    <a:effectLst/>
                                    <a:latin typeface="Cambria Math" panose="02040503050406030204" pitchFamily="18" charset="0"/>
                                  </a:rPr>
                                  <m:t>,</m:t>
                                </m:r>
                                <m:r>
                                  <a:rPr lang="es-AR" sz="1600">
                                    <a:effectLst/>
                                    <a:latin typeface="Cambria Math"/>
                                  </a:rPr>
                                  <m:t>6</m:t>
                                </m:r>
                              </m:oMath>
                            </m:oMathPara>
                          </a14:m>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smtClean="0">
                                    <a:effectLst/>
                                    <a:latin typeface="Cambria Math"/>
                                  </a:rPr>
                                  <m:t>2</m:t>
                                </m:r>
                                <m:r>
                                  <a:rPr lang="es-AR" sz="1600" b="0" i="0" smtClean="0">
                                    <a:effectLst/>
                                    <a:latin typeface="Cambria Math" panose="02040503050406030204" pitchFamily="18" charset="0"/>
                                  </a:rPr>
                                  <m:t>,</m:t>
                                </m:r>
                                <m:r>
                                  <a:rPr lang="es-AR" sz="1600">
                                    <a:effectLst/>
                                    <a:latin typeface="Cambria Math"/>
                                  </a:rPr>
                                  <m:t>6</m:t>
                                </m:r>
                              </m:oMath>
                            </m:oMathPara>
                          </a14:m>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smtClean="0">
                                    <a:effectLst/>
                                    <a:latin typeface="Cambria Math"/>
                                  </a:rPr>
                                  <m:t>1</m:t>
                                </m:r>
                                <m:r>
                                  <a:rPr lang="es-AR" sz="1600" b="0" i="0" smtClean="0">
                                    <a:effectLst/>
                                    <a:latin typeface="Cambria Math" panose="02040503050406030204" pitchFamily="18" charset="0"/>
                                  </a:rPr>
                                  <m:t>,</m:t>
                                </m:r>
                                <m:r>
                                  <a:rPr lang="es-AR" sz="1600">
                                    <a:effectLst/>
                                    <a:latin typeface="Cambria Math"/>
                                  </a:rPr>
                                  <m:t>97</m:t>
                                </m:r>
                              </m:oMath>
                            </m:oMathPara>
                          </a14:m>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74903740"/>
                      </a:ext>
                    </a:extLst>
                  </a:tr>
                  <a:tr h="179388">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sSub>
                                  <m:sSubPr>
                                    <m:ctrlPr>
                                      <a:rPr lang="es-AR" sz="1600" i="1">
                                        <a:effectLst/>
                                        <a:latin typeface="Cambria Math" panose="02040503050406030204" pitchFamily="18" charset="0"/>
                                      </a:rPr>
                                    </m:ctrlPr>
                                  </m:sSubPr>
                                  <m:e>
                                    <m:r>
                                      <a:rPr lang="es-AR" sz="1600">
                                        <a:effectLst/>
                                        <a:latin typeface="Cambria Math"/>
                                      </a:rPr>
                                      <m:t>𝑄</m:t>
                                    </m:r>
                                  </m:e>
                                  <m:sub>
                                    <m:r>
                                      <a:rPr lang="es-AR" sz="1600">
                                        <a:effectLst/>
                                        <a:latin typeface="Cambria Math"/>
                                      </a:rPr>
                                      <m:t>𝑐𝑜𝑛𝑑</m:t>
                                    </m:r>
                                  </m:sub>
                                </m:sSub>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m:rPr>
                                    <m:sty m:val="p"/>
                                  </m:rPr>
                                  <a:rPr lang="es-AR" sz="1600">
                                    <a:effectLst/>
                                    <a:latin typeface="Cambria Math"/>
                                  </a:rPr>
                                  <m:t>kJ</m:t>
                                </m:r>
                                <m:r>
                                  <a:rPr lang="es-AR" sz="1600">
                                    <a:effectLst/>
                                    <a:latin typeface="Cambria Math"/>
                                  </a:rPr>
                                  <m:t>/</m:t>
                                </m:r>
                                <m:r>
                                  <m:rPr>
                                    <m:sty m:val="p"/>
                                  </m:rPr>
                                  <a:rPr lang="es-AR" sz="1600">
                                    <a:effectLst/>
                                    <a:latin typeface="Cambria Math"/>
                                  </a:rPr>
                                  <m:t>h</m:t>
                                </m:r>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a:effectLst/>
                                    <a:latin typeface="Cambria Math"/>
                                  </a:rPr>
                                  <m:t>7200</m:t>
                                </m:r>
                              </m:oMath>
                            </m:oMathPara>
                          </a14:m>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a:effectLst/>
                                    <a:latin typeface="Cambria Math"/>
                                  </a:rPr>
                                  <m:t>4000</m:t>
                                </m:r>
                              </m:oMath>
                            </m:oMathPara>
                          </a14:m>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pPr algn="ctr">
                            <a:lnSpc>
                              <a:spcPct val="107000"/>
                            </a:lnSpc>
                            <a:spcBef>
                              <a:spcPts val="100"/>
                            </a:spcBef>
                            <a:spcAft>
                              <a:spcPts val="100"/>
                            </a:spcAft>
                          </a:pPr>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81792472"/>
                      </a:ext>
                    </a:extLst>
                  </a:tr>
                  <a:tr h="179388">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sSub>
                                  <m:sSubPr>
                                    <m:ctrlPr>
                                      <a:rPr lang="es-AR" sz="1600" i="1">
                                        <a:effectLst/>
                                        <a:latin typeface="Cambria Math" panose="02040503050406030204" pitchFamily="18" charset="0"/>
                                      </a:rPr>
                                    </m:ctrlPr>
                                  </m:sSubPr>
                                  <m:e>
                                    <m:r>
                                      <a:rPr lang="es-AR" sz="1600">
                                        <a:effectLst/>
                                        <a:latin typeface="Cambria Math"/>
                                      </a:rPr>
                                      <m:t>𝑄</m:t>
                                    </m:r>
                                  </m:e>
                                  <m:sub>
                                    <m:r>
                                      <a:rPr lang="es-AR" sz="1600">
                                        <a:effectLst/>
                                        <a:latin typeface="Cambria Math"/>
                                      </a:rPr>
                                      <m:t>𝑏</m:t>
                                    </m:r>
                                  </m:sub>
                                </m:sSub>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m:rPr>
                                    <m:sty m:val="p"/>
                                  </m:rPr>
                                  <a:rPr lang="es-AR" sz="1600">
                                    <a:effectLst/>
                                    <a:latin typeface="Cambria Math"/>
                                  </a:rPr>
                                  <m:t>kJ</m:t>
                                </m:r>
                                <m:r>
                                  <a:rPr lang="es-AR" sz="1600">
                                    <a:effectLst/>
                                    <a:latin typeface="Cambria Math"/>
                                  </a:rPr>
                                  <m:t>/</m:t>
                                </m:r>
                                <m:r>
                                  <m:rPr>
                                    <m:sty m:val="p"/>
                                  </m:rPr>
                                  <a:rPr lang="es-AR" sz="1600">
                                    <a:effectLst/>
                                    <a:latin typeface="Cambria Math"/>
                                  </a:rPr>
                                  <m:t>h</m:t>
                                </m:r>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3">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a:effectLst/>
                                    <a:latin typeface="Cambria Math"/>
                                  </a:rPr>
                                  <m:t>7200</m:t>
                                </m:r>
                              </m:oMath>
                            </m:oMathPara>
                          </a14:m>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pPr algn="ctr">
                            <a:lnSpc>
                              <a:spcPct val="107000"/>
                            </a:lnSpc>
                            <a:spcBef>
                              <a:spcPts val="100"/>
                            </a:spcBef>
                            <a:spcAft>
                              <a:spcPts val="100"/>
                            </a:spcAft>
                          </a:pPr>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pPr algn="ctr">
                            <a:lnSpc>
                              <a:spcPct val="107000"/>
                            </a:lnSpc>
                            <a:spcBef>
                              <a:spcPts val="100"/>
                            </a:spcBef>
                            <a:spcAft>
                              <a:spcPts val="100"/>
                            </a:spcAft>
                          </a:pPr>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36951815"/>
                      </a:ext>
                    </a:extLst>
                  </a:tr>
                  <a:tr h="179388">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sSub>
                                  <m:sSubPr>
                                    <m:ctrlPr>
                                      <a:rPr lang="es-AR" sz="1600" i="1">
                                        <a:effectLst/>
                                        <a:latin typeface="Cambria Math" panose="02040503050406030204" pitchFamily="18" charset="0"/>
                                      </a:rPr>
                                    </m:ctrlPr>
                                  </m:sSubPr>
                                  <m:e>
                                    <m:r>
                                      <a:rPr lang="es-AR" sz="1600">
                                        <a:effectLst/>
                                        <a:latin typeface="Cambria Math"/>
                                      </a:rPr>
                                      <m:t>𝐿</m:t>
                                    </m:r>
                                  </m:e>
                                  <m:sub>
                                    <m:r>
                                      <a:rPr lang="es-AR" sz="1600">
                                        <a:effectLst/>
                                        <a:latin typeface="Cambria Math"/>
                                      </a:rPr>
                                      <m:t>0</m:t>
                                    </m:r>
                                  </m:sub>
                                </m:sSub>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m:rPr>
                                    <m:sty m:val="p"/>
                                  </m:rPr>
                                  <a:rPr lang="es-AR" sz="1600">
                                    <a:effectLst/>
                                    <a:latin typeface="Cambria Math"/>
                                  </a:rPr>
                                  <m:t>kmol</m:t>
                                </m:r>
                                <m:r>
                                  <a:rPr lang="es-AR" sz="1600">
                                    <a:effectLst/>
                                    <a:latin typeface="Cambria Math"/>
                                  </a:rPr>
                                  <m:t>/</m:t>
                                </m:r>
                                <m:r>
                                  <m:rPr>
                                    <m:sty m:val="p"/>
                                  </m:rPr>
                                  <a:rPr lang="es-AR" sz="1600">
                                    <a:effectLst/>
                                    <a:latin typeface="Cambria Math"/>
                                  </a:rPr>
                                  <m:t>h</m:t>
                                </m:r>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a:effectLst/>
                                    <a:latin typeface="Cambria Math"/>
                                  </a:rPr>
                                  <m:t>130</m:t>
                                </m:r>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smtClean="0">
                                    <a:effectLst/>
                                    <a:latin typeface="Cambria Math"/>
                                  </a:rPr>
                                  <m:t>72</m:t>
                                </m:r>
                                <m:r>
                                  <a:rPr lang="es-AR" sz="1600" b="0" i="0" smtClean="0">
                                    <a:effectLst/>
                                    <a:latin typeface="Cambria Math" panose="02040503050406030204" pitchFamily="18" charset="0"/>
                                  </a:rPr>
                                  <m:t>,</m:t>
                                </m:r>
                                <m:r>
                                  <a:rPr lang="es-AR" sz="1600">
                                    <a:effectLst/>
                                    <a:latin typeface="Cambria Math"/>
                                  </a:rPr>
                                  <m:t>2</m:t>
                                </m:r>
                              </m:oMath>
                            </m:oMathPara>
                          </a14:m>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smtClean="0">
                                    <a:effectLst/>
                                    <a:latin typeface="Cambria Math"/>
                                  </a:rPr>
                                  <m:t>66</m:t>
                                </m:r>
                                <m:r>
                                  <a:rPr lang="es-AR" sz="1600" b="0" i="0" smtClean="0">
                                    <a:effectLst/>
                                    <a:latin typeface="Cambria Math" panose="02040503050406030204" pitchFamily="18" charset="0"/>
                                  </a:rPr>
                                  <m:t>,4</m:t>
                                </m:r>
                              </m:oMath>
                            </m:oMathPara>
                          </a14:m>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49138819"/>
                      </a:ext>
                    </a:extLst>
                  </a:tr>
                  <a:tr h="179388">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a:effectLst/>
                                    <a:latin typeface="Cambria Math"/>
                                  </a:rPr>
                                  <m:t>𝑉</m:t>
                                </m:r>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m:rPr>
                                    <m:sty m:val="p"/>
                                  </m:rPr>
                                  <a:rPr lang="es-AR" sz="1600">
                                    <a:effectLst/>
                                    <a:latin typeface="Cambria Math"/>
                                  </a:rPr>
                                  <m:t>kmol</m:t>
                                </m:r>
                                <m:r>
                                  <a:rPr lang="es-AR" sz="1600">
                                    <a:effectLst/>
                                    <a:latin typeface="Cambria Math"/>
                                  </a:rPr>
                                  <m:t>/</m:t>
                                </m:r>
                                <m:r>
                                  <m:rPr>
                                    <m:sty m:val="p"/>
                                  </m:rPr>
                                  <a:rPr lang="es-AR" sz="1600">
                                    <a:effectLst/>
                                    <a:latin typeface="Cambria Math"/>
                                  </a:rPr>
                                  <m:t>h</m:t>
                                </m:r>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a:effectLst/>
                                    <a:latin typeface="Cambria Math"/>
                                  </a:rPr>
                                  <m:t>180</m:t>
                                </m:r>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a:effectLst/>
                                    <a:latin typeface="Cambria Math"/>
                                  </a:rPr>
                                  <m:t>100</m:t>
                                </m:r>
                              </m:oMath>
                            </m:oMathPara>
                          </a14:m>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pPr algn="ctr">
                            <a:lnSpc>
                              <a:spcPct val="107000"/>
                            </a:lnSpc>
                            <a:spcBef>
                              <a:spcPts val="100"/>
                            </a:spcBef>
                            <a:spcAft>
                              <a:spcPts val="100"/>
                            </a:spcAft>
                          </a:pPr>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65647783"/>
                      </a:ext>
                    </a:extLst>
                  </a:tr>
                  <a:tr h="358775">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acc>
                                  <m:accPr>
                                    <m:chr m:val="̅"/>
                                    <m:ctrlPr>
                                      <a:rPr lang="es-AR" sz="1600" i="1">
                                        <a:effectLst/>
                                        <a:latin typeface="Cambria Math" panose="02040503050406030204" pitchFamily="18" charset="0"/>
                                      </a:rPr>
                                    </m:ctrlPr>
                                  </m:accPr>
                                  <m:e>
                                    <m:r>
                                      <a:rPr lang="es-AR" sz="1600">
                                        <a:effectLst/>
                                        <a:latin typeface="Cambria Math"/>
                                      </a:rPr>
                                      <m:t>𝐿</m:t>
                                    </m:r>
                                  </m:e>
                                </m:acc>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m:rPr>
                                    <m:sty m:val="p"/>
                                  </m:rPr>
                                  <a:rPr lang="es-AR" sz="1600">
                                    <a:effectLst/>
                                    <a:latin typeface="Cambria Math"/>
                                  </a:rPr>
                                  <m:t>kmol</m:t>
                                </m:r>
                                <m:r>
                                  <a:rPr lang="es-AR" sz="1600">
                                    <a:effectLst/>
                                    <a:latin typeface="Cambria Math"/>
                                  </a:rPr>
                                  <m:t>/</m:t>
                                </m:r>
                                <m:r>
                                  <m:rPr>
                                    <m:sty m:val="p"/>
                                  </m:rPr>
                                  <a:rPr lang="es-AR" sz="1600">
                                    <a:effectLst/>
                                    <a:latin typeface="Cambria Math"/>
                                  </a:rPr>
                                  <m:t>h</m:t>
                                </m:r>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a:effectLst/>
                                    <a:latin typeface="Cambria Math"/>
                                  </a:rPr>
                                  <m:t>230</m:t>
                                </m:r>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m:rPr>
                                    <m:sty m:val="p"/>
                                  </m:rPr>
                                  <a:rPr lang="es-AR" sz="1600" smtClean="0">
                                    <a:effectLst/>
                                    <a:latin typeface="Cambria Math"/>
                                  </a:rPr>
                                  <m:t>ROInt</m:t>
                                </m:r>
                                <m:r>
                                  <a:rPr lang="es-AR" sz="1600" smtClean="0">
                                    <a:effectLst/>
                                    <a:latin typeface="Cambria Math"/>
                                  </a:rPr>
                                  <m:t>: 172,2</m:t>
                                </m:r>
                              </m:oMath>
                            </m:oMathPara>
                          </a14:m>
                          <a:endParaRPr lang="es-AR" sz="1600" dirty="0">
                            <a:effectLst/>
                          </a:endParaRPr>
                        </a:p>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m:rPr>
                                    <m:sty m:val="p"/>
                                  </m:rPr>
                                  <a:rPr lang="es-AR" sz="1600">
                                    <a:effectLst/>
                                    <a:latin typeface="Cambria Math"/>
                                  </a:rPr>
                                  <m:t>ROI</m:t>
                                </m:r>
                                <m:r>
                                  <a:rPr lang="es-AR" sz="1600">
                                    <a:effectLst/>
                                    <a:latin typeface="Cambria Math"/>
                                  </a:rPr>
                                  <m:t>: 252,2</m:t>
                                </m:r>
                              </m:oMath>
                            </m:oMathPara>
                          </a14:m>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m:rPr>
                                    <m:sty m:val="p"/>
                                  </m:rPr>
                                  <a:rPr lang="es-AR" sz="1600" smtClean="0">
                                    <a:effectLst/>
                                    <a:latin typeface="Cambria Math"/>
                                  </a:rPr>
                                  <m:t>ROInt</m:t>
                                </m:r>
                                <m:r>
                                  <a:rPr lang="es-AR" sz="1600" smtClean="0">
                                    <a:effectLst/>
                                    <a:latin typeface="Cambria Math"/>
                                  </a:rPr>
                                  <m:t>: 166,4</m:t>
                                </m:r>
                              </m:oMath>
                            </m:oMathPara>
                          </a14:m>
                          <a:endParaRPr lang="es-AR" sz="1600" dirty="0">
                            <a:effectLst/>
                          </a:endParaRPr>
                        </a:p>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m:rPr>
                                    <m:sty m:val="p"/>
                                  </m:rPr>
                                  <a:rPr lang="es-AR" sz="1600">
                                    <a:effectLst/>
                                    <a:latin typeface="Cambria Math"/>
                                  </a:rPr>
                                  <m:t>ROI</m:t>
                                </m:r>
                                <m:r>
                                  <a:rPr lang="es-AR" sz="1600">
                                    <a:effectLst/>
                                    <a:latin typeface="Cambria Math"/>
                                  </a:rPr>
                                  <m:t>: 246,4</m:t>
                                </m:r>
                              </m:oMath>
                            </m:oMathPara>
                          </a14:m>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54195287"/>
                      </a:ext>
                    </a:extLst>
                  </a:tr>
                  <a:tr h="358775">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acc>
                                  <m:accPr>
                                    <m:chr m:val="̅"/>
                                    <m:ctrlPr>
                                      <a:rPr lang="es-AR" sz="1600" i="1">
                                        <a:effectLst/>
                                        <a:latin typeface="Cambria Math" panose="02040503050406030204" pitchFamily="18" charset="0"/>
                                      </a:rPr>
                                    </m:ctrlPr>
                                  </m:accPr>
                                  <m:e>
                                    <m:r>
                                      <a:rPr lang="es-AR" sz="1600">
                                        <a:effectLst/>
                                        <a:latin typeface="Cambria Math"/>
                                      </a:rPr>
                                      <m:t>𝑉</m:t>
                                    </m:r>
                                  </m:e>
                                </m:acc>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m:rPr>
                                    <m:sty m:val="p"/>
                                  </m:rPr>
                                  <a:rPr lang="es-AR" sz="1600">
                                    <a:effectLst/>
                                    <a:latin typeface="Cambria Math"/>
                                  </a:rPr>
                                  <m:t>kmol</m:t>
                                </m:r>
                                <m:r>
                                  <a:rPr lang="es-AR" sz="1600">
                                    <a:effectLst/>
                                    <a:latin typeface="Cambria Math"/>
                                  </a:rPr>
                                  <m:t>/</m:t>
                                </m:r>
                                <m:r>
                                  <m:rPr>
                                    <m:sty m:val="p"/>
                                  </m:rPr>
                                  <a:rPr lang="es-AR" sz="1600">
                                    <a:effectLst/>
                                    <a:latin typeface="Cambria Math"/>
                                  </a:rPr>
                                  <m:t>h</m:t>
                                </m:r>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a:rPr lang="es-AR" sz="1600">
                                    <a:effectLst/>
                                    <a:latin typeface="Cambria Math"/>
                                  </a:rPr>
                                  <m:t>180</m:t>
                                </m:r>
                              </m:oMath>
                            </m:oMathPara>
                          </a14:m>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m:rPr>
                                    <m:sty m:val="p"/>
                                  </m:rPr>
                                  <a:rPr lang="es-AR" sz="1600">
                                    <a:effectLst/>
                                    <a:latin typeface="Cambria Math"/>
                                  </a:rPr>
                                  <m:t>ROInt</m:t>
                                </m:r>
                                <m:r>
                                  <a:rPr lang="es-AR" sz="1600">
                                    <a:effectLst/>
                                    <a:latin typeface="Cambria Math"/>
                                  </a:rPr>
                                  <m:t>: 100</m:t>
                                </m:r>
                              </m:oMath>
                            </m:oMathPara>
                          </a14:m>
                          <a:endParaRPr lang="es-AR" sz="1600" dirty="0">
                            <a:effectLst/>
                          </a:endParaRPr>
                        </a:p>
                        <a:p>
                          <a:pPr algn="ctr">
                            <a:lnSpc>
                              <a:spcPct val="107000"/>
                            </a:lnSpc>
                            <a:spcBef>
                              <a:spcPts val="100"/>
                            </a:spcBef>
                            <a:spcAft>
                              <a:spcPts val="100"/>
                            </a:spcAft>
                          </a:pPr>
                          <a14:m>
                            <m:oMathPara xmlns:m="http://schemas.openxmlformats.org/officeDocument/2006/math">
                              <m:oMathParaPr>
                                <m:jc m:val="centerGroup"/>
                              </m:oMathParaPr>
                              <m:oMath xmlns:m="http://schemas.openxmlformats.org/officeDocument/2006/math">
                                <m:r>
                                  <m:rPr>
                                    <m:sty m:val="p"/>
                                  </m:rPr>
                                  <a:rPr lang="es-AR" sz="1600">
                                    <a:effectLst/>
                                    <a:latin typeface="Cambria Math"/>
                                  </a:rPr>
                                  <m:t>ROI</m:t>
                                </m:r>
                                <m:r>
                                  <a:rPr lang="es-AR" sz="1600">
                                    <a:effectLst/>
                                    <a:latin typeface="Cambria Math"/>
                                  </a:rPr>
                                  <m:t>: 180</m:t>
                                </m:r>
                              </m:oMath>
                            </m:oMathPara>
                          </a14:m>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pPr algn="ctr">
                            <a:lnSpc>
                              <a:spcPct val="107000"/>
                            </a:lnSpc>
                            <a:spcBef>
                              <a:spcPts val="100"/>
                            </a:spcBef>
                            <a:spcAft>
                              <a:spcPts val="100"/>
                            </a:spcAft>
                          </a:pPr>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25481183"/>
                      </a:ext>
                    </a:extLst>
                  </a:tr>
                </a:tbl>
              </a:graphicData>
            </a:graphic>
          </p:graphicFrame>
        </mc:Choice>
        <mc:Fallback xmlns="">
          <p:graphicFrame>
            <p:nvGraphicFramePr>
              <p:cNvPr id="17" name="Table 16">
                <a:extLst>
                  <a:ext uri="{FF2B5EF4-FFF2-40B4-BE49-F238E27FC236}">
                    <a16:creationId xmlns:a16="http://schemas.microsoft.com/office/drawing/2014/main" id="{06456FAC-FA08-4296-BFFA-0C3B6E9B7E25}"/>
                  </a:ext>
                </a:extLst>
              </p:cNvPr>
              <p:cNvGraphicFramePr>
                <a:graphicFrameLocks noGrp="1"/>
              </p:cNvGraphicFramePr>
              <p:nvPr>
                <p:extLst>
                  <p:ext uri="{D42A27DB-BD31-4B8C-83A1-F6EECF244321}">
                    <p14:modId xmlns:p14="http://schemas.microsoft.com/office/powerpoint/2010/main" val="2898928966"/>
                  </p:ext>
                </p:extLst>
              </p:nvPr>
            </p:nvGraphicFramePr>
            <p:xfrm>
              <a:off x="2690717" y="1374390"/>
              <a:ext cx="6825805" cy="4651571"/>
            </p:xfrm>
            <a:graphic>
              <a:graphicData uri="http://schemas.openxmlformats.org/drawingml/2006/table">
                <a:tbl>
                  <a:tblPr firstRow="1" firstCol="1" bandRow="1">
                    <a:tableStyleId>{5C22544A-7EE6-4342-B048-85BDC9FD1C3A}</a:tableStyleId>
                  </a:tblPr>
                  <a:tblGrid>
                    <a:gridCol w="1126172">
                      <a:extLst>
                        <a:ext uri="{9D8B030D-6E8A-4147-A177-3AD203B41FA5}">
                          <a16:colId xmlns:a16="http://schemas.microsoft.com/office/drawing/2014/main" val="3103087264"/>
                        </a:ext>
                      </a:extLst>
                    </a:gridCol>
                    <a:gridCol w="1010285">
                      <a:extLst>
                        <a:ext uri="{9D8B030D-6E8A-4147-A177-3AD203B41FA5}">
                          <a16:colId xmlns:a16="http://schemas.microsoft.com/office/drawing/2014/main" val="468768104"/>
                        </a:ext>
                      </a:extLst>
                    </a:gridCol>
                    <a:gridCol w="1492885">
                      <a:extLst>
                        <a:ext uri="{9D8B030D-6E8A-4147-A177-3AD203B41FA5}">
                          <a16:colId xmlns:a16="http://schemas.microsoft.com/office/drawing/2014/main" val="2760712811"/>
                        </a:ext>
                      </a:extLst>
                    </a:gridCol>
                    <a:gridCol w="1618869">
                      <a:extLst>
                        <a:ext uri="{9D8B030D-6E8A-4147-A177-3AD203B41FA5}">
                          <a16:colId xmlns:a16="http://schemas.microsoft.com/office/drawing/2014/main" val="3956310669"/>
                        </a:ext>
                      </a:extLst>
                    </a:gridCol>
                    <a:gridCol w="1577594">
                      <a:extLst>
                        <a:ext uri="{9D8B030D-6E8A-4147-A177-3AD203B41FA5}">
                          <a16:colId xmlns:a16="http://schemas.microsoft.com/office/drawing/2014/main" val="2751053396"/>
                        </a:ext>
                      </a:extLst>
                    </a:gridCol>
                  </a:tblGrid>
                  <a:tr h="547243">
                    <a:tc>
                      <a:txBody>
                        <a:bodyPr/>
                        <a:lstStyle/>
                        <a:p>
                          <a:pPr algn="ctr">
                            <a:lnSpc>
                              <a:spcPct val="107000"/>
                            </a:lnSpc>
                            <a:spcBef>
                              <a:spcPts val="100"/>
                            </a:spcBef>
                            <a:spcAft>
                              <a:spcPts val="100"/>
                            </a:spcAft>
                          </a:pPr>
                          <a:r>
                            <a:rPr lang="es-AR" sz="1600" dirty="0">
                              <a:effectLst/>
                            </a:rPr>
                            <a:t>Parámetro</a:t>
                          </a:r>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r>
                            <a:rPr lang="es-AR" sz="1600">
                              <a:effectLst/>
                            </a:rPr>
                            <a:t>Unidades</a:t>
                          </a:r>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100"/>
                            </a:spcBef>
                            <a:spcAft>
                              <a:spcPts val="100"/>
                            </a:spcAft>
                          </a:pPr>
                          <a:r>
                            <a:rPr lang="es-AR" sz="1600">
                              <a:effectLst/>
                            </a:rPr>
                            <a:t>Caso operativo</a:t>
                          </a:r>
                          <a:endParaRPr lang="es-AR"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es-AR"/>
                        </a:p>
                      </a:txBody>
                      <a:tcPr marL="68580" marR="68580" marT="0" marB="0" anchor="ctr">
                        <a:blipFill>
                          <a:blip r:embed="rId3"/>
                          <a:stretch>
                            <a:fillRect l="-224436" t="-10000" r="-98872" b="-751111"/>
                          </a:stretch>
                        </a:blipFill>
                      </a:tcPr>
                    </a:tc>
                    <a:tc>
                      <a:txBody>
                        <a:bodyPr/>
                        <a:lstStyle/>
                        <a:p>
                          <a:endParaRPr lang="es-AR"/>
                        </a:p>
                      </a:txBody>
                      <a:tcPr marL="68580" marR="68580" marT="0" marB="0" anchor="ctr">
                        <a:blipFill>
                          <a:blip r:embed="rId3"/>
                          <a:stretch>
                            <a:fillRect l="-333205" t="-10000" r="-1544" b="-751111"/>
                          </a:stretch>
                        </a:blipFill>
                      </a:tcPr>
                    </a:tc>
                    <a:extLst>
                      <a:ext uri="{0D108BD9-81ED-4DB2-BD59-A6C34878D82A}">
                        <a16:rowId xmlns:a16="http://schemas.microsoft.com/office/drawing/2014/main" val="1110832160"/>
                      </a:ext>
                    </a:extLst>
                  </a:tr>
                  <a:tr h="273622">
                    <a:tc>
                      <a:txBody>
                        <a:bodyPr/>
                        <a:lstStyle/>
                        <a:p>
                          <a:endParaRPr lang="es-AR"/>
                        </a:p>
                      </a:txBody>
                      <a:tcPr marL="68580" marR="68580" marT="0" marB="0" anchor="ctr">
                        <a:blipFill>
                          <a:blip r:embed="rId3"/>
                          <a:stretch>
                            <a:fillRect l="-541" t="-220000" r="-508108" b="-1402222"/>
                          </a:stretch>
                        </a:blipFill>
                      </a:tcPr>
                    </a:tc>
                    <a:tc>
                      <a:txBody>
                        <a:bodyPr/>
                        <a:lstStyle/>
                        <a:p>
                          <a:endParaRPr lang="es-AR"/>
                        </a:p>
                      </a:txBody>
                      <a:tcPr marL="68580" marR="68580" marT="0" marB="0" anchor="ctr">
                        <a:blipFill>
                          <a:blip r:embed="rId3"/>
                          <a:stretch>
                            <a:fillRect l="-112048" t="-220000" r="-466265" b="-1402222"/>
                          </a:stretch>
                        </a:blipFill>
                      </a:tcPr>
                    </a:tc>
                    <a:tc>
                      <a:txBody>
                        <a:bodyPr/>
                        <a:lstStyle/>
                        <a:p>
                          <a:endParaRPr lang="es-AR"/>
                        </a:p>
                      </a:txBody>
                      <a:tcPr marL="68580" marR="68580" marT="0" marB="0" anchor="ctr">
                        <a:blipFill>
                          <a:blip r:embed="rId3"/>
                          <a:stretch>
                            <a:fillRect l="-143673" t="-220000" r="-215918" b="-1402222"/>
                          </a:stretch>
                        </a:blipFill>
                      </a:tcPr>
                    </a:tc>
                    <a:tc>
                      <a:txBody>
                        <a:bodyPr/>
                        <a:lstStyle/>
                        <a:p>
                          <a:endParaRPr lang="es-AR"/>
                        </a:p>
                      </a:txBody>
                      <a:tcPr marL="68580" marR="68580" marT="0" marB="0" anchor="ctr">
                        <a:blipFill>
                          <a:blip r:embed="rId3"/>
                          <a:stretch>
                            <a:fillRect l="-224436" t="-220000" r="-98872" b="-1402222"/>
                          </a:stretch>
                        </a:blipFill>
                      </a:tcPr>
                    </a:tc>
                    <a:tc>
                      <a:txBody>
                        <a:bodyPr/>
                        <a:lstStyle/>
                        <a:p>
                          <a:endParaRPr lang="es-AR"/>
                        </a:p>
                      </a:txBody>
                      <a:tcPr marL="68580" marR="68580" marT="0" marB="0" anchor="ctr">
                        <a:blipFill>
                          <a:blip r:embed="rId3"/>
                          <a:stretch>
                            <a:fillRect l="-333205" t="-220000" r="-1544" b="-1402222"/>
                          </a:stretch>
                        </a:blipFill>
                      </a:tcPr>
                    </a:tc>
                    <a:extLst>
                      <a:ext uri="{0D108BD9-81ED-4DB2-BD59-A6C34878D82A}">
                        <a16:rowId xmlns:a16="http://schemas.microsoft.com/office/drawing/2014/main" val="2716485558"/>
                      </a:ext>
                    </a:extLst>
                  </a:tr>
                  <a:tr h="273622">
                    <a:tc>
                      <a:txBody>
                        <a:bodyPr/>
                        <a:lstStyle/>
                        <a:p>
                          <a:endParaRPr lang="es-AR"/>
                        </a:p>
                      </a:txBody>
                      <a:tcPr marL="68580" marR="68580" marT="0" marB="0" anchor="ctr">
                        <a:blipFill>
                          <a:blip r:embed="rId3"/>
                          <a:stretch>
                            <a:fillRect l="-541" t="-320000" r="-508108" b="-1302222"/>
                          </a:stretch>
                        </a:blipFill>
                      </a:tcPr>
                    </a:tc>
                    <a:tc>
                      <a:txBody>
                        <a:bodyPr/>
                        <a:lstStyle/>
                        <a:p>
                          <a:endParaRPr lang="es-AR"/>
                        </a:p>
                      </a:txBody>
                      <a:tcPr marL="68580" marR="68580" marT="0" marB="0" anchor="ctr">
                        <a:blipFill>
                          <a:blip r:embed="rId3"/>
                          <a:stretch>
                            <a:fillRect l="-112048" t="-320000" r="-466265" b="-1302222"/>
                          </a:stretch>
                        </a:blipFill>
                      </a:tcPr>
                    </a:tc>
                    <a:tc>
                      <a:txBody>
                        <a:bodyPr/>
                        <a:lstStyle/>
                        <a:p>
                          <a:endParaRPr lang="es-AR"/>
                        </a:p>
                      </a:txBody>
                      <a:tcPr marL="68580" marR="68580" marT="0" marB="0" anchor="ctr">
                        <a:blipFill>
                          <a:blip r:embed="rId3"/>
                          <a:stretch>
                            <a:fillRect l="-143673" t="-320000" r="-215918" b="-1302222"/>
                          </a:stretch>
                        </a:blipFill>
                      </a:tcPr>
                    </a:tc>
                    <a:tc>
                      <a:txBody>
                        <a:bodyPr/>
                        <a:lstStyle/>
                        <a:p>
                          <a:endParaRPr lang="es-AR"/>
                        </a:p>
                      </a:txBody>
                      <a:tcPr marL="68580" marR="68580" marT="0" marB="0" anchor="ctr">
                        <a:blipFill>
                          <a:blip r:embed="rId3"/>
                          <a:stretch>
                            <a:fillRect l="-224436" t="-320000" r="-98872" b="-1302222"/>
                          </a:stretch>
                        </a:blipFill>
                      </a:tcPr>
                    </a:tc>
                    <a:tc>
                      <a:txBody>
                        <a:bodyPr/>
                        <a:lstStyle/>
                        <a:p>
                          <a:endParaRPr lang="es-AR"/>
                        </a:p>
                      </a:txBody>
                      <a:tcPr marL="68580" marR="68580" marT="0" marB="0" anchor="ctr">
                        <a:blipFill>
                          <a:blip r:embed="rId3"/>
                          <a:stretch>
                            <a:fillRect l="-333205" t="-320000" r="-1544" b="-1302222"/>
                          </a:stretch>
                        </a:blipFill>
                      </a:tcPr>
                    </a:tc>
                    <a:extLst>
                      <a:ext uri="{0D108BD9-81ED-4DB2-BD59-A6C34878D82A}">
                        <a16:rowId xmlns:a16="http://schemas.microsoft.com/office/drawing/2014/main" val="49620195"/>
                      </a:ext>
                    </a:extLst>
                  </a:tr>
                  <a:tr h="273622">
                    <a:tc>
                      <a:txBody>
                        <a:bodyPr/>
                        <a:lstStyle/>
                        <a:p>
                          <a:endParaRPr lang="es-AR"/>
                        </a:p>
                      </a:txBody>
                      <a:tcPr marL="68580" marR="68580" marT="0" marB="0" anchor="ctr">
                        <a:blipFill>
                          <a:blip r:embed="rId3"/>
                          <a:stretch>
                            <a:fillRect l="-541" t="-420000" r="-508108" b="-1202222"/>
                          </a:stretch>
                        </a:blipFill>
                      </a:tcPr>
                    </a:tc>
                    <a:tc>
                      <a:txBody>
                        <a:bodyPr/>
                        <a:lstStyle/>
                        <a:p>
                          <a:endParaRPr lang="es-AR"/>
                        </a:p>
                      </a:txBody>
                      <a:tcPr marL="68580" marR="68580" marT="0" marB="0" anchor="ctr">
                        <a:blipFill>
                          <a:blip r:embed="rId3"/>
                          <a:stretch>
                            <a:fillRect l="-112048" t="-420000" r="-466265" b="-1202222"/>
                          </a:stretch>
                        </a:blipFill>
                      </a:tcPr>
                    </a:tc>
                    <a:tc>
                      <a:txBody>
                        <a:bodyPr/>
                        <a:lstStyle/>
                        <a:p>
                          <a:endParaRPr lang="es-AR"/>
                        </a:p>
                      </a:txBody>
                      <a:tcPr marL="68580" marR="68580" marT="0" marB="0" anchor="ctr">
                        <a:blipFill>
                          <a:blip r:embed="rId3"/>
                          <a:stretch>
                            <a:fillRect l="-143673" t="-420000" r="-215918" b="-1202222"/>
                          </a:stretch>
                        </a:blipFill>
                      </a:tcPr>
                    </a:tc>
                    <a:tc>
                      <a:txBody>
                        <a:bodyPr/>
                        <a:lstStyle/>
                        <a:p>
                          <a:endParaRPr lang="es-AR"/>
                        </a:p>
                      </a:txBody>
                      <a:tcPr marL="68580" marR="68580" marT="0" marB="0" anchor="ctr">
                        <a:blipFill>
                          <a:blip r:embed="rId3"/>
                          <a:stretch>
                            <a:fillRect l="-224436" t="-420000" r="-98872" b="-1202222"/>
                          </a:stretch>
                        </a:blipFill>
                      </a:tcPr>
                    </a:tc>
                    <a:tc>
                      <a:txBody>
                        <a:bodyPr/>
                        <a:lstStyle/>
                        <a:p>
                          <a:endParaRPr lang="es-AR"/>
                        </a:p>
                      </a:txBody>
                      <a:tcPr marL="68580" marR="68580" marT="0" marB="0" anchor="ctr">
                        <a:blipFill>
                          <a:blip r:embed="rId3"/>
                          <a:stretch>
                            <a:fillRect l="-333205" t="-420000" r="-1544" b="-1202222"/>
                          </a:stretch>
                        </a:blipFill>
                      </a:tcPr>
                    </a:tc>
                    <a:extLst>
                      <a:ext uri="{0D108BD9-81ED-4DB2-BD59-A6C34878D82A}">
                        <a16:rowId xmlns:a16="http://schemas.microsoft.com/office/drawing/2014/main" val="1387749474"/>
                      </a:ext>
                    </a:extLst>
                  </a:tr>
                  <a:tr h="273622">
                    <a:tc>
                      <a:txBody>
                        <a:bodyPr/>
                        <a:lstStyle/>
                        <a:p>
                          <a:endParaRPr lang="es-AR"/>
                        </a:p>
                      </a:txBody>
                      <a:tcPr marL="68580" marR="68580" marT="0" marB="0" anchor="ctr">
                        <a:blipFill>
                          <a:blip r:embed="rId3"/>
                          <a:stretch>
                            <a:fillRect l="-541" t="-520000" r="-508108" b="-1102222"/>
                          </a:stretch>
                        </a:blipFill>
                      </a:tcPr>
                    </a:tc>
                    <a:tc>
                      <a:txBody>
                        <a:bodyPr/>
                        <a:lstStyle/>
                        <a:p>
                          <a:endParaRPr lang="es-AR"/>
                        </a:p>
                      </a:txBody>
                      <a:tcPr marL="68580" marR="68580" marT="0" marB="0" anchor="ctr">
                        <a:blipFill>
                          <a:blip r:embed="rId3"/>
                          <a:stretch>
                            <a:fillRect l="-112048" t="-520000" r="-466265" b="-1102222"/>
                          </a:stretch>
                        </a:blipFill>
                      </a:tcPr>
                    </a:tc>
                    <a:tc>
                      <a:txBody>
                        <a:bodyPr/>
                        <a:lstStyle/>
                        <a:p>
                          <a:endParaRPr lang="es-AR"/>
                        </a:p>
                      </a:txBody>
                      <a:tcPr marL="68580" marR="68580" marT="0" marB="0" anchor="ctr">
                        <a:blipFill>
                          <a:blip r:embed="rId3"/>
                          <a:stretch>
                            <a:fillRect l="-143673" t="-520000" r="-215918" b="-1102222"/>
                          </a:stretch>
                        </a:blipFill>
                      </a:tcPr>
                    </a:tc>
                    <a:tc>
                      <a:txBody>
                        <a:bodyPr/>
                        <a:lstStyle/>
                        <a:p>
                          <a:endParaRPr lang="es-AR"/>
                        </a:p>
                      </a:txBody>
                      <a:tcPr marL="68580" marR="68580" marT="0" marB="0" anchor="ctr">
                        <a:blipFill>
                          <a:blip r:embed="rId3"/>
                          <a:stretch>
                            <a:fillRect l="-224436" t="-520000" r="-98872" b="-1102222"/>
                          </a:stretch>
                        </a:blipFill>
                      </a:tcPr>
                    </a:tc>
                    <a:tc>
                      <a:txBody>
                        <a:bodyPr/>
                        <a:lstStyle/>
                        <a:p>
                          <a:endParaRPr lang="es-AR"/>
                        </a:p>
                      </a:txBody>
                      <a:tcPr marL="68580" marR="68580" marT="0" marB="0" anchor="ctr">
                        <a:blipFill>
                          <a:blip r:embed="rId3"/>
                          <a:stretch>
                            <a:fillRect l="-333205" t="-520000" r="-1544" b="-1102222"/>
                          </a:stretch>
                        </a:blipFill>
                      </a:tcPr>
                    </a:tc>
                    <a:extLst>
                      <a:ext uri="{0D108BD9-81ED-4DB2-BD59-A6C34878D82A}">
                        <a16:rowId xmlns:a16="http://schemas.microsoft.com/office/drawing/2014/main" val="3628837066"/>
                      </a:ext>
                    </a:extLst>
                  </a:tr>
                  <a:tr h="273622">
                    <a:tc>
                      <a:txBody>
                        <a:bodyPr/>
                        <a:lstStyle/>
                        <a:p>
                          <a:endParaRPr lang="es-AR"/>
                        </a:p>
                      </a:txBody>
                      <a:tcPr marL="68580" marR="68580" marT="0" marB="0" anchor="ctr">
                        <a:blipFill>
                          <a:blip r:embed="rId3"/>
                          <a:stretch>
                            <a:fillRect l="-541" t="-620000" r="-508108" b="-1002222"/>
                          </a:stretch>
                        </a:blipFill>
                      </a:tcPr>
                    </a:tc>
                    <a:tc>
                      <a:txBody>
                        <a:bodyPr/>
                        <a:lstStyle/>
                        <a:p>
                          <a:endParaRPr lang="es-AR"/>
                        </a:p>
                      </a:txBody>
                      <a:tcPr marL="68580" marR="68580" marT="0" marB="0" anchor="ctr">
                        <a:blipFill>
                          <a:blip r:embed="rId3"/>
                          <a:stretch>
                            <a:fillRect l="-112048" t="-620000" r="-466265" b="-1002222"/>
                          </a:stretch>
                        </a:blipFill>
                      </a:tcPr>
                    </a:tc>
                    <a:tc>
                      <a:txBody>
                        <a:bodyPr/>
                        <a:lstStyle/>
                        <a:p>
                          <a:endParaRPr lang="es-AR"/>
                        </a:p>
                      </a:txBody>
                      <a:tcPr marL="68580" marR="68580" marT="0" marB="0" anchor="ctr">
                        <a:blipFill>
                          <a:blip r:embed="rId3"/>
                          <a:stretch>
                            <a:fillRect l="-143673" t="-620000" r="-215918" b="-1002222"/>
                          </a:stretch>
                        </a:blipFill>
                      </a:tcPr>
                    </a:tc>
                    <a:tc>
                      <a:txBody>
                        <a:bodyPr/>
                        <a:lstStyle/>
                        <a:p>
                          <a:endParaRPr lang="es-AR"/>
                        </a:p>
                      </a:txBody>
                      <a:tcPr marL="68580" marR="68580" marT="0" marB="0" anchor="ctr">
                        <a:blipFill>
                          <a:blip r:embed="rId3"/>
                          <a:stretch>
                            <a:fillRect l="-224436" t="-620000" r="-98872" b="-1002222"/>
                          </a:stretch>
                        </a:blipFill>
                      </a:tcPr>
                    </a:tc>
                    <a:tc>
                      <a:txBody>
                        <a:bodyPr/>
                        <a:lstStyle/>
                        <a:p>
                          <a:endParaRPr lang="es-AR"/>
                        </a:p>
                      </a:txBody>
                      <a:tcPr marL="68580" marR="68580" marT="0" marB="0" anchor="ctr">
                        <a:blipFill>
                          <a:blip r:embed="rId3"/>
                          <a:stretch>
                            <a:fillRect l="-333205" t="-620000" r="-1544" b="-1002222"/>
                          </a:stretch>
                        </a:blipFill>
                      </a:tcPr>
                    </a:tc>
                    <a:extLst>
                      <a:ext uri="{0D108BD9-81ED-4DB2-BD59-A6C34878D82A}">
                        <a16:rowId xmlns:a16="http://schemas.microsoft.com/office/drawing/2014/main" val="3447004797"/>
                      </a:ext>
                    </a:extLst>
                  </a:tr>
                  <a:tr h="273622">
                    <a:tc>
                      <a:txBody>
                        <a:bodyPr/>
                        <a:lstStyle/>
                        <a:p>
                          <a:endParaRPr lang="es-AR"/>
                        </a:p>
                      </a:txBody>
                      <a:tcPr marL="68580" marR="68580" marT="0" marB="0" anchor="ctr">
                        <a:blipFill>
                          <a:blip r:embed="rId3"/>
                          <a:stretch>
                            <a:fillRect l="-541" t="-720000" r="-508108" b="-902222"/>
                          </a:stretch>
                        </a:blipFill>
                      </a:tcPr>
                    </a:tc>
                    <a:tc>
                      <a:txBody>
                        <a:bodyPr/>
                        <a:lstStyle/>
                        <a:p>
                          <a:endParaRPr lang="es-AR"/>
                        </a:p>
                      </a:txBody>
                      <a:tcPr marL="68580" marR="68580" marT="0" marB="0" anchor="ctr">
                        <a:blipFill>
                          <a:blip r:embed="rId3"/>
                          <a:stretch>
                            <a:fillRect l="-112048" t="-720000" r="-466265" b="-902222"/>
                          </a:stretch>
                        </a:blipFill>
                      </a:tcPr>
                    </a:tc>
                    <a:tc gridSpan="3">
                      <a:txBody>
                        <a:bodyPr/>
                        <a:lstStyle/>
                        <a:p>
                          <a:endParaRPr lang="es-AR"/>
                        </a:p>
                      </a:txBody>
                      <a:tcPr marL="68580" marR="68580" marT="0" marB="0" anchor="ctr">
                        <a:blipFill>
                          <a:blip r:embed="rId3"/>
                          <a:stretch>
                            <a:fillRect l="-45714" t="-720000" r="-519" b="-902222"/>
                          </a:stretch>
                        </a:blipFill>
                      </a:tcPr>
                    </a:tc>
                    <a:tc hMerge="1">
                      <a:txBody>
                        <a:bodyPr/>
                        <a:lstStyle/>
                        <a:p>
                          <a:pPr algn="ctr">
                            <a:lnSpc>
                              <a:spcPct val="107000"/>
                            </a:lnSpc>
                            <a:spcBef>
                              <a:spcPts val="100"/>
                            </a:spcBef>
                            <a:spcAft>
                              <a:spcPts val="100"/>
                            </a:spcAft>
                          </a:pPr>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pPr algn="ctr">
                            <a:lnSpc>
                              <a:spcPct val="107000"/>
                            </a:lnSpc>
                            <a:spcBef>
                              <a:spcPts val="100"/>
                            </a:spcBef>
                            <a:spcAft>
                              <a:spcPts val="100"/>
                            </a:spcAft>
                          </a:pPr>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79623579"/>
                      </a:ext>
                    </a:extLst>
                  </a:tr>
                  <a:tr h="273622">
                    <a:tc>
                      <a:txBody>
                        <a:bodyPr/>
                        <a:lstStyle/>
                        <a:p>
                          <a:endParaRPr lang="es-AR"/>
                        </a:p>
                      </a:txBody>
                      <a:tcPr marL="68580" marR="68580" marT="0" marB="0" anchor="ctr">
                        <a:blipFill>
                          <a:blip r:embed="rId3"/>
                          <a:stretch>
                            <a:fillRect l="-541" t="-838636" r="-508108" b="-822727"/>
                          </a:stretch>
                        </a:blipFill>
                      </a:tcPr>
                    </a:tc>
                    <a:tc>
                      <a:txBody>
                        <a:bodyPr/>
                        <a:lstStyle/>
                        <a:p>
                          <a:endParaRPr lang="es-AR"/>
                        </a:p>
                      </a:txBody>
                      <a:tcPr marL="68580" marR="68580" marT="0" marB="0" anchor="ctr">
                        <a:blipFill>
                          <a:blip r:embed="rId3"/>
                          <a:stretch>
                            <a:fillRect l="-112048" t="-838636" r="-466265" b="-822727"/>
                          </a:stretch>
                        </a:blipFill>
                      </a:tcPr>
                    </a:tc>
                    <a:tc>
                      <a:txBody>
                        <a:bodyPr/>
                        <a:lstStyle/>
                        <a:p>
                          <a:endParaRPr lang="es-AR"/>
                        </a:p>
                      </a:txBody>
                      <a:tcPr marL="68580" marR="68580" marT="0" marB="0" anchor="ctr">
                        <a:blipFill>
                          <a:blip r:embed="rId3"/>
                          <a:stretch>
                            <a:fillRect l="-143673" t="-838636" r="-215918" b="-822727"/>
                          </a:stretch>
                        </a:blipFill>
                      </a:tcPr>
                    </a:tc>
                    <a:tc>
                      <a:txBody>
                        <a:bodyPr/>
                        <a:lstStyle/>
                        <a:p>
                          <a:endParaRPr lang="es-AR"/>
                        </a:p>
                      </a:txBody>
                      <a:tcPr marL="68580" marR="68580" marT="0" marB="0" anchor="ctr">
                        <a:blipFill>
                          <a:blip r:embed="rId3"/>
                          <a:stretch>
                            <a:fillRect l="-224436" t="-838636" r="-98872" b="-822727"/>
                          </a:stretch>
                        </a:blipFill>
                      </a:tcPr>
                    </a:tc>
                    <a:tc>
                      <a:txBody>
                        <a:bodyPr/>
                        <a:lstStyle/>
                        <a:p>
                          <a:endParaRPr lang="es-AR"/>
                        </a:p>
                      </a:txBody>
                      <a:tcPr marL="68580" marR="68580" marT="0" marB="0" anchor="ctr">
                        <a:blipFill>
                          <a:blip r:embed="rId3"/>
                          <a:stretch>
                            <a:fillRect l="-333205" t="-838636" r="-1544" b="-822727"/>
                          </a:stretch>
                        </a:blipFill>
                      </a:tcPr>
                    </a:tc>
                    <a:extLst>
                      <a:ext uri="{0D108BD9-81ED-4DB2-BD59-A6C34878D82A}">
                        <a16:rowId xmlns:a16="http://schemas.microsoft.com/office/drawing/2014/main" val="474903740"/>
                      </a:ext>
                    </a:extLst>
                  </a:tr>
                  <a:tr h="273622">
                    <a:tc>
                      <a:txBody>
                        <a:bodyPr/>
                        <a:lstStyle/>
                        <a:p>
                          <a:endParaRPr lang="es-AR"/>
                        </a:p>
                      </a:txBody>
                      <a:tcPr marL="68580" marR="68580" marT="0" marB="0" anchor="ctr">
                        <a:blipFill>
                          <a:blip r:embed="rId3"/>
                          <a:stretch>
                            <a:fillRect l="-541" t="-917778" r="-508108" b="-704444"/>
                          </a:stretch>
                        </a:blipFill>
                      </a:tcPr>
                    </a:tc>
                    <a:tc>
                      <a:txBody>
                        <a:bodyPr/>
                        <a:lstStyle/>
                        <a:p>
                          <a:endParaRPr lang="es-AR"/>
                        </a:p>
                      </a:txBody>
                      <a:tcPr marL="68580" marR="68580" marT="0" marB="0" anchor="ctr">
                        <a:blipFill>
                          <a:blip r:embed="rId3"/>
                          <a:stretch>
                            <a:fillRect l="-112048" t="-917778" r="-466265" b="-704444"/>
                          </a:stretch>
                        </a:blipFill>
                      </a:tcPr>
                    </a:tc>
                    <a:tc>
                      <a:txBody>
                        <a:bodyPr/>
                        <a:lstStyle/>
                        <a:p>
                          <a:endParaRPr lang="es-AR"/>
                        </a:p>
                      </a:txBody>
                      <a:tcPr marL="68580" marR="68580" marT="0" marB="0" anchor="ctr">
                        <a:blipFill>
                          <a:blip r:embed="rId3"/>
                          <a:stretch>
                            <a:fillRect l="-143673" t="-917778" r="-215918" b="-704444"/>
                          </a:stretch>
                        </a:blipFill>
                      </a:tcPr>
                    </a:tc>
                    <a:tc gridSpan="2">
                      <a:txBody>
                        <a:bodyPr/>
                        <a:lstStyle/>
                        <a:p>
                          <a:endParaRPr lang="es-AR"/>
                        </a:p>
                      </a:txBody>
                      <a:tcPr marL="68580" marR="68580" marT="0" marB="0" anchor="ctr">
                        <a:blipFill>
                          <a:blip r:embed="rId3"/>
                          <a:stretch>
                            <a:fillRect l="-113714" t="-917778" r="-762" b="-704444"/>
                          </a:stretch>
                        </a:blipFill>
                      </a:tcPr>
                    </a:tc>
                    <a:tc hMerge="1">
                      <a:txBody>
                        <a:bodyPr/>
                        <a:lstStyle/>
                        <a:p>
                          <a:pPr algn="ctr">
                            <a:lnSpc>
                              <a:spcPct val="107000"/>
                            </a:lnSpc>
                            <a:spcBef>
                              <a:spcPts val="100"/>
                            </a:spcBef>
                            <a:spcAft>
                              <a:spcPts val="100"/>
                            </a:spcAft>
                          </a:pPr>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81792472"/>
                      </a:ext>
                    </a:extLst>
                  </a:tr>
                  <a:tr h="273622">
                    <a:tc>
                      <a:txBody>
                        <a:bodyPr/>
                        <a:lstStyle/>
                        <a:p>
                          <a:endParaRPr lang="es-AR"/>
                        </a:p>
                      </a:txBody>
                      <a:tcPr marL="68580" marR="68580" marT="0" marB="0" anchor="ctr">
                        <a:blipFill>
                          <a:blip r:embed="rId3"/>
                          <a:stretch>
                            <a:fillRect l="-541" t="-1017778" r="-508108" b="-604444"/>
                          </a:stretch>
                        </a:blipFill>
                      </a:tcPr>
                    </a:tc>
                    <a:tc>
                      <a:txBody>
                        <a:bodyPr/>
                        <a:lstStyle/>
                        <a:p>
                          <a:endParaRPr lang="es-AR"/>
                        </a:p>
                      </a:txBody>
                      <a:tcPr marL="68580" marR="68580" marT="0" marB="0" anchor="ctr">
                        <a:blipFill>
                          <a:blip r:embed="rId3"/>
                          <a:stretch>
                            <a:fillRect l="-112048" t="-1017778" r="-466265" b="-604444"/>
                          </a:stretch>
                        </a:blipFill>
                      </a:tcPr>
                    </a:tc>
                    <a:tc gridSpan="3">
                      <a:txBody>
                        <a:bodyPr/>
                        <a:lstStyle/>
                        <a:p>
                          <a:endParaRPr lang="es-AR"/>
                        </a:p>
                      </a:txBody>
                      <a:tcPr marL="68580" marR="68580" marT="0" marB="0" anchor="ctr">
                        <a:blipFill>
                          <a:blip r:embed="rId3"/>
                          <a:stretch>
                            <a:fillRect l="-45714" t="-1017778" r="-519" b="-604444"/>
                          </a:stretch>
                        </a:blipFill>
                      </a:tcPr>
                    </a:tc>
                    <a:tc hMerge="1">
                      <a:txBody>
                        <a:bodyPr/>
                        <a:lstStyle/>
                        <a:p>
                          <a:pPr algn="ctr">
                            <a:lnSpc>
                              <a:spcPct val="107000"/>
                            </a:lnSpc>
                            <a:spcBef>
                              <a:spcPts val="100"/>
                            </a:spcBef>
                            <a:spcAft>
                              <a:spcPts val="100"/>
                            </a:spcAft>
                          </a:pPr>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pPr algn="ctr">
                            <a:lnSpc>
                              <a:spcPct val="107000"/>
                            </a:lnSpc>
                            <a:spcBef>
                              <a:spcPts val="100"/>
                            </a:spcBef>
                            <a:spcAft>
                              <a:spcPts val="100"/>
                            </a:spcAft>
                          </a:pPr>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36951815"/>
                      </a:ext>
                    </a:extLst>
                  </a:tr>
                  <a:tr h="273622">
                    <a:tc>
                      <a:txBody>
                        <a:bodyPr/>
                        <a:lstStyle/>
                        <a:p>
                          <a:endParaRPr lang="es-AR"/>
                        </a:p>
                      </a:txBody>
                      <a:tcPr marL="68580" marR="68580" marT="0" marB="0" anchor="ctr">
                        <a:blipFill>
                          <a:blip r:embed="rId3"/>
                          <a:stretch>
                            <a:fillRect l="-541" t="-1117778" r="-508108" b="-504444"/>
                          </a:stretch>
                        </a:blipFill>
                      </a:tcPr>
                    </a:tc>
                    <a:tc>
                      <a:txBody>
                        <a:bodyPr/>
                        <a:lstStyle/>
                        <a:p>
                          <a:endParaRPr lang="es-AR"/>
                        </a:p>
                      </a:txBody>
                      <a:tcPr marL="68580" marR="68580" marT="0" marB="0" anchor="ctr">
                        <a:blipFill>
                          <a:blip r:embed="rId3"/>
                          <a:stretch>
                            <a:fillRect l="-112048" t="-1117778" r="-466265" b="-504444"/>
                          </a:stretch>
                        </a:blipFill>
                      </a:tcPr>
                    </a:tc>
                    <a:tc>
                      <a:txBody>
                        <a:bodyPr/>
                        <a:lstStyle/>
                        <a:p>
                          <a:endParaRPr lang="es-AR"/>
                        </a:p>
                      </a:txBody>
                      <a:tcPr marL="68580" marR="68580" marT="0" marB="0" anchor="ctr">
                        <a:blipFill>
                          <a:blip r:embed="rId3"/>
                          <a:stretch>
                            <a:fillRect l="-143673" t="-1117778" r="-215918" b="-504444"/>
                          </a:stretch>
                        </a:blipFill>
                      </a:tcPr>
                    </a:tc>
                    <a:tc>
                      <a:txBody>
                        <a:bodyPr/>
                        <a:lstStyle/>
                        <a:p>
                          <a:endParaRPr lang="es-AR"/>
                        </a:p>
                      </a:txBody>
                      <a:tcPr marL="68580" marR="68580" marT="0" marB="0" anchor="ctr">
                        <a:blipFill>
                          <a:blip r:embed="rId3"/>
                          <a:stretch>
                            <a:fillRect l="-224436" t="-1117778" r="-98872" b="-504444"/>
                          </a:stretch>
                        </a:blipFill>
                      </a:tcPr>
                    </a:tc>
                    <a:tc>
                      <a:txBody>
                        <a:bodyPr/>
                        <a:lstStyle/>
                        <a:p>
                          <a:endParaRPr lang="es-AR"/>
                        </a:p>
                      </a:txBody>
                      <a:tcPr marL="68580" marR="68580" marT="0" marB="0" anchor="ctr">
                        <a:blipFill>
                          <a:blip r:embed="rId3"/>
                          <a:stretch>
                            <a:fillRect l="-333205" t="-1117778" r="-1544" b="-504444"/>
                          </a:stretch>
                        </a:blipFill>
                      </a:tcPr>
                    </a:tc>
                    <a:extLst>
                      <a:ext uri="{0D108BD9-81ED-4DB2-BD59-A6C34878D82A}">
                        <a16:rowId xmlns:a16="http://schemas.microsoft.com/office/drawing/2014/main" val="2049138819"/>
                      </a:ext>
                    </a:extLst>
                  </a:tr>
                  <a:tr h="273622">
                    <a:tc>
                      <a:txBody>
                        <a:bodyPr/>
                        <a:lstStyle/>
                        <a:p>
                          <a:endParaRPr lang="es-AR"/>
                        </a:p>
                      </a:txBody>
                      <a:tcPr marL="68580" marR="68580" marT="0" marB="0" anchor="ctr">
                        <a:blipFill>
                          <a:blip r:embed="rId3"/>
                          <a:stretch>
                            <a:fillRect l="-541" t="-1217778" r="-508108" b="-404444"/>
                          </a:stretch>
                        </a:blipFill>
                      </a:tcPr>
                    </a:tc>
                    <a:tc>
                      <a:txBody>
                        <a:bodyPr/>
                        <a:lstStyle/>
                        <a:p>
                          <a:endParaRPr lang="es-AR"/>
                        </a:p>
                      </a:txBody>
                      <a:tcPr marL="68580" marR="68580" marT="0" marB="0" anchor="ctr">
                        <a:blipFill>
                          <a:blip r:embed="rId3"/>
                          <a:stretch>
                            <a:fillRect l="-112048" t="-1217778" r="-466265" b="-404444"/>
                          </a:stretch>
                        </a:blipFill>
                      </a:tcPr>
                    </a:tc>
                    <a:tc>
                      <a:txBody>
                        <a:bodyPr/>
                        <a:lstStyle/>
                        <a:p>
                          <a:endParaRPr lang="es-AR"/>
                        </a:p>
                      </a:txBody>
                      <a:tcPr marL="68580" marR="68580" marT="0" marB="0" anchor="ctr">
                        <a:blipFill>
                          <a:blip r:embed="rId3"/>
                          <a:stretch>
                            <a:fillRect l="-143673" t="-1217778" r="-215918" b="-404444"/>
                          </a:stretch>
                        </a:blipFill>
                      </a:tcPr>
                    </a:tc>
                    <a:tc gridSpan="2">
                      <a:txBody>
                        <a:bodyPr/>
                        <a:lstStyle/>
                        <a:p>
                          <a:endParaRPr lang="es-AR"/>
                        </a:p>
                      </a:txBody>
                      <a:tcPr marL="68580" marR="68580" marT="0" marB="0" anchor="ctr">
                        <a:blipFill>
                          <a:blip r:embed="rId3"/>
                          <a:stretch>
                            <a:fillRect l="-113714" t="-1217778" r="-762" b="-404444"/>
                          </a:stretch>
                        </a:blipFill>
                      </a:tcPr>
                    </a:tc>
                    <a:tc hMerge="1">
                      <a:txBody>
                        <a:bodyPr/>
                        <a:lstStyle/>
                        <a:p>
                          <a:pPr algn="ctr">
                            <a:lnSpc>
                              <a:spcPct val="107000"/>
                            </a:lnSpc>
                            <a:spcBef>
                              <a:spcPts val="100"/>
                            </a:spcBef>
                            <a:spcAft>
                              <a:spcPts val="100"/>
                            </a:spcAft>
                          </a:pPr>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65647783"/>
                      </a:ext>
                    </a:extLst>
                  </a:tr>
                  <a:tr h="547243">
                    <a:tc>
                      <a:txBody>
                        <a:bodyPr/>
                        <a:lstStyle/>
                        <a:p>
                          <a:endParaRPr lang="es-AR"/>
                        </a:p>
                      </a:txBody>
                      <a:tcPr marL="68580" marR="68580" marT="0" marB="0" anchor="ctr">
                        <a:blipFill>
                          <a:blip r:embed="rId3"/>
                          <a:stretch>
                            <a:fillRect l="-541" t="-658889" r="-508108" b="-102222"/>
                          </a:stretch>
                        </a:blipFill>
                      </a:tcPr>
                    </a:tc>
                    <a:tc>
                      <a:txBody>
                        <a:bodyPr/>
                        <a:lstStyle/>
                        <a:p>
                          <a:endParaRPr lang="es-AR"/>
                        </a:p>
                      </a:txBody>
                      <a:tcPr marL="68580" marR="68580" marT="0" marB="0" anchor="ctr">
                        <a:blipFill>
                          <a:blip r:embed="rId3"/>
                          <a:stretch>
                            <a:fillRect l="-112048" t="-658889" r="-466265" b="-102222"/>
                          </a:stretch>
                        </a:blipFill>
                      </a:tcPr>
                    </a:tc>
                    <a:tc>
                      <a:txBody>
                        <a:bodyPr/>
                        <a:lstStyle/>
                        <a:p>
                          <a:endParaRPr lang="es-AR"/>
                        </a:p>
                      </a:txBody>
                      <a:tcPr marL="68580" marR="68580" marT="0" marB="0" anchor="ctr">
                        <a:blipFill>
                          <a:blip r:embed="rId3"/>
                          <a:stretch>
                            <a:fillRect l="-143673" t="-658889" r="-215918" b="-102222"/>
                          </a:stretch>
                        </a:blipFill>
                      </a:tcPr>
                    </a:tc>
                    <a:tc>
                      <a:txBody>
                        <a:bodyPr/>
                        <a:lstStyle/>
                        <a:p>
                          <a:endParaRPr lang="es-AR"/>
                        </a:p>
                      </a:txBody>
                      <a:tcPr marL="68580" marR="68580" marT="0" marB="0" anchor="ctr">
                        <a:blipFill>
                          <a:blip r:embed="rId3"/>
                          <a:stretch>
                            <a:fillRect l="-224436" t="-658889" r="-98872" b="-102222"/>
                          </a:stretch>
                        </a:blipFill>
                      </a:tcPr>
                    </a:tc>
                    <a:tc>
                      <a:txBody>
                        <a:bodyPr/>
                        <a:lstStyle/>
                        <a:p>
                          <a:endParaRPr lang="es-AR"/>
                        </a:p>
                      </a:txBody>
                      <a:tcPr marL="68580" marR="68580" marT="0" marB="0" anchor="ctr">
                        <a:blipFill>
                          <a:blip r:embed="rId3"/>
                          <a:stretch>
                            <a:fillRect l="-333205" t="-658889" r="-1544" b="-102222"/>
                          </a:stretch>
                        </a:blipFill>
                      </a:tcPr>
                    </a:tc>
                    <a:extLst>
                      <a:ext uri="{0D108BD9-81ED-4DB2-BD59-A6C34878D82A}">
                        <a16:rowId xmlns:a16="http://schemas.microsoft.com/office/drawing/2014/main" val="3054195287"/>
                      </a:ext>
                    </a:extLst>
                  </a:tr>
                  <a:tr h="547243">
                    <a:tc>
                      <a:txBody>
                        <a:bodyPr/>
                        <a:lstStyle/>
                        <a:p>
                          <a:endParaRPr lang="es-AR"/>
                        </a:p>
                      </a:txBody>
                      <a:tcPr marL="68580" marR="68580" marT="0" marB="0" anchor="ctr">
                        <a:blipFill>
                          <a:blip r:embed="rId3"/>
                          <a:stretch>
                            <a:fillRect l="-541" t="-758889" r="-508108" b="-2222"/>
                          </a:stretch>
                        </a:blipFill>
                      </a:tcPr>
                    </a:tc>
                    <a:tc>
                      <a:txBody>
                        <a:bodyPr/>
                        <a:lstStyle/>
                        <a:p>
                          <a:endParaRPr lang="es-AR"/>
                        </a:p>
                      </a:txBody>
                      <a:tcPr marL="68580" marR="68580" marT="0" marB="0" anchor="ctr">
                        <a:blipFill>
                          <a:blip r:embed="rId3"/>
                          <a:stretch>
                            <a:fillRect l="-112048" t="-758889" r="-466265" b="-2222"/>
                          </a:stretch>
                        </a:blipFill>
                      </a:tcPr>
                    </a:tc>
                    <a:tc>
                      <a:txBody>
                        <a:bodyPr/>
                        <a:lstStyle/>
                        <a:p>
                          <a:endParaRPr lang="es-AR"/>
                        </a:p>
                      </a:txBody>
                      <a:tcPr marL="68580" marR="68580" marT="0" marB="0" anchor="ctr">
                        <a:blipFill>
                          <a:blip r:embed="rId3"/>
                          <a:stretch>
                            <a:fillRect l="-143673" t="-758889" r="-215918" b="-2222"/>
                          </a:stretch>
                        </a:blipFill>
                      </a:tcPr>
                    </a:tc>
                    <a:tc gridSpan="2">
                      <a:txBody>
                        <a:bodyPr/>
                        <a:lstStyle/>
                        <a:p>
                          <a:endParaRPr lang="es-AR"/>
                        </a:p>
                      </a:txBody>
                      <a:tcPr marL="68580" marR="68580" marT="0" marB="0" anchor="ctr">
                        <a:blipFill>
                          <a:blip r:embed="rId3"/>
                          <a:stretch>
                            <a:fillRect l="-113714" t="-758889" r="-762" b="-2222"/>
                          </a:stretch>
                        </a:blipFill>
                      </a:tcPr>
                    </a:tc>
                    <a:tc hMerge="1">
                      <a:txBody>
                        <a:bodyPr/>
                        <a:lstStyle/>
                        <a:p>
                          <a:pPr algn="ctr">
                            <a:lnSpc>
                              <a:spcPct val="107000"/>
                            </a:lnSpc>
                            <a:spcBef>
                              <a:spcPts val="100"/>
                            </a:spcBef>
                            <a:spcAft>
                              <a:spcPts val="100"/>
                            </a:spcAft>
                          </a:pPr>
                          <a:endParaRPr lang="es-AR"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25481183"/>
                      </a:ext>
                    </a:extLst>
                  </a:tr>
                </a:tbl>
              </a:graphicData>
            </a:graphic>
          </p:graphicFrame>
        </mc:Fallback>
      </mc:AlternateContent>
      <p:pic>
        <p:nvPicPr>
          <p:cNvPr id="9" name="Imagen 2" descr="Nueva marca difusion - web">
            <a:extLst>
              <a:ext uri="{FF2B5EF4-FFF2-40B4-BE49-F238E27FC236}">
                <a16:creationId xmlns:a16="http://schemas.microsoft.com/office/drawing/2014/main" id="{439FDC17-D5A5-4AF5-ABC2-98A7142D3F4F}"/>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829548" y="244084"/>
            <a:ext cx="2120900" cy="660400"/>
          </a:xfrm>
          <a:prstGeom prst="rect">
            <a:avLst/>
          </a:prstGeom>
          <a:noFill/>
          <a:ln>
            <a:noFill/>
          </a:ln>
        </p:spPr>
      </p:pic>
      <p:sp>
        <p:nvSpPr>
          <p:cNvPr id="11" name="Marcador de número de diapositiva 14"/>
          <p:cNvSpPr>
            <a:spLocks noGrp="1"/>
          </p:cNvSpPr>
          <p:nvPr>
            <p:ph type="sldNum" sz="quarter" idx="12"/>
          </p:nvPr>
        </p:nvSpPr>
        <p:spPr>
          <a:xfrm>
            <a:off x="11236569" y="6231929"/>
            <a:ext cx="531759" cy="365125"/>
          </a:xfrm>
        </p:spPr>
        <p:txBody>
          <a:bodyPr/>
          <a:lstStyle/>
          <a:p>
            <a:r>
              <a:rPr lang="en-US" sz="1600" b="1" dirty="0"/>
              <a:t>-</a:t>
            </a:r>
            <a:fld id="{69D94FCB-83B5-4144-BDC1-7118612766F0}" type="slidenum">
              <a:rPr lang="en-US" sz="1400" b="1" smtClean="0">
                <a:latin typeface="Calibri" panose="020F0502020204030204" pitchFamily="34" charset="0"/>
                <a:cs typeface="Calibri" panose="020F0502020204030204" pitchFamily="34" charset="0"/>
              </a:rPr>
              <a:t>16</a:t>
            </a:fld>
            <a:r>
              <a:rPr lang="en-US" sz="1600" b="1" dirty="0"/>
              <a:t>-</a:t>
            </a:r>
          </a:p>
        </p:txBody>
      </p:sp>
      <p:sp>
        <p:nvSpPr>
          <p:cNvPr id="10" name="Marcador de pie de página 3"/>
          <p:cNvSpPr>
            <a:spLocks noGrp="1"/>
          </p:cNvSpPr>
          <p:nvPr>
            <p:ph type="ftr" sz="quarter" idx="11"/>
          </p:nvPr>
        </p:nvSpPr>
        <p:spPr>
          <a:xfrm>
            <a:off x="438912" y="6241100"/>
            <a:ext cx="11329416" cy="365125"/>
          </a:xfrm>
        </p:spPr>
        <p:txBody>
          <a:bodyPr/>
          <a:lstStyle/>
          <a:p>
            <a:pPr algn="l"/>
            <a:r>
              <a:rPr lang="en-US" sz="1400" dirty="0">
                <a:solidFill>
                  <a:schemeClr val="tx1"/>
                </a:solidFill>
                <a:latin typeface="Calibri" panose="020F0502020204030204" pitchFamily="34" charset="0"/>
                <a:cs typeface="Calibri" panose="020F0502020204030204" pitchFamily="34" charset="0"/>
              </a:rPr>
              <a:t>76.52/76.05/TA164 -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de </a:t>
            </a:r>
            <a:r>
              <a:rPr lang="en-US" sz="1400" dirty="0" err="1">
                <a:solidFill>
                  <a:schemeClr val="tx1"/>
                </a:solidFill>
                <a:latin typeface="Calibri" panose="020F0502020204030204" pitchFamily="34" charset="0"/>
                <a:cs typeface="Calibri" panose="020F0502020204030204" pitchFamily="34" charset="0"/>
              </a:rPr>
              <a:t>Transferencia</a:t>
            </a:r>
            <a:r>
              <a:rPr lang="en-US" sz="1400" dirty="0">
                <a:solidFill>
                  <a:schemeClr val="tx1"/>
                </a:solidFill>
                <a:latin typeface="Calibri" panose="020F0502020204030204" pitchFamily="34" charset="0"/>
                <a:cs typeface="Calibri" panose="020F0502020204030204" pitchFamily="34" charset="0"/>
              </a:rPr>
              <a:t> de Materia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III                                                2° </a:t>
            </a:r>
            <a:r>
              <a:rPr lang="en-US" sz="1400" dirty="0" err="1">
                <a:solidFill>
                  <a:schemeClr val="tx1"/>
                </a:solidFill>
                <a:latin typeface="Calibri" panose="020F0502020204030204" pitchFamily="34" charset="0"/>
                <a:cs typeface="Calibri" panose="020F0502020204030204" pitchFamily="34" charset="0"/>
              </a:rPr>
              <a:t>Cuatrimestre</a:t>
            </a:r>
            <a:r>
              <a:rPr lang="en-US" sz="1400" dirty="0">
                <a:solidFill>
                  <a:schemeClr val="tx1"/>
                </a:solidFill>
                <a:latin typeface="Calibri" panose="020F0502020204030204" pitchFamily="34" charset="0"/>
                <a:cs typeface="Calibri" panose="020F0502020204030204" pitchFamily="34" charset="0"/>
              </a:rPr>
              <a:t> 2024</a:t>
            </a:r>
          </a:p>
        </p:txBody>
      </p:sp>
      <p:sp>
        <p:nvSpPr>
          <p:cNvPr id="13" name="Título 1"/>
          <p:cNvSpPr txBox="1">
            <a:spLocks/>
          </p:cNvSpPr>
          <p:nvPr/>
        </p:nvSpPr>
        <p:spPr>
          <a:xfrm>
            <a:off x="438911" y="244084"/>
            <a:ext cx="9677119" cy="91994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s-ES" dirty="0"/>
              <a:t>Resolución –</a:t>
            </a:r>
            <a:r>
              <a:rPr lang="es-ES" i="1" dirty="0"/>
              <a:t> Ítem 2</a:t>
            </a:r>
            <a:r>
              <a:rPr lang="es-ES" dirty="0"/>
              <a:t> – Pérdida de calor</a:t>
            </a:r>
            <a:endParaRPr lang="en-US" dirty="0"/>
          </a:p>
        </p:txBody>
      </p:sp>
    </p:spTree>
    <p:extLst>
      <p:ext uri="{BB962C8B-B14F-4D97-AF65-F5344CB8AC3E}">
        <p14:creationId xmlns:p14="http://schemas.microsoft.com/office/powerpoint/2010/main" val="33731525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rotWithShape="1">
          <a:blip r:embed="rId2" cstate="print">
            <a:extLst>
              <a:ext uri="{28A0092B-C50C-407E-A947-70E740481C1C}">
                <a14:useLocalDpi xmlns:a14="http://schemas.microsoft.com/office/drawing/2010/main" val="0"/>
              </a:ext>
            </a:extLst>
          </a:blip>
          <a:srcRect l="-1" t="19114" r="2065" b="14272"/>
          <a:stretch/>
        </p:blipFill>
        <p:spPr>
          <a:xfrm>
            <a:off x="9820669" y="250026"/>
            <a:ext cx="2130820" cy="704088"/>
          </a:xfrm>
          <a:prstGeom prst="rect">
            <a:avLst/>
          </a:prstGeom>
        </p:spPr>
      </p:pic>
      <p:sp>
        <p:nvSpPr>
          <p:cNvPr id="3" name="Rectangle 2">
            <a:extLst>
              <a:ext uri="{FF2B5EF4-FFF2-40B4-BE49-F238E27FC236}">
                <a16:creationId xmlns:a16="http://schemas.microsoft.com/office/drawing/2014/main" id="{03CF4C11-257A-4C12-BEA9-EE07504D0885}"/>
              </a:ext>
            </a:extLst>
          </p:cNvPr>
          <p:cNvSpPr>
            <a:spLocks noChangeArrowheads="1"/>
          </p:cNvSpPr>
          <p:nvPr/>
        </p:nvSpPr>
        <p:spPr bwMode="auto">
          <a:xfrm flipV="1">
            <a:off x="3295929" y="-162100"/>
            <a:ext cx="89297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AR"/>
          </a:p>
        </p:txBody>
      </p:sp>
      <p:sp>
        <p:nvSpPr>
          <p:cNvPr id="5" name="Rectangle 2">
            <a:extLst>
              <a:ext uri="{FF2B5EF4-FFF2-40B4-BE49-F238E27FC236}">
                <a16:creationId xmlns:a16="http://schemas.microsoft.com/office/drawing/2014/main" id="{99117DEF-EC03-47F9-9AA4-7688FEF67E56}"/>
              </a:ext>
            </a:extLst>
          </p:cNvPr>
          <p:cNvSpPr>
            <a:spLocks noChangeArrowheads="1"/>
          </p:cNvSpPr>
          <p:nvPr/>
        </p:nvSpPr>
        <p:spPr bwMode="auto">
          <a:xfrm>
            <a:off x="1523187" y="1374390"/>
            <a:ext cx="152887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AR"/>
          </a:p>
        </p:txBody>
      </p:sp>
      <p:sp>
        <p:nvSpPr>
          <p:cNvPr id="9" name="Marcador de contenido 2">
            <a:extLst>
              <a:ext uri="{FF2B5EF4-FFF2-40B4-BE49-F238E27FC236}">
                <a16:creationId xmlns:a16="http://schemas.microsoft.com/office/drawing/2014/main" id="{93476DA6-6A3A-4320-8F4E-1C4D1D0BC5D8}"/>
              </a:ext>
            </a:extLst>
          </p:cNvPr>
          <p:cNvSpPr>
            <a:spLocks noGrp="1"/>
          </p:cNvSpPr>
          <p:nvPr>
            <p:ph idx="1"/>
          </p:nvPr>
        </p:nvSpPr>
        <p:spPr>
          <a:xfrm>
            <a:off x="438911" y="1282815"/>
            <a:ext cx="11329417" cy="2925391"/>
          </a:xfrm>
        </p:spPr>
        <p:txBody>
          <a:bodyPr>
            <a:normAutofit/>
          </a:bodyPr>
          <a:lstStyle/>
          <a:p>
            <a:pPr algn="just"/>
            <a:r>
              <a:rPr lang="es-AR" sz="1900" b="1" dirty="0">
                <a:solidFill>
                  <a:schemeClr val="tx1"/>
                </a:solidFill>
                <a:latin typeface="Calibri" panose="020F0502020204030204" pitchFamily="34" charset="0"/>
                <a:cs typeface="Calibri" panose="020F0502020204030204" pitchFamily="34" charset="0"/>
              </a:rPr>
              <a:t>Realizar el mismo análisis, pero considerando que ahora se aumenta el </a:t>
            </a:r>
            <a:r>
              <a:rPr lang="es-AR" sz="1900" b="1" i="1" dirty="0" err="1">
                <a:solidFill>
                  <a:schemeClr val="tx1"/>
                </a:solidFill>
                <a:latin typeface="Calibri" panose="020F0502020204030204" pitchFamily="34" charset="0"/>
                <a:cs typeface="Calibri" panose="020F0502020204030204" pitchFamily="34" charset="0"/>
              </a:rPr>
              <a:t>duty</a:t>
            </a:r>
            <a:r>
              <a:rPr lang="es-AR" sz="1900" b="1" dirty="0">
                <a:solidFill>
                  <a:schemeClr val="tx1"/>
                </a:solidFill>
                <a:latin typeface="Calibri" panose="020F0502020204030204" pitchFamily="34" charset="0"/>
                <a:cs typeface="Calibri" panose="020F0502020204030204" pitchFamily="34" charset="0"/>
              </a:rPr>
              <a:t> del </a:t>
            </a:r>
            <a:r>
              <a:rPr lang="es-AR" sz="1900" b="1" i="1" dirty="0" err="1">
                <a:solidFill>
                  <a:schemeClr val="tx1"/>
                </a:solidFill>
                <a:latin typeface="Calibri" panose="020F0502020204030204" pitchFamily="34" charset="0"/>
                <a:cs typeface="Calibri" panose="020F0502020204030204" pitchFamily="34" charset="0"/>
              </a:rPr>
              <a:t>reboiler</a:t>
            </a:r>
            <a:r>
              <a:rPr lang="es-AR" sz="1900" b="1" dirty="0">
                <a:solidFill>
                  <a:schemeClr val="tx1"/>
                </a:solidFill>
                <a:latin typeface="Calibri" panose="020F0502020204030204" pitchFamily="34" charset="0"/>
                <a:cs typeface="Calibri" panose="020F0502020204030204" pitchFamily="34" charset="0"/>
              </a:rPr>
              <a:t> para compensar las pérdidas de calor.</a:t>
            </a:r>
          </a:p>
          <a:p>
            <a:pPr algn="just"/>
            <a:r>
              <a:rPr lang="es-AR" sz="1900" b="1" dirty="0">
                <a:solidFill>
                  <a:schemeClr val="tx1"/>
                </a:solidFill>
                <a:latin typeface="Calibri" panose="020F0502020204030204" pitchFamily="34" charset="0"/>
                <a:cs typeface="Calibri" panose="020F0502020204030204" pitchFamily="34" charset="0"/>
              </a:rPr>
              <a:t>Comparar los resultados con los de las tablas anteriores y sacar sus conclusiones sobre si “convino” o no perder calor en esa zona.</a:t>
            </a:r>
          </a:p>
          <a:p>
            <a:pPr algn="just"/>
            <a:r>
              <a:rPr lang="es-AR" sz="1900" b="1" dirty="0">
                <a:solidFill>
                  <a:schemeClr val="tx1"/>
                </a:solidFill>
                <a:latin typeface="Calibri" panose="020F0502020204030204" pitchFamily="34" charset="0"/>
                <a:cs typeface="Calibri" panose="020F0502020204030204" pitchFamily="34" charset="0"/>
              </a:rPr>
              <a:t>Analizar los resultados si la pérdida de calor se encontrara entre el tercer y cuarto plato contando desde el tope.</a:t>
            </a:r>
            <a:endParaRPr lang="es-ES" sz="1900" b="1" dirty="0">
              <a:solidFill>
                <a:schemeClr val="tx1"/>
              </a:solidFill>
              <a:latin typeface="Calibri" panose="020F0502020204030204" pitchFamily="34" charset="0"/>
              <a:cs typeface="Calibri" panose="020F0502020204030204" pitchFamily="34" charset="0"/>
            </a:endParaRPr>
          </a:p>
        </p:txBody>
      </p:sp>
      <p:pic>
        <p:nvPicPr>
          <p:cNvPr id="11" name="Imagen 2" descr="Nueva marca difusion - web">
            <a:extLst>
              <a:ext uri="{FF2B5EF4-FFF2-40B4-BE49-F238E27FC236}">
                <a16:creationId xmlns:a16="http://schemas.microsoft.com/office/drawing/2014/main" id="{2E336F13-B239-434F-B6FE-C81BE087AB9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29548" y="244084"/>
            <a:ext cx="2120900" cy="660400"/>
          </a:xfrm>
          <a:prstGeom prst="rect">
            <a:avLst/>
          </a:prstGeom>
          <a:noFill/>
          <a:ln>
            <a:noFill/>
          </a:ln>
        </p:spPr>
      </p:pic>
      <p:sp>
        <p:nvSpPr>
          <p:cNvPr id="12" name="Marcador de número de diapositiva 14"/>
          <p:cNvSpPr>
            <a:spLocks noGrp="1"/>
          </p:cNvSpPr>
          <p:nvPr>
            <p:ph type="sldNum" sz="quarter" idx="12"/>
          </p:nvPr>
        </p:nvSpPr>
        <p:spPr>
          <a:xfrm>
            <a:off x="11236569" y="6231929"/>
            <a:ext cx="531759" cy="365125"/>
          </a:xfrm>
        </p:spPr>
        <p:txBody>
          <a:bodyPr/>
          <a:lstStyle/>
          <a:p>
            <a:r>
              <a:rPr lang="en-US" sz="1600" b="1" dirty="0"/>
              <a:t>-</a:t>
            </a:r>
            <a:fld id="{69D94FCB-83B5-4144-BDC1-7118612766F0}" type="slidenum">
              <a:rPr lang="en-US" sz="1400" b="1" smtClean="0">
                <a:latin typeface="Calibri" panose="020F0502020204030204" pitchFamily="34" charset="0"/>
                <a:cs typeface="Calibri" panose="020F0502020204030204" pitchFamily="34" charset="0"/>
              </a:rPr>
              <a:t>17</a:t>
            </a:fld>
            <a:r>
              <a:rPr lang="en-US" sz="1600" b="1" dirty="0"/>
              <a:t>-</a:t>
            </a:r>
          </a:p>
        </p:txBody>
      </p:sp>
      <p:sp>
        <p:nvSpPr>
          <p:cNvPr id="13" name="Título 1"/>
          <p:cNvSpPr txBox="1">
            <a:spLocks/>
          </p:cNvSpPr>
          <p:nvPr/>
        </p:nvSpPr>
        <p:spPr>
          <a:xfrm>
            <a:off x="438911" y="244084"/>
            <a:ext cx="9677119" cy="91994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s-ES" dirty="0"/>
              <a:t>Tarea</a:t>
            </a:r>
            <a:endParaRPr lang="en-US" dirty="0"/>
          </a:p>
        </p:txBody>
      </p:sp>
      <p:sp>
        <p:nvSpPr>
          <p:cNvPr id="10" name="Marcador de pie de página 3"/>
          <p:cNvSpPr>
            <a:spLocks noGrp="1"/>
          </p:cNvSpPr>
          <p:nvPr>
            <p:ph type="ftr" sz="quarter" idx="11"/>
          </p:nvPr>
        </p:nvSpPr>
        <p:spPr>
          <a:xfrm>
            <a:off x="438912" y="6251260"/>
            <a:ext cx="11329416" cy="365125"/>
          </a:xfrm>
        </p:spPr>
        <p:txBody>
          <a:bodyPr/>
          <a:lstStyle/>
          <a:p>
            <a:pPr algn="l"/>
            <a:r>
              <a:rPr lang="en-US" sz="1400" dirty="0">
                <a:solidFill>
                  <a:schemeClr val="tx1"/>
                </a:solidFill>
                <a:latin typeface="Calibri" panose="020F0502020204030204" pitchFamily="34" charset="0"/>
                <a:cs typeface="Calibri" panose="020F0502020204030204" pitchFamily="34" charset="0"/>
              </a:rPr>
              <a:t>76.52/76.05/TA164 -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de </a:t>
            </a:r>
            <a:r>
              <a:rPr lang="en-US" sz="1400" dirty="0" err="1">
                <a:solidFill>
                  <a:schemeClr val="tx1"/>
                </a:solidFill>
                <a:latin typeface="Calibri" panose="020F0502020204030204" pitchFamily="34" charset="0"/>
                <a:cs typeface="Calibri" panose="020F0502020204030204" pitchFamily="34" charset="0"/>
              </a:rPr>
              <a:t>Transferencia</a:t>
            </a:r>
            <a:r>
              <a:rPr lang="en-US" sz="1400" dirty="0">
                <a:solidFill>
                  <a:schemeClr val="tx1"/>
                </a:solidFill>
                <a:latin typeface="Calibri" panose="020F0502020204030204" pitchFamily="34" charset="0"/>
                <a:cs typeface="Calibri" panose="020F0502020204030204" pitchFamily="34" charset="0"/>
              </a:rPr>
              <a:t> de Materia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III                                                2° </a:t>
            </a:r>
            <a:r>
              <a:rPr lang="en-US" sz="1400" dirty="0" err="1">
                <a:solidFill>
                  <a:schemeClr val="tx1"/>
                </a:solidFill>
                <a:latin typeface="Calibri" panose="020F0502020204030204" pitchFamily="34" charset="0"/>
                <a:cs typeface="Calibri" panose="020F0502020204030204" pitchFamily="34" charset="0"/>
              </a:rPr>
              <a:t>Cuatrimestre</a:t>
            </a:r>
            <a:r>
              <a:rPr lang="en-US" sz="1400" dirty="0">
                <a:solidFill>
                  <a:schemeClr val="tx1"/>
                </a:solidFill>
                <a:latin typeface="Calibri" panose="020F0502020204030204" pitchFamily="34" charset="0"/>
                <a:cs typeface="Calibri" panose="020F0502020204030204" pitchFamily="34" charset="0"/>
              </a:rPr>
              <a:t> 2024</a:t>
            </a:r>
          </a:p>
        </p:txBody>
      </p:sp>
    </p:spTree>
    <p:extLst>
      <p:ext uri="{BB962C8B-B14F-4D97-AF65-F5344CB8AC3E}">
        <p14:creationId xmlns:p14="http://schemas.microsoft.com/office/powerpoint/2010/main" val="3285166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38911" y="244084"/>
            <a:ext cx="9684739" cy="919940"/>
          </a:xfrm>
        </p:spPr>
        <p:txBody>
          <a:bodyPr/>
          <a:lstStyle/>
          <a:p>
            <a:r>
              <a:rPr lang="es-ES" dirty="0"/>
              <a:t>Enunciado</a:t>
            </a:r>
            <a:r>
              <a:rPr lang="x-none" dirty="0"/>
              <a:t>	</a:t>
            </a:r>
            <a:endParaRPr lang="en-US" dirty="0"/>
          </a:p>
        </p:txBody>
      </p:sp>
      <mc:AlternateContent xmlns:mc="http://schemas.openxmlformats.org/markup-compatibility/2006" xmlns:a14="http://schemas.microsoft.com/office/drawing/2010/main">
        <mc:Choice Requires="a14">
          <p:sp>
            <p:nvSpPr>
              <p:cNvPr id="3" name="Marcador de contenido 2"/>
              <p:cNvSpPr>
                <a:spLocks noGrp="1"/>
              </p:cNvSpPr>
              <p:nvPr>
                <p:ph idx="1"/>
              </p:nvPr>
            </p:nvSpPr>
            <p:spPr>
              <a:xfrm>
                <a:off x="438911" y="1282815"/>
                <a:ext cx="11512578" cy="2925391"/>
              </a:xfrm>
            </p:spPr>
            <p:txBody>
              <a:bodyPr>
                <a:normAutofit/>
              </a:bodyPr>
              <a:lstStyle/>
              <a:p>
                <a:pPr marL="45720" indent="0" algn="just">
                  <a:buNone/>
                </a:pPr>
                <a:r>
                  <a:rPr lang="es-AR" sz="1900" b="1" dirty="0">
                    <a:solidFill>
                      <a:schemeClr val="tx1"/>
                    </a:solidFill>
                    <a:latin typeface="Calibri" panose="020F0502020204030204" pitchFamily="34" charset="0"/>
                    <a:cs typeface="Calibri" panose="020F0502020204030204" pitchFamily="34" charset="0"/>
                  </a:rPr>
                  <a:t>Se desea recuperar el </a:t>
                </a:r>
                <a14:m>
                  <m:oMath xmlns:m="http://schemas.openxmlformats.org/officeDocument/2006/math">
                    <m:r>
                      <a:rPr lang="es-AR" sz="1900" b="1">
                        <a:solidFill>
                          <a:schemeClr val="tx1"/>
                        </a:solidFill>
                        <a:latin typeface="Cambria Math" panose="02040503050406030204" pitchFamily="18" charset="0"/>
                        <a:cs typeface="Calibri" panose="020F0502020204030204" pitchFamily="34" charset="0"/>
                      </a:rPr>
                      <m:t>𝟗𝟎</m:t>
                    </m:r>
                    <m:r>
                      <a:rPr lang="es-AR" sz="1900" b="1">
                        <a:solidFill>
                          <a:schemeClr val="tx1"/>
                        </a:solidFill>
                        <a:latin typeface="Cambria Math" panose="02040503050406030204" pitchFamily="18" charset="0"/>
                        <a:cs typeface="Calibri" panose="020F0502020204030204" pitchFamily="34" charset="0"/>
                      </a:rPr>
                      <m:t> %</m:t>
                    </m:r>
                  </m:oMath>
                </a14:m>
                <a:r>
                  <a:rPr lang="es-AR" sz="1900" b="1" dirty="0">
                    <a:solidFill>
                      <a:schemeClr val="tx1"/>
                    </a:solidFill>
                    <a:latin typeface="Calibri" panose="020F0502020204030204" pitchFamily="34" charset="0"/>
                    <a:cs typeface="Calibri" panose="020F0502020204030204" pitchFamily="34" charset="0"/>
                  </a:rPr>
                  <a:t> de la propanona de </a:t>
                </a:r>
                <a14:m>
                  <m:oMath xmlns:m="http://schemas.openxmlformats.org/officeDocument/2006/math">
                    <m:r>
                      <a:rPr lang="es-AR" sz="1900" b="1">
                        <a:solidFill>
                          <a:schemeClr val="tx1"/>
                        </a:solidFill>
                        <a:latin typeface="Cambria Math" panose="02040503050406030204" pitchFamily="18" charset="0"/>
                        <a:cs typeface="Calibri" panose="020F0502020204030204" pitchFamily="34" charset="0"/>
                      </a:rPr>
                      <m:t>𝟏𝟎𝟎</m:t>
                    </m:r>
                    <m:r>
                      <a:rPr lang="es-AR" sz="1900" b="1">
                        <a:solidFill>
                          <a:schemeClr val="tx1"/>
                        </a:solidFill>
                        <a:latin typeface="Cambria Math" panose="02040503050406030204" pitchFamily="18" charset="0"/>
                        <a:cs typeface="Calibri" panose="020F0502020204030204" pitchFamily="34" charset="0"/>
                      </a:rPr>
                      <m:t> </m:t>
                    </m:r>
                    <m:r>
                      <a:rPr lang="es-AR" sz="1900" b="1">
                        <a:solidFill>
                          <a:schemeClr val="tx1"/>
                        </a:solidFill>
                        <a:latin typeface="Cambria Math" panose="02040503050406030204" pitchFamily="18" charset="0"/>
                        <a:cs typeface="Calibri" panose="020F0502020204030204" pitchFamily="34" charset="0"/>
                      </a:rPr>
                      <m:t>𝒌𝒎𝒐𝒍</m:t>
                    </m:r>
                    <m:r>
                      <a:rPr lang="es-AR" sz="1900" b="1">
                        <a:solidFill>
                          <a:schemeClr val="tx1"/>
                        </a:solidFill>
                        <a:latin typeface="Cambria Math" panose="02040503050406030204" pitchFamily="18" charset="0"/>
                        <a:cs typeface="Calibri" panose="020F0502020204030204" pitchFamily="34" charset="0"/>
                      </a:rPr>
                      <m:t>/</m:t>
                    </m:r>
                    <m:r>
                      <a:rPr lang="es-AR" sz="1900" b="1">
                        <a:solidFill>
                          <a:schemeClr val="tx1"/>
                        </a:solidFill>
                        <a:latin typeface="Cambria Math" panose="02040503050406030204" pitchFamily="18" charset="0"/>
                        <a:cs typeface="Calibri" panose="020F0502020204030204" pitchFamily="34" charset="0"/>
                      </a:rPr>
                      <m:t>𝒉</m:t>
                    </m:r>
                  </m:oMath>
                </a14:m>
                <a:r>
                  <a:rPr lang="es-AR" sz="1900" b="1" dirty="0">
                    <a:solidFill>
                      <a:schemeClr val="tx1"/>
                    </a:solidFill>
                    <a:latin typeface="Calibri" panose="020F0502020204030204" pitchFamily="34" charset="0"/>
                    <a:cs typeface="Calibri" panose="020F0502020204030204" pitchFamily="34" charset="0"/>
                  </a:rPr>
                  <a:t> de una solución propanona-etanol (líquido saturado) al </a:t>
                </a:r>
                <a14:m>
                  <m:oMath xmlns:m="http://schemas.openxmlformats.org/officeDocument/2006/math">
                    <m:r>
                      <a:rPr lang="es-AR" sz="1900" b="1">
                        <a:solidFill>
                          <a:schemeClr val="tx1"/>
                        </a:solidFill>
                        <a:latin typeface="Cambria Math" panose="02040503050406030204" pitchFamily="18" charset="0"/>
                        <a:cs typeface="Calibri" panose="020F0502020204030204" pitchFamily="34" charset="0"/>
                      </a:rPr>
                      <m:t>𝟓𝟎</m:t>
                    </m:r>
                    <m:r>
                      <a:rPr lang="es-AR" sz="1900" b="1">
                        <a:solidFill>
                          <a:schemeClr val="tx1"/>
                        </a:solidFill>
                        <a:latin typeface="Cambria Math" panose="02040503050406030204" pitchFamily="18" charset="0"/>
                        <a:cs typeface="Calibri" panose="020F0502020204030204" pitchFamily="34" charset="0"/>
                      </a:rPr>
                      <m:t> %</m:t>
                    </m:r>
                  </m:oMath>
                </a14:m>
                <a:r>
                  <a:rPr lang="es-AR" sz="1900" b="1" dirty="0">
                    <a:solidFill>
                      <a:schemeClr val="tx1"/>
                    </a:solidFill>
                    <a:latin typeface="Calibri" panose="020F0502020204030204" pitchFamily="34" charset="0"/>
                    <a:cs typeface="Calibri" panose="020F0502020204030204" pitchFamily="34" charset="0"/>
                  </a:rPr>
                  <a:t> molar de propanona. El recuperado deberá tener una composición de </a:t>
                </a:r>
                <a14:m>
                  <m:oMath xmlns:m="http://schemas.openxmlformats.org/officeDocument/2006/math">
                    <m:r>
                      <a:rPr lang="es-AR" sz="1900" b="1">
                        <a:solidFill>
                          <a:schemeClr val="tx1"/>
                        </a:solidFill>
                        <a:latin typeface="Cambria Math" panose="02040503050406030204" pitchFamily="18" charset="0"/>
                        <a:cs typeface="Calibri" panose="020F0502020204030204" pitchFamily="34" charset="0"/>
                      </a:rPr>
                      <m:t>𝟗𝟎</m:t>
                    </m:r>
                    <m:r>
                      <a:rPr lang="es-AR" sz="1900" b="1">
                        <a:solidFill>
                          <a:schemeClr val="tx1"/>
                        </a:solidFill>
                        <a:latin typeface="Cambria Math" panose="02040503050406030204" pitchFamily="18" charset="0"/>
                        <a:cs typeface="Calibri" panose="020F0502020204030204" pitchFamily="34" charset="0"/>
                      </a:rPr>
                      <m:t>%</m:t>
                    </m:r>
                  </m:oMath>
                </a14:m>
                <a:r>
                  <a:rPr lang="es-AR" sz="1900" b="1" dirty="0">
                    <a:solidFill>
                      <a:schemeClr val="tx1"/>
                    </a:solidFill>
                    <a:latin typeface="Calibri" panose="020F0502020204030204" pitchFamily="34" charset="0"/>
                    <a:cs typeface="Calibri" panose="020F0502020204030204" pitchFamily="34" charset="0"/>
                  </a:rPr>
                  <a:t> molar de propanona. contenida en la alimentación. La torre con la que se va a operar tiene un condensador total que elimina </a:t>
                </a:r>
                <a14:m>
                  <m:oMath xmlns:m="http://schemas.openxmlformats.org/officeDocument/2006/math">
                    <m:r>
                      <a:rPr lang="es-AR" sz="1900" b="1">
                        <a:solidFill>
                          <a:schemeClr val="tx1"/>
                        </a:solidFill>
                        <a:latin typeface="Cambria Math" panose="02040503050406030204" pitchFamily="18" charset="0"/>
                        <a:cs typeface="Calibri" panose="020F0502020204030204" pitchFamily="34" charset="0"/>
                      </a:rPr>
                      <m:t>𝟕𝟐𝟎𝟎</m:t>
                    </m:r>
                    <m:r>
                      <a:rPr lang="es-AR" sz="1900" b="1">
                        <a:solidFill>
                          <a:schemeClr val="tx1"/>
                        </a:solidFill>
                        <a:latin typeface="Cambria Math" panose="02040503050406030204" pitchFamily="18" charset="0"/>
                        <a:cs typeface="Calibri" panose="020F0502020204030204" pitchFamily="34" charset="0"/>
                      </a:rPr>
                      <m:t> </m:t>
                    </m:r>
                    <m:r>
                      <a:rPr lang="es-AR" sz="1900" b="1">
                        <a:solidFill>
                          <a:schemeClr val="tx1"/>
                        </a:solidFill>
                        <a:latin typeface="Cambria Math" panose="02040503050406030204" pitchFamily="18" charset="0"/>
                        <a:cs typeface="Calibri" panose="020F0502020204030204" pitchFamily="34" charset="0"/>
                      </a:rPr>
                      <m:t>𝒌𝑱</m:t>
                    </m:r>
                    <m:r>
                      <a:rPr lang="es-AR" sz="1900" b="1">
                        <a:solidFill>
                          <a:schemeClr val="tx1"/>
                        </a:solidFill>
                        <a:latin typeface="Cambria Math" panose="02040503050406030204" pitchFamily="18" charset="0"/>
                        <a:cs typeface="Calibri" panose="020F0502020204030204" pitchFamily="34" charset="0"/>
                      </a:rPr>
                      <m:t>/</m:t>
                    </m:r>
                    <m:r>
                      <a:rPr lang="es-AR" sz="1900" b="1">
                        <a:solidFill>
                          <a:schemeClr val="tx1"/>
                        </a:solidFill>
                        <a:latin typeface="Cambria Math" panose="02040503050406030204" pitchFamily="18" charset="0"/>
                        <a:cs typeface="Calibri" panose="020F0502020204030204" pitchFamily="34" charset="0"/>
                      </a:rPr>
                      <m:t>𝒉</m:t>
                    </m:r>
                  </m:oMath>
                </a14:m>
                <a:r>
                  <a:rPr lang="es-AR" sz="1900" b="1" dirty="0">
                    <a:solidFill>
                      <a:schemeClr val="tx1"/>
                    </a:solidFill>
                    <a:latin typeface="Calibri" panose="020F0502020204030204" pitchFamily="34" charset="0"/>
                    <a:cs typeface="Calibri" panose="020F0502020204030204" pitchFamily="34" charset="0"/>
                  </a:rPr>
                  <a:t> </a:t>
                </a:r>
                <a14:m>
                  <m:oMath xmlns:m="http://schemas.openxmlformats.org/officeDocument/2006/math">
                    <m:r>
                      <a:rPr lang="es-AR" sz="1900" b="1">
                        <a:solidFill>
                          <a:schemeClr val="tx1"/>
                        </a:solidFill>
                        <a:latin typeface="Cambria Math" panose="02040503050406030204" pitchFamily="18" charset="0"/>
                        <a:cs typeface="Calibri" panose="020F0502020204030204" pitchFamily="34" charset="0"/>
                      </a:rPr>
                      <m:t>(</m:t>
                    </m:r>
                    <m:sSub>
                      <m:sSubPr>
                        <m:ctrlPr>
                          <a:rPr lang="es-AR" sz="1900" b="1" i="1">
                            <a:solidFill>
                              <a:schemeClr val="tx1"/>
                            </a:solidFill>
                            <a:latin typeface="Cambria Math" panose="02040503050406030204" pitchFamily="18" charset="0"/>
                            <a:cs typeface="Calibri" panose="020F0502020204030204" pitchFamily="34" charset="0"/>
                          </a:rPr>
                        </m:ctrlPr>
                      </m:sSubPr>
                      <m:e>
                        <m:r>
                          <a:rPr lang="es-AR" sz="1900" b="1">
                            <a:solidFill>
                              <a:schemeClr val="tx1"/>
                            </a:solidFill>
                            <a:latin typeface="Cambria Math" panose="02040503050406030204" pitchFamily="18" charset="0"/>
                            <a:cs typeface="Calibri" panose="020F0502020204030204" pitchFamily="34" charset="0"/>
                          </a:rPr>
                          <m:t>𝝀</m:t>
                        </m:r>
                      </m:e>
                      <m:sub>
                        <m:r>
                          <a:rPr lang="es-AR" sz="1900" b="1">
                            <a:solidFill>
                              <a:schemeClr val="tx1"/>
                            </a:solidFill>
                            <a:latin typeface="Cambria Math" panose="02040503050406030204" pitchFamily="18" charset="0"/>
                            <a:cs typeface="Calibri" panose="020F0502020204030204" pitchFamily="34" charset="0"/>
                          </a:rPr>
                          <m:t>𝑨</m:t>
                        </m:r>
                      </m:sub>
                    </m:sSub>
                    <m:r>
                      <a:rPr lang="es-AR" sz="1900" b="1">
                        <a:solidFill>
                          <a:schemeClr val="tx1"/>
                        </a:solidFill>
                        <a:latin typeface="Cambria Math" panose="02040503050406030204" pitchFamily="18" charset="0"/>
                        <a:cs typeface="Calibri" panose="020F0502020204030204" pitchFamily="34" charset="0"/>
                      </a:rPr>
                      <m:t>=</m:t>
                    </m:r>
                    <m:sSub>
                      <m:sSubPr>
                        <m:ctrlPr>
                          <a:rPr lang="es-AR" sz="1900" b="1" i="1">
                            <a:solidFill>
                              <a:schemeClr val="tx1"/>
                            </a:solidFill>
                            <a:latin typeface="Cambria Math" panose="02040503050406030204" pitchFamily="18" charset="0"/>
                            <a:cs typeface="Calibri" panose="020F0502020204030204" pitchFamily="34" charset="0"/>
                          </a:rPr>
                        </m:ctrlPr>
                      </m:sSubPr>
                      <m:e>
                        <m:r>
                          <a:rPr lang="es-AR" sz="1900" b="1">
                            <a:solidFill>
                              <a:schemeClr val="tx1"/>
                            </a:solidFill>
                            <a:latin typeface="Cambria Math" panose="02040503050406030204" pitchFamily="18" charset="0"/>
                            <a:cs typeface="Calibri" panose="020F0502020204030204" pitchFamily="34" charset="0"/>
                          </a:rPr>
                          <m:t>𝝀</m:t>
                        </m:r>
                      </m:e>
                      <m:sub>
                        <m:r>
                          <a:rPr lang="es-AR" sz="1900" b="1">
                            <a:solidFill>
                              <a:schemeClr val="tx1"/>
                            </a:solidFill>
                            <a:latin typeface="Cambria Math" panose="02040503050406030204" pitchFamily="18" charset="0"/>
                            <a:cs typeface="Calibri" panose="020F0502020204030204" pitchFamily="34" charset="0"/>
                          </a:rPr>
                          <m:t>𝑩</m:t>
                        </m:r>
                      </m:sub>
                    </m:sSub>
                    <m:r>
                      <a:rPr lang="es-AR" sz="1900" b="1">
                        <a:solidFill>
                          <a:schemeClr val="tx1"/>
                        </a:solidFill>
                        <a:latin typeface="Cambria Math" panose="02040503050406030204" pitchFamily="18" charset="0"/>
                        <a:cs typeface="Calibri" panose="020F0502020204030204" pitchFamily="34" charset="0"/>
                      </a:rPr>
                      <m:t>=</m:t>
                    </m:r>
                    <m:r>
                      <a:rPr lang="es-AR" sz="1900" b="1">
                        <a:solidFill>
                          <a:schemeClr val="tx1"/>
                        </a:solidFill>
                        <a:latin typeface="Cambria Math" panose="02040503050406030204" pitchFamily="18" charset="0"/>
                        <a:cs typeface="Calibri" panose="020F0502020204030204" pitchFamily="34" charset="0"/>
                      </a:rPr>
                      <m:t>𝟒𝟎</m:t>
                    </m:r>
                    <m:r>
                      <a:rPr lang="es-AR" sz="1900" b="1">
                        <a:solidFill>
                          <a:schemeClr val="tx1"/>
                        </a:solidFill>
                        <a:latin typeface="Cambria Math" panose="02040503050406030204" pitchFamily="18" charset="0"/>
                        <a:cs typeface="Calibri" panose="020F0502020204030204" pitchFamily="34" charset="0"/>
                      </a:rPr>
                      <m:t> </m:t>
                    </m:r>
                    <m:r>
                      <a:rPr lang="es-AR" sz="1900" b="1">
                        <a:solidFill>
                          <a:schemeClr val="tx1"/>
                        </a:solidFill>
                        <a:latin typeface="Cambria Math" panose="02040503050406030204" pitchFamily="18" charset="0"/>
                        <a:cs typeface="Calibri" panose="020F0502020204030204" pitchFamily="34" charset="0"/>
                      </a:rPr>
                      <m:t>𝒌𝑱</m:t>
                    </m:r>
                    <m:r>
                      <a:rPr lang="es-AR" sz="1900" b="1">
                        <a:solidFill>
                          <a:schemeClr val="tx1"/>
                        </a:solidFill>
                        <a:latin typeface="Cambria Math" panose="02040503050406030204" pitchFamily="18" charset="0"/>
                        <a:cs typeface="Calibri" panose="020F0502020204030204" pitchFamily="34" charset="0"/>
                      </a:rPr>
                      <m:t>/</m:t>
                    </m:r>
                    <m:r>
                      <a:rPr lang="es-AR" sz="1900" b="1">
                        <a:solidFill>
                          <a:schemeClr val="tx1"/>
                        </a:solidFill>
                        <a:latin typeface="Cambria Math" panose="02040503050406030204" pitchFamily="18" charset="0"/>
                        <a:cs typeface="Calibri" panose="020F0502020204030204" pitchFamily="34" charset="0"/>
                      </a:rPr>
                      <m:t>𝒌𝒎𝒐𝒍</m:t>
                    </m:r>
                    <m:r>
                      <a:rPr lang="es-AR" sz="1900" b="1">
                        <a:solidFill>
                          <a:schemeClr val="tx1"/>
                        </a:solidFill>
                        <a:latin typeface="Cambria Math" panose="02040503050406030204" pitchFamily="18" charset="0"/>
                        <a:cs typeface="Calibri" panose="020F0502020204030204" pitchFamily="34" charset="0"/>
                      </a:rPr>
                      <m:t>)</m:t>
                    </m:r>
                  </m:oMath>
                </a14:m>
                <a:r>
                  <a:rPr lang="es-AR" sz="1900" b="1" dirty="0">
                    <a:solidFill>
                      <a:schemeClr val="tx1"/>
                    </a:solidFill>
                    <a:latin typeface="Calibri" panose="020F0502020204030204" pitchFamily="34" charset="0"/>
                    <a:cs typeface="Calibri" panose="020F0502020204030204" pitchFamily="34" charset="0"/>
                  </a:rPr>
                  <a:t> y un </a:t>
                </a:r>
                <a:r>
                  <a:rPr lang="es-AR" sz="1900" b="1" dirty="0" err="1">
                    <a:solidFill>
                      <a:schemeClr val="tx1"/>
                    </a:solidFill>
                    <a:latin typeface="Calibri" panose="020F0502020204030204" pitchFamily="34" charset="0"/>
                    <a:cs typeface="Calibri" panose="020F0502020204030204" pitchFamily="34" charset="0"/>
                  </a:rPr>
                  <a:t>reboiler</a:t>
                </a:r>
                <a:r>
                  <a:rPr lang="es-AR" sz="1900" b="1" dirty="0">
                    <a:solidFill>
                      <a:schemeClr val="tx1"/>
                    </a:solidFill>
                    <a:latin typeface="Calibri" panose="020F0502020204030204" pitchFamily="34" charset="0"/>
                    <a:cs typeface="Calibri" panose="020F0502020204030204" pitchFamily="34" charset="0"/>
                  </a:rPr>
                  <a:t> total.</a:t>
                </a:r>
              </a:p>
              <a:p>
                <a:pPr marL="45720" lvl="0" indent="0" algn="just">
                  <a:buNone/>
                </a:pPr>
                <a:r>
                  <a:rPr lang="es-AR" sz="1900" b="1" dirty="0">
                    <a:solidFill>
                      <a:schemeClr val="tx1"/>
                    </a:solidFill>
                    <a:latin typeface="Calibri" panose="020F0502020204030204" pitchFamily="34" charset="0"/>
                    <a:cs typeface="Calibri" panose="020F0502020204030204" pitchFamily="34" charset="0"/>
                  </a:rPr>
                  <a:t>Calcular </a:t>
                </a:r>
              </a:p>
              <a:p>
                <a:pPr marL="502920" indent="-457200" algn="just">
                  <a:buFont typeface="+mj-lt"/>
                  <a:buAutoNum type="arabicPeriod"/>
                </a:pPr>
                <a14:m>
                  <m:oMath xmlns:m="http://schemas.openxmlformats.org/officeDocument/2006/math">
                    <m:r>
                      <a:rPr lang="es-AR" sz="1900" b="1">
                        <a:solidFill>
                          <a:schemeClr val="tx1"/>
                        </a:solidFill>
                        <a:latin typeface="Cambria Math" panose="02040503050406030204" pitchFamily="18" charset="0"/>
                        <a:cs typeface="Calibri" panose="020F0502020204030204" pitchFamily="34" charset="0"/>
                      </a:rPr>
                      <m:t>𝑫</m:t>
                    </m:r>
                    <m:r>
                      <a:rPr lang="es-AR" sz="1900" b="1">
                        <a:solidFill>
                          <a:schemeClr val="tx1"/>
                        </a:solidFill>
                        <a:latin typeface="Cambria Math" panose="02040503050406030204" pitchFamily="18" charset="0"/>
                        <a:cs typeface="Calibri" panose="020F0502020204030204" pitchFamily="34" charset="0"/>
                      </a:rPr>
                      <m:t>, </m:t>
                    </m:r>
                    <m:r>
                      <a:rPr lang="es-AR" sz="1900" b="1">
                        <a:solidFill>
                          <a:schemeClr val="tx1"/>
                        </a:solidFill>
                        <a:latin typeface="Cambria Math" panose="02040503050406030204" pitchFamily="18" charset="0"/>
                        <a:cs typeface="Calibri" panose="020F0502020204030204" pitchFamily="34" charset="0"/>
                      </a:rPr>
                      <m:t>𝑾</m:t>
                    </m:r>
                    <m:r>
                      <a:rPr lang="es-AR" sz="1900" b="1">
                        <a:solidFill>
                          <a:schemeClr val="tx1"/>
                        </a:solidFill>
                        <a:latin typeface="Cambria Math" panose="02040503050406030204" pitchFamily="18" charset="0"/>
                        <a:cs typeface="Calibri" panose="020F0502020204030204" pitchFamily="34" charset="0"/>
                      </a:rPr>
                      <m:t>, </m:t>
                    </m:r>
                    <m:sSub>
                      <m:sSubPr>
                        <m:ctrlPr>
                          <a:rPr lang="es-AR" sz="1900" b="1" i="1">
                            <a:solidFill>
                              <a:schemeClr val="tx1"/>
                            </a:solidFill>
                            <a:latin typeface="Cambria Math" panose="02040503050406030204" pitchFamily="18" charset="0"/>
                            <a:cs typeface="Calibri" panose="020F0502020204030204" pitchFamily="34" charset="0"/>
                          </a:rPr>
                        </m:ctrlPr>
                      </m:sSubPr>
                      <m:e>
                        <m:r>
                          <a:rPr lang="es-AR" sz="1900" b="1">
                            <a:solidFill>
                              <a:schemeClr val="tx1"/>
                            </a:solidFill>
                            <a:latin typeface="Cambria Math" panose="02040503050406030204" pitchFamily="18" charset="0"/>
                            <a:cs typeface="Calibri" panose="020F0502020204030204" pitchFamily="34" charset="0"/>
                          </a:rPr>
                          <m:t>𝒙</m:t>
                        </m:r>
                      </m:e>
                      <m:sub>
                        <m:r>
                          <a:rPr lang="es-AR" sz="1900" b="1">
                            <a:solidFill>
                              <a:schemeClr val="tx1"/>
                            </a:solidFill>
                            <a:latin typeface="Cambria Math" panose="02040503050406030204" pitchFamily="18" charset="0"/>
                            <a:cs typeface="Calibri" panose="020F0502020204030204" pitchFamily="34" charset="0"/>
                          </a:rPr>
                          <m:t>𝒘</m:t>
                        </m:r>
                      </m:sub>
                    </m:sSub>
                    <m:r>
                      <a:rPr lang="es-AR" sz="1900" b="1">
                        <a:solidFill>
                          <a:schemeClr val="tx1"/>
                        </a:solidFill>
                        <a:latin typeface="Cambria Math" panose="02040503050406030204" pitchFamily="18" charset="0"/>
                        <a:cs typeface="Calibri" panose="020F0502020204030204" pitchFamily="34" charset="0"/>
                      </a:rPr>
                      <m:t>, </m:t>
                    </m:r>
                    <m:r>
                      <a:rPr lang="es-AR" sz="1900" b="1">
                        <a:solidFill>
                          <a:schemeClr val="tx1"/>
                        </a:solidFill>
                        <a:latin typeface="Cambria Math" panose="02040503050406030204" pitchFamily="18" charset="0"/>
                        <a:cs typeface="Calibri" panose="020F0502020204030204" pitchFamily="34" charset="0"/>
                      </a:rPr>
                      <m:t>𝑹</m:t>
                    </m:r>
                    <m:r>
                      <a:rPr lang="es-AR" sz="1900" b="1">
                        <a:solidFill>
                          <a:schemeClr val="tx1"/>
                        </a:solidFill>
                        <a:latin typeface="Cambria Math" panose="02040503050406030204" pitchFamily="18" charset="0"/>
                        <a:cs typeface="Calibri" panose="020F0502020204030204" pitchFamily="34" charset="0"/>
                      </a:rPr>
                      <m:t>, </m:t>
                    </m:r>
                    <m:sSub>
                      <m:sSubPr>
                        <m:ctrlPr>
                          <a:rPr lang="es-AR" sz="1900" b="1" i="1">
                            <a:solidFill>
                              <a:schemeClr val="tx1"/>
                            </a:solidFill>
                            <a:latin typeface="Cambria Math" panose="02040503050406030204" pitchFamily="18" charset="0"/>
                            <a:cs typeface="Calibri" panose="020F0502020204030204" pitchFamily="34" charset="0"/>
                          </a:rPr>
                        </m:ctrlPr>
                      </m:sSubPr>
                      <m:e>
                        <m:r>
                          <a:rPr lang="es-AR" sz="1900" b="1">
                            <a:solidFill>
                              <a:schemeClr val="tx1"/>
                            </a:solidFill>
                            <a:latin typeface="Cambria Math" panose="02040503050406030204" pitchFamily="18" charset="0"/>
                            <a:cs typeface="Calibri" panose="020F0502020204030204" pitchFamily="34" charset="0"/>
                          </a:rPr>
                          <m:t>𝑸</m:t>
                        </m:r>
                      </m:e>
                      <m:sub>
                        <m:r>
                          <a:rPr lang="es-AR" sz="1900" b="1">
                            <a:solidFill>
                              <a:schemeClr val="tx1"/>
                            </a:solidFill>
                            <a:latin typeface="Cambria Math" panose="02040503050406030204" pitchFamily="18" charset="0"/>
                            <a:cs typeface="Calibri" panose="020F0502020204030204" pitchFamily="34" charset="0"/>
                          </a:rPr>
                          <m:t>𝒃</m:t>
                        </m:r>
                      </m:sub>
                    </m:sSub>
                  </m:oMath>
                </a14:m>
                <a:r>
                  <a:rPr lang="es-AR" sz="1900" b="1" dirty="0">
                    <a:solidFill>
                      <a:schemeClr val="tx1"/>
                    </a:solidFill>
                    <a:latin typeface="Calibri" panose="020F0502020204030204" pitchFamily="34" charset="0"/>
                    <a:cs typeface="Calibri" panose="020F0502020204030204" pitchFamily="34" charset="0"/>
                  </a:rPr>
                  <a:t> (entregado en el </a:t>
                </a:r>
                <a:r>
                  <a:rPr lang="es-AR" sz="1900" b="1" dirty="0" err="1">
                    <a:solidFill>
                      <a:schemeClr val="tx1"/>
                    </a:solidFill>
                    <a:latin typeface="Calibri" panose="020F0502020204030204" pitchFamily="34" charset="0"/>
                    <a:cs typeface="Calibri" panose="020F0502020204030204" pitchFamily="34" charset="0"/>
                  </a:rPr>
                  <a:t>reboiler</a:t>
                </a:r>
                <a:r>
                  <a:rPr lang="es-AR" sz="1900" b="1" dirty="0">
                    <a:solidFill>
                      <a:schemeClr val="tx1"/>
                    </a:solidFill>
                    <a:latin typeface="Calibri" panose="020F0502020204030204" pitchFamily="34" charset="0"/>
                    <a:cs typeface="Calibri" panose="020F0502020204030204" pitchFamily="34" charset="0"/>
                  </a:rPr>
                  <a:t>), caudales internos de la torre y el número de platos totales.</a:t>
                </a:r>
              </a:p>
              <a:p>
                <a:pPr marL="502920" lvl="0" indent="-457200" algn="just">
                  <a:buFont typeface="+mj-lt"/>
                  <a:buAutoNum type="arabicPeriod"/>
                </a:pPr>
                <a:r>
                  <a:rPr lang="es-AR" sz="1900" b="1" dirty="0">
                    <a:solidFill>
                      <a:schemeClr val="tx1"/>
                    </a:solidFill>
                    <a:latin typeface="Calibri" panose="020F0502020204030204" pitchFamily="34" charset="0"/>
                    <a:cs typeface="Calibri" panose="020F0502020204030204" pitchFamily="34" charset="0"/>
                  </a:rPr>
                  <a:t>Cómo se ven alterados los resultados anteriores si hay una pérdida de calor de </a:t>
                </a:r>
                <a14:m>
                  <m:oMath xmlns:m="http://schemas.openxmlformats.org/officeDocument/2006/math">
                    <m:r>
                      <a:rPr lang="es-AR" sz="1900" b="1">
                        <a:solidFill>
                          <a:schemeClr val="tx1"/>
                        </a:solidFill>
                        <a:latin typeface="Cambria Math" panose="02040503050406030204" pitchFamily="18" charset="0"/>
                        <a:cs typeface="Calibri" panose="020F0502020204030204" pitchFamily="34" charset="0"/>
                      </a:rPr>
                      <m:t>𝟑𝟐𝟎𝟎</m:t>
                    </m:r>
                    <m:r>
                      <a:rPr lang="es-AR" sz="1900" b="1">
                        <a:solidFill>
                          <a:schemeClr val="tx1"/>
                        </a:solidFill>
                        <a:latin typeface="Cambria Math" panose="02040503050406030204" pitchFamily="18" charset="0"/>
                        <a:cs typeface="Calibri" panose="020F0502020204030204" pitchFamily="34" charset="0"/>
                      </a:rPr>
                      <m:t> </m:t>
                    </m:r>
                    <m:r>
                      <a:rPr lang="es-AR" sz="1900" b="1">
                        <a:solidFill>
                          <a:schemeClr val="tx1"/>
                        </a:solidFill>
                        <a:latin typeface="Cambria Math" panose="02040503050406030204" pitchFamily="18" charset="0"/>
                        <a:cs typeface="Calibri" panose="020F0502020204030204" pitchFamily="34" charset="0"/>
                      </a:rPr>
                      <m:t>𝒌𝑱</m:t>
                    </m:r>
                    <m:r>
                      <a:rPr lang="es-AR" sz="1900" b="1">
                        <a:solidFill>
                          <a:schemeClr val="tx1"/>
                        </a:solidFill>
                        <a:latin typeface="Cambria Math" panose="02040503050406030204" pitchFamily="18" charset="0"/>
                        <a:cs typeface="Calibri" panose="020F0502020204030204" pitchFamily="34" charset="0"/>
                      </a:rPr>
                      <m:t>/</m:t>
                    </m:r>
                    <m:r>
                      <a:rPr lang="es-AR" sz="1900" b="1">
                        <a:solidFill>
                          <a:schemeClr val="tx1"/>
                        </a:solidFill>
                        <a:latin typeface="Cambria Math" panose="02040503050406030204" pitchFamily="18" charset="0"/>
                        <a:cs typeface="Calibri" panose="020F0502020204030204" pitchFamily="34" charset="0"/>
                      </a:rPr>
                      <m:t>𝒉</m:t>
                    </m:r>
                  </m:oMath>
                </a14:m>
                <a:r>
                  <a:rPr lang="es-AR" sz="1900" b="1" dirty="0">
                    <a:solidFill>
                      <a:schemeClr val="tx1"/>
                    </a:solidFill>
                    <a:latin typeface="Calibri" panose="020F0502020204030204" pitchFamily="34" charset="0"/>
                    <a:cs typeface="Calibri" panose="020F0502020204030204" pitchFamily="34" charset="0"/>
                  </a:rPr>
                  <a:t> entre el 8º y el 9º plato contando desde el tope.</a:t>
                </a:r>
              </a:p>
              <a:p>
                <a:pPr marL="45720" indent="0" algn="just">
                  <a:lnSpc>
                    <a:spcPct val="100000"/>
                  </a:lnSpc>
                  <a:spcBef>
                    <a:spcPts val="300"/>
                  </a:spcBef>
                  <a:spcAft>
                    <a:spcPts val="300"/>
                  </a:spcAft>
                  <a:buNone/>
                </a:pPr>
                <a:endParaRPr lang="es-ES" sz="1900" b="1" dirty="0">
                  <a:solidFill>
                    <a:schemeClr val="tx1"/>
                  </a:solidFill>
                  <a:latin typeface="Calibri" panose="020F0502020204030204" pitchFamily="34" charset="0"/>
                  <a:cs typeface="Calibri" panose="020F0502020204030204" pitchFamily="34" charset="0"/>
                </a:endParaRPr>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xfrm>
                <a:off x="438911" y="1282815"/>
                <a:ext cx="11512578" cy="2925391"/>
              </a:xfrm>
              <a:blipFill>
                <a:blip r:embed="rId2"/>
                <a:stretch>
                  <a:fillRect l="-53" t="-2083" r="-424"/>
                </a:stretch>
              </a:blipFill>
            </p:spPr>
            <p:txBody>
              <a:bodyPr/>
              <a:lstStyle/>
              <a:p>
                <a:r>
                  <a:rPr lang="es-AR">
                    <a:noFill/>
                  </a:rPr>
                  <a:t> </a:t>
                </a:r>
              </a:p>
            </p:txBody>
          </p:sp>
        </mc:Fallback>
      </mc:AlternateContent>
      <p:pic>
        <p:nvPicPr>
          <p:cNvPr id="6" name="Imagen 5"/>
          <p:cNvPicPr>
            <a:picLocks noChangeAspect="1"/>
          </p:cNvPicPr>
          <p:nvPr/>
        </p:nvPicPr>
        <p:blipFill rotWithShape="1">
          <a:blip r:embed="rId3" cstate="print">
            <a:extLst>
              <a:ext uri="{28A0092B-C50C-407E-A947-70E740481C1C}">
                <a14:useLocalDpi xmlns:a14="http://schemas.microsoft.com/office/drawing/2010/main" val="0"/>
              </a:ext>
            </a:extLst>
          </a:blip>
          <a:srcRect l="-1" t="19114" r="2065" b="14272"/>
          <a:stretch/>
        </p:blipFill>
        <p:spPr>
          <a:xfrm>
            <a:off x="9820669" y="250026"/>
            <a:ext cx="2130820" cy="704088"/>
          </a:xfrm>
          <a:prstGeom prst="rect">
            <a:avLst/>
          </a:prstGeom>
        </p:spPr>
      </p:pic>
      <p:sp>
        <p:nvSpPr>
          <p:cNvPr id="7" name="Marcador de pie de página 3"/>
          <p:cNvSpPr>
            <a:spLocks noGrp="1"/>
          </p:cNvSpPr>
          <p:nvPr>
            <p:ph type="ftr" sz="quarter" idx="11"/>
          </p:nvPr>
        </p:nvSpPr>
        <p:spPr>
          <a:xfrm>
            <a:off x="438912" y="6251260"/>
            <a:ext cx="11329416" cy="365125"/>
          </a:xfrm>
        </p:spPr>
        <p:txBody>
          <a:bodyPr/>
          <a:lstStyle/>
          <a:p>
            <a:pPr algn="l"/>
            <a:r>
              <a:rPr lang="en-US" sz="1400" dirty="0">
                <a:solidFill>
                  <a:schemeClr val="tx1"/>
                </a:solidFill>
                <a:latin typeface="Calibri" panose="020F0502020204030204" pitchFamily="34" charset="0"/>
                <a:cs typeface="Calibri" panose="020F0502020204030204" pitchFamily="34" charset="0"/>
              </a:rPr>
              <a:t>76.52/76.05/TA164 -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de </a:t>
            </a:r>
            <a:r>
              <a:rPr lang="en-US" sz="1400" dirty="0" err="1">
                <a:solidFill>
                  <a:schemeClr val="tx1"/>
                </a:solidFill>
                <a:latin typeface="Calibri" panose="020F0502020204030204" pitchFamily="34" charset="0"/>
                <a:cs typeface="Calibri" panose="020F0502020204030204" pitchFamily="34" charset="0"/>
              </a:rPr>
              <a:t>Transferencia</a:t>
            </a:r>
            <a:r>
              <a:rPr lang="en-US" sz="1400" dirty="0">
                <a:solidFill>
                  <a:schemeClr val="tx1"/>
                </a:solidFill>
                <a:latin typeface="Calibri" panose="020F0502020204030204" pitchFamily="34" charset="0"/>
                <a:cs typeface="Calibri" panose="020F0502020204030204" pitchFamily="34" charset="0"/>
              </a:rPr>
              <a:t> de Materia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III                                                2° </a:t>
            </a:r>
            <a:r>
              <a:rPr lang="en-US" sz="1400" dirty="0" err="1">
                <a:solidFill>
                  <a:schemeClr val="tx1"/>
                </a:solidFill>
                <a:latin typeface="Calibri" panose="020F0502020204030204" pitchFamily="34" charset="0"/>
                <a:cs typeface="Calibri" panose="020F0502020204030204" pitchFamily="34" charset="0"/>
              </a:rPr>
              <a:t>Cuatrimestre</a:t>
            </a:r>
            <a:r>
              <a:rPr lang="en-US" sz="1400" dirty="0">
                <a:solidFill>
                  <a:schemeClr val="tx1"/>
                </a:solidFill>
                <a:latin typeface="Calibri" panose="020F0502020204030204" pitchFamily="34" charset="0"/>
                <a:cs typeface="Calibri" panose="020F0502020204030204" pitchFamily="34" charset="0"/>
              </a:rPr>
              <a:t> 2024</a:t>
            </a:r>
          </a:p>
        </p:txBody>
      </p:sp>
      <mc:AlternateContent xmlns:mc="http://schemas.openxmlformats.org/markup-compatibility/2006" xmlns:a14="http://schemas.microsoft.com/office/drawing/2010/main">
        <mc:Choice Requires="a14">
          <p:graphicFrame>
            <p:nvGraphicFramePr>
              <p:cNvPr id="13" name="Table 12">
                <a:extLst>
                  <a:ext uri="{FF2B5EF4-FFF2-40B4-BE49-F238E27FC236}">
                    <a16:creationId xmlns:a16="http://schemas.microsoft.com/office/drawing/2014/main" id="{B17CE099-8825-44BA-BE54-715A2B2A56CA}"/>
                  </a:ext>
                </a:extLst>
              </p:cNvPr>
              <p:cNvGraphicFramePr>
                <a:graphicFrameLocks noGrp="1"/>
              </p:cNvGraphicFramePr>
              <p:nvPr>
                <p:extLst>
                  <p:ext uri="{D42A27DB-BD31-4B8C-83A1-F6EECF244321}">
                    <p14:modId xmlns:p14="http://schemas.microsoft.com/office/powerpoint/2010/main" val="3050579542"/>
                  </p:ext>
                </p:extLst>
              </p:nvPr>
            </p:nvGraphicFramePr>
            <p:xfrm>
              <a:off x="716870" y="4947921"/>
              <a:ext cx="10773500" cy="790481"/>
            </p:xfrm>
            <a:graphic>
              <a:graphicData uri="http://schemas.openxmlformats.org/drawingml/2006/table">
                <a:tbl>
                  <a:tblPr firstRow="1" firstCol="1" bandRow="1">
                    <a:tableStyleId>{5C22544A-7EE6-4342-B048-85BDC9FD1C3A}</a:tableStyleId>
                  </a:tblPr>
                  <a:tblGrid>
                    <a:gridCol w="693500">
                      <a:extLst>
                        <a:ext uri="{9D8B030D-6E8A-4147-A177-3AD203B41FA5}">
                          <a16:colId xmlns:a16="http://schemas.microsoft.com/office/drawing/2014/main" val="506958761"/>
                        </a:ext>
                      </a:extLst>
                    </a:gridCol>
                    <a:gridCol w="720000">
                      <a:extLst>
                        <a:ext uri="{9D8B030D-6E8A-4147-A177-3AD203B41FA5}">
                          <a16:colId xmlns:a16="http://schemas.microsoft.com/office/drawing/2014/main" val="848984709"/>
                        </a:ext>
                      </a:extLst>
                    </a:gridCol>
                    <a:gridCol w="720000">
                      <a:extLst>
                        <a:ext uri="{9D8B030D-6E8A-4147-A177-3AD203B41FA5}">
                          <a16:colId xmlns:a16="http://schemas.microsoft.com/office/drawing/2014/main" val="2826247241"/>
                        </a:ext>
                      </a:extLst>
                    </a:gridCol>
                    <a:gridCol w="720000">
                      <a:extLst>
                        <a:ext uri="{9D8B030D-6E8A-4147-A177-3AD203B41FA5}">
                          <a16:colId xmlns:a16="http://schemas.microsoft.com/office/drawing/2014/main" val="3513025280"/>
                        </a:ext>
                      </a:extLst>
                    </a:gridCol>
                    <a:gridCol w="720000">
                      <a:extLst>
                        <a:ext uri="{9D8B030D-6E8A-4147-A177-3AD203B41FA5}">
                          <a16:colId xmlns:a16="http://schemas.microsoft.com/office/drawing/2014/main" val="3777244767"/>
                        </a:ext>
                      </a:extLst>
                    </a:gridCol>
                    <a:gridCol w="720000">
                      <a:extLst>
                        <a:ext uri="{9D8B030D-6E8A-4147-A177-3AD203B41FA5}">
                          <a16:colId xmlns:a16="http://schemas.microsoft.com/office/drawing/2014/main" val="4280733634"/>
                        </a:ext>
                      </a:extLst>
                    </a:gridCol>
                    <a:gridCol w="720000">
                      <a:extLst>
                        <a:ext uri="{9D8B030D-6E8A-4147-A177-3AD203B41FA5}">
                          <a16:colId xmlns:a16="http://schemas.microsoft.com/office/drawing/2014/main" val="4173840858"/>
                        </a:ext>
                      </a:extLst>
                    </a:gridCol>
                    <a:gridCol w="720000">
                      <a:extLst>
                        <a:ext uri="{9D8B030D-6E8A-4147-A177-3AD203B41FA5}">
                          <a16:colId xmlns:a16="http://schemas.microsoft.com/office/drawing/2014/main" val="3953398698"/>
                        </a:ext>
                      </a:extLst>
                    </a:gridCol>
                    <a:gridCol w="720000">
                      <a:extLst>
                        <a:ext uri="{9D8B030D-6E8A-4147-A177-3AD203B41FA5}">
                          <a16:colId xmlns:a16="http://schemas.microsoft.com/office/drawing/2014/main" val="460208001"/>
                        </a:ext>
                      </a:extLst>
                    </a:gridCol>
                    <a:gridCol w="720000">
                      <a:extLst>
                        <a:ext uri="{9D8B030D-6E8A-4147-A177-3AD203B41FA5}">
                          <a16:colId xmlns:a16="http://schemas.microsoft.com/office/drawing/2014/main" val="2530027841"/>
                        </a:ext>
                      </a:extLst>
                    </a:gridCol>
                    <a:gridCol w="720000">
                      <a:extLst>
                        <a:ext uri="{9D8B030D-6E8A-4147-A177-3AD203B41FA5}">
                          <a16:colId xmlns:a16="http://schemas.microsoft.com/office/drawing/2014/main" val="100700404"/>
                        </a:ext>
                      </a:extLst>
                    </a:gridCol>
                    <a:gridCol w="720000">
                      <a:extLst>
                        <a:ext uri="{9D8B030D-6E8A-4147-A177-3AD203B41FA5}">
                          <a16:colId xmlns:a16="http://schemas.microsoft.com/office/drawing/2014/main" val="4090323858"/>
                        </a:ext>
                      </a:extLst>
                    </a:gridCol>
                    <a:gridCol w="720000">
                      <a:extLst>
                        <a:ext uri="{9D8B030D-6E8A-4147-A177-3AD203B41FA5}">
                          <a16:colId xmlns:a16="http://schemas.microsoft.com/office/drawing/2014/main" val="1722297055"/>
                        </a:ext>
                      </a:extLst>
                    </a:gridCol>
                    <a:gridCol w="720000">
                      <a:extLst>
                        <a:ext uri="{9D8B030D-6E8A-4147-A177-3AD203B41FA5}">
                          <a16:colId xmlns:a16="http://schemas.microsoft.com/office/drawing/2014/main" val="4222479412"/>
                        </a:ext>
                      </a:extLst>
                    </a:gridCol>
                    <a:gridCol w="720000">
                      <a:extLst>
                        <a:ext uri="{9D8B030D-6E8A-4147-A177-3AD203B41FA5}">
                          <a16:colId xmlns:a16="http://schemas.microsoft.com/office/drawing/2014/main" val="1508730013"/>
                        </a:ext>
                      </a:extLst>
                    </a:gridCol>
                  </a:tblGrid>
                  <a:tr h="254073">
                    <a:tc>
                      <a:txBody>
                        <a:bodyPr/>
                        <a:lstStyle/>
                        <a:p>
                          <a:pPr algn="just">
                            <a:lnSpc>
                              <a:spcPct val="107000"/>
                            </a:lnSpc>
                            <a:spcAft>
                              <a:spcPts val="0"/>
                            </a:spcAft>
                          </a:pPr>
                          <a14:m>
                            <m:oMathPara xmlns:m="http://schemas.openxmlformats.org/officeDocument/2006/math">
                              <m:oMathParaPr>
                                <m:jc m:val="centerGroup"/>
                              </m:oMathParaPr>
                              <m:oMath xmlns:m="http://schemas.openxmlformats.org/officeDocument/2006/math">
                                <m:r>
                                  <a:rPr lang="es-AR" sz="1800">
                                    <a:effectLst/>
                                    <a:latin typeface="Cambria Math" panose="02040503050406030204" pitchFamily="18" charset="0"/>
                                  </a:rPr>
                                  <m:t>𝒙</m:t>
                                </m:r>
                              </m:oMath>
                            </m:oMathPara>
                          </a14:m>
                          <a:endParaRPr lang="es-AR"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AR" sz="1800">
                              <a:effectLst/>
                              <a:latin typeface="Arial" panose="020B0604020202020204" pitchFamily="34" charset="0"/>
                              <a:cs typeface="Arial" panose="020B0604020202020204" pitchFamily="34" charset="0"/>
                            </a:rPr>
                            <a:t>0</a:t>
                          </a:r>
                          <a:endParaRPr lang="es-AR"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0,05</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0,1</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0,15</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0,2</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0,3</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0,35</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0,4</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0,5</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0,6</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0,7</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0,8</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0,9</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a:effectLst/>
                              <a:latin typeface="Arial" panose="020B0604020202020204" pitchFamily="34" charset="0"/>
                              <a:cs typeface="Arial" panose="020B0604020202020204" pitchFamily="34" charset="0"/>
                            </a:rPr>
                            <a:t>1</a:t>
                          </a:r>
                          <a:endParaRPr lang="es-AR"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819255057"/>
                      </a:ext>
                    </a:extLst>
                  </a:tr>
                  <a:tr h="496984">
                    <a:tc>
                      <a:txBody>
                        <a:bodyPr/>
                        <a:lstStyle/>
                        <a:p>
                          <a:pPr algn="just">
                            <a:lnSpc>
                              <a:spcPct val="107000"/>
                            </a:lnSpc>
                            <a:spcAft>
                              <a:spcPts val="0"/>
                            </a:spcAft>
                          </a:pPr>
                          <a14:m>
                            <m:oMathPara xmlns:m="http://schemas.openxmlformats.org/officeDocument/2006/math">
                              <m:oMathParaPr>
                                <m:jc m:val="centerGroup"/>
                              </m:oMathParaPr>
                              <m:oMath xmlns:m="http://schemas.openxmlformats.org/officeDocument/2006/math">
                                <m:sSub>
                                  <m:sSubPr>
                                    <m:ctrlPr>
                                      <a:rPr lang="es-AR" sz="1800" i="1">
                                        <a:effectLst/>
                                        <a:latin typeface="Cambria Math" panose="02040503050406030204" pitchFamily="18" charset="0"/>
                                      </a:rPr>
                                    </m:ctrlPr>
                                  </m:sSubPr>
                                  <m:e>
                                    <m:r>
                                      <a:rPr lang="es-AR" sz="1800">
                                        <a:effectLst/>
                                        <a:latin typeface="Cambria Math" panose="02040503050406030204" pitchFamily="18" charset="0"/>
                                      </a:rPr>
                                      <m:t>𝒚</m:t>
                                    </m:r>
                                  </m:e>
                                  <m:sub>
                                    <m:r>
                                      <a:rPr lang="es-AR" sz="1800">
                                        <a:effectLst/>
                                        <a:latin typeface="Cambria Math" panose="02040503050406030204" pitchFamily="18" charset="0"/>
                                      </a:rPr>
                                      <m:t>𝒆𝒒</m:t>
                                    </m:r>
                                  </m:sub>
                                </m:sSub>
                              </m:oMath>
                            </m:oMathPara>
                          </a14:m>
                          <a:endParaRPr lang="es-AR"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0</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0,155</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0,262</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0,348</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0,417</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0,478</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0,524</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0,566</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0,674</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0,739</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0,802</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0,865</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0,929</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1</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88980378"/>
                      </a:ext>
                    </a:extLst>
                  </a:tr>
                </a:tbl>
              </a:graphicData>
            </a:graphic>
          </p:graphicFrame>
        </mc:Choice>
        <mc:Fallback xmlns="">
          <p:graphicFrame>
            <p:nvGraphicFramePr>
              <p:cNvPr id="13" name="Table 12">
                <a:extLst>
                  <a:ext uri="{FF2B5EF4-FFF2-40B4-BE49-F238E27FC236}">
                    <a16:creationId xmlns:a16="http://schemas.microsoft.com/office/drawing/2014/main" id="{B17CE099-8825-44BA-BE54-715A2B2A56CA}"/>
                  </a:ext>
                </a:extLst>
              </p:cNvPr>
              <p:cNvGraphicFramePr>
                <a:graphicFrameLocks noGrp="1"/>
              </p:cNvGraphicFramePr>
              <p:nvPr>
                <p:extLst>
                  <p:ext uri="{D42A27DB-BD31-4B8C-83A1-F6EECF244321}">
                    <p14:modId xmlns:p14="http://schemas.microsoft.com/office/powerpoint/2010/main" val="3050579542"/>
                  </p:ext>
                </p:extLst>
              </p:nvPr>
            </p:nvGraphicFramePr>
            <p:xfrm>
              <a:off x="716870" y="4947921"/>
              <a:ext cx="10773500" cy="790481"/>
            </p:xfrm>
            <a:graphic>
              <a:graphicData uri="http://schemas.openxmlformats.org/drawingml/2006/table">
                <a:tbl>
                  <a:tblPr firstRow="1" firstCol="1" bandRow="1">
                    <a:tableStyleId>{5C22544A-7EE6-4342-B048-85BDC9FD1C3A}</a:tableStyleId>
                  </a:tblPr>
                  <a:tblGrid>
                    <a:gridCol w="693500">
                      <a:extLst>
                        <a:ext uri="{9D8B030D-6E8A-4147-A177-3AD203B41FA5}">
                          <a16:colId xmlns:a16="http://schemas.microsoft.com/office/drawing/2014/main" val="506958761"/>
                        </a:ext>
                      </a:extLst>
                    </a:gridCol>
                    <a:gridCol w="720000">
                      <a:extLst>
                        <a:ext uri="{9D8B030D-6E8A-4147-A177-3AD203B41FA5}">
                          <a16:colId xmlns:a16="http://schemas.microsoft.com/office/drawing/2014/main" val="848984709"/>
                        </a:ext>
                      </a:extLst>
                    </a:gridCol>
                    <a:gridCol w="720000">
                      <a:extLst>
                        <a:ext uri="{9D8B030D-6E8A-4147-A177-3AD203B41FA5}">
                          <a16:colId xmlns:a16="http://schemas.microsoft.com/office/drawing/2014/main" val="2826247241"/>
                        </a:ext>
                      </a:extLst>
                    </a:gridCol>
                    <a:gridCol w="720000">
                      <a:extLst>
                        <a:ext uri="{9D8B030D-6E8A-4147-A177-3AD203B41FA5}">
                          <a16:colId xmlns:a16="http://schemas.microsoft.com/office/drawing/2014/main" val="3513025280"/>
                        </a:ext>
                      </a:extLst>
                    </a:gridCol>
                    <a:gridCol w="720000">
                      <a:extLst>
                        <a:ext uri="{9D8B030D-6E8A-4147-A177-3AD203B41FA5}">
                          <a16:colId xmlns:a16="http://schemas.microsoft.com/office/drawing/2014/main" val="3777244767"/>
                        </a:ext>
                      </a:extLst>
                    </a:gridCol>
                    <a:gridCol w="720000">
                      <a:extLst>
                        <a:ext uri="{9D8B030D-6E8A-4147-A177-3AD203B41FA5}">
                          <a16:colId xmlns:a16="http://schemas.microsoft.com/office/drawing/2014/main" val="4280733634"/>
                        </a:ext>
                      </a:extLst>
                    </a:gridCol>
                    <a:gridCol w="720000">
                      <a:extLst>
                        <a:ext uri="{9D8B030D-6E8A-4147-A177-3AD203B41FA5}">
                          <a16:colId xmlns:a16="http://schemas.microsoft.com/office/drawing/2014/main" val="4173840858"/>
                        </a:ext>
                      </a:extLst>
                    </a:gridCol>
                    <a:gridCol w="720000">
                      <a:extLst>
                        <a:ext uri="{9D8B030D-6E8A-4147-A177-3AD203B41FA5}">
                          <a16:colId xmlns:a16="http://schemas.microsoft.com/office/drawing/2014/main" val="3953398698"/>
                        </a:ext>
                      </a:extLst>
                    </a:gridCol>
                    <a:gridCol w="720000">
                      <a:extLst>
                        <a:ext uri="{9D8B030D-6E8A-4147-A177-3AD203B41FA5}">
                          <a16:colId xmlns:a16="http://schemas.microsoft.com/office/drawing/2014/main" val="460208001"/>
                        </a:ext>
                      </a:extLst>
                    </a:gridCol>
                    <a:gridCol w="720000">
                      <a:extLst>
                        <a:ext uri="{9D8B030D-6E8A-4147-A177-3AD203B41FA5}">
                          <a16:colId xmlns:a16="http://schemas.microsoft.com/office/drawing/2014/main" val="2530027841"/>
                        </a:ext>
                      </a:extLst>
                    </a:gridCol>
                    <a:gridCol w="720000">
                      <a:extLst>
                        <a:ext uri="{9D8B030D-6E8A-4147-A177-3AD203B41FA5}">
                          <a16:colId xmlns:a16="http://schemas.microsoft.com/office/drawing/2014/main" val="100700404"/>
                        </a:ext>
                      </a:extLst>
                    </a:gridCol>
                    <a:gridCol w="720000">
                      <a:extLst>
                        <a:ext uri="{9D8B030D-6E8A-4147-A177-3AD203B41FA5}">
                          <a16:colId xmlns:a16="http://schemas.microsoft.com/office/drawing/2014/main" val="4090323858"/>
                        </a:ext>
                      </a:extLst>
                    </a:gridCol>
                    <a:gridCol w="720000">
                      <a:extLst>
                        <a:ext uri="{9D8B030D-6E8A-4147-A177-3AD203B41FA5}">
                          <a16:colId xmlns:a16="http://schemas.microsoft.com/office/drawing/2014/main" val="1722297055"/>
                        </a:ext>
                      </a:extLst>
                    </a:gridCol>
                    <a:gridCol w="720000">
                      <a:extLst>
                        <a:ext uri="{9D8B030D-6E8A-4147-A177-3AD203B41FA5}">
                          <a16:colId xmlns:a16="http://schemas.microsoft.com/office/drawing/2014/main" val="4222479412"/>
                        </a:ext>
                      </a:extLst>
                    </a:gridCol>
                    <a:gridCol w="720000">
                      <a:extLst>
                        <a:ext uri="{9D8B030D-6E8A-4147-A177-3AD203B41FA5}">
                          <a16:colId xmlns:a16="http://schemas.microsoft.com/office/drawing/2014/main" val="1508730013"/>
                        </a:ext>
                      </a:extLst>
                    </a:gridCol>
                  </a:tblGrid>
                  <a:tr h="293497">
                    <a:tc>
                      <a:txBody>
                        <a:bodyPr/>
                        <a:lstStyle/>
                        <a:p>
                          <a:endParaRPr lang="es-AR"/>
                        </a:p>
                      </a:txBody>
                      <a:tcPr marL="68580" marR="68580" marT="0" marB="0">
                        <a:blipFill>
                          <a:blip r:embed="rId4"/>
                          <a:stretch>
                            <a:fillRect l="-877" t="-22449" r="-1455263" b="-177551"/>
                          </a:stretch>
                        </a:blipFill>
                      </a:tcPr>
                    </a:tc>
                    <a:tc>
                      <a:txBody>
                        <a:bodyPr/>
                        <a:lstStyle/>
                        <a:p>
                          <a:pPr algn="ctr">
                            <a:lnSpc>
                              <a:spcPct val="107000"/>
                            </a:lnSpc>
                            <a:spcAft>
                              <a:spcPts val="0"/>
                            </a:spcAft>
                          </a:pPr>
                          <a:r>
                            <a:rPr lang="es-AR" sz="1800">
                              <a:effectLst/>
                              <a:latin typeface="Arial" panose="020B0604020202020204" pitchFamily="34" charset="0"/>
                              <a:cs typeface="Arial" panose="020B0604020202020204" pitchFamily="34" charset="0"/>
                            </a:rPr>
                            <a:t>0</a:t>
                          </a:r>
                          <a:endParaRPr lang="es-AR"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smtClean="0">
                              <a:effectLst/>
                              <a:latin typeface="Arial" panose="020B0604020202020204" pitchFamily="34" charset="0"/>
                              <a:cs typeface="Arial" panose="020B0604020202020204" pitchFamily="34" charset="0"/>
                            </a:rPr>
                            <a:t>0,05</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smtClean="0">
                              <a:effectLst/>
                              <a:latin typeface="Arial" panose="020B0604020202020204" pitchFamily="34" charset="0"/>
                              <a:cs typeface="Arial" panose="020B0604020202020204" pitchFamily="34" charset="0"/>
                            </a:rPr>
                            <a:t>0,1</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smtClean="0">
                              <a:effectLst/>
                              <a:latin typeface="Arial" panose="020B0604020202020204" pitchFamily="34" charset="0"/>
                              <a:cs typeface="Arial" panose="020B0604020202020204" pitchFamily="34" charset="0"/>
                            </a:rPr>
                            <a:t>0,15</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smtClean="0">
                              <a:effectLst/>
                              <a:latin typeface="Arial" panose="020B0604020202020204" pitchFamily="34" charset="0"/>
                              <a:cs typeface="Arial" panose="020B0604020202020204" pitchFamily="34" charset="0"/>
                            </a:rPr>
                            <a:t>0,2</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smtClean="0">
                              <a:effectLst/>
                              <a:latin typeface="Arial" panose="020B0604020202020204" pitchFamily="34" charset="0"/>
                              <a:cs typeface="Arial" panose="020B0604020202020204" pitchFamily="34" charset="0"/>
                            </a:rPr>
                            <a:t>0,3</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smtClean="0">
                              <a:effectLst/>
                              <a:latin typeface="Arial" panose="020B0604020202020204" pitchFamily="34" charset="0"/>
                              <a:cs typeface="Arial" panose="020B0604020202020204" pitchFamily="34" charset="0"/>
                            </a:rPr>
                            <a:t>0,35</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smtClean="0">
                              <a:effectLst/>
                              <a:latin typeface="Arial" panose="020B0604020202020204" pitchFamily="34" charset="0"/>
                              <a:cs typeface="Arial" panose="020B0604020202020204" pitchFamily="34" charset="0"/>
                            </a:rPr>
                            <a:t>0,4</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smtClean="0">
                              <a:effectLst/>
                              <a:latin typeface="Arial" panose="020B0604020202020204" pitchFamily="34" charset="0"/>
                              <a:cs typeface="Arial" panose="020B0604020202020204" pitchFamily="34" charset="0"/>
                            </a:rPr>
                            <a:t>0,5</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smtClean="0">
                              <a:effectLst/>
                              <a:latin typeface="Arial" panose="020B0604020202020204" pitchFamily="34" charset="0"/>
                              <a:cs typeface="Arial" panose="020B0604020202020204" pitchFamily="34" charset="0"/>
                            </a:rPr>
                            <a:t>0,6</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smtClean="0">
                              <a:effectLst/>
                              <a:latin typeface="Arial" panose="020B0604020202020204" pitchFamily="34" charset="0"/>
                              <a:cs typeface="Arial" panose="020B0604020202020204" pitchFamily="34" charset="0"/>
                            </a:rPr>
                            <a:t>0,7</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smtClean="0">
                              <a:effectLst/>
                              <a:latin typeface="Arial" panose="020B0604020202020204" pitchFamily="34" charset="0"/>
                              <a:cs typeface="Arial" panose="020B0604020202020204" pitchFamily="34" charset="0"/>
                            </a:rPr>
                            <a:t>0,8</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smtClean="0">
                              <a:effectLst/>
                              <a:latin typeface="Arial" panose="020B0604020202020204" pitchFamily="34" charset="0"/>
                              <a:cs typeface="Arial" panose="020B0604020202020204" pitchFamily="34" charset="0"/>
                            </a:rPr>
                            <a:t>0,9</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a:effectLst/>
                              <a:latin typeface="Arial" panose="020B0604020202020204" pitchFamily="34" charset="0"/>
                              <a:cs typeface="Arial" panose="020B0604020202020204" pitchFamily="34" charset="0"/>
                            </a:rPr>
                            <a:t>1</a:t>
                          </a:r>
                          <a:endParaRPr lang="es-AR"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819255057"/>
                      </a:ext>
                    </a:extLst>
                  </a:tr>
                  <a:tr h="496984">
                    <a:tc>
                      <a:txBody>
                        <a:bodyPr/>
                        <a:lstStyle/>
                        <a:p>
                          <a:endParaRPr lang="es-AR"/>
                        </a:p>
                      </a:txBody>
                      <a:tcPr marL="68580" marR="68580" marT="0" marB="0">
                        <a:blipFill>
                          <a:blip r:embed="rId4"/>
                          <a:stretch>
                            <a:fillRect l="-877" t="-73171" r="-1455263" b="-6098"/>
                          </a:stretch>
                        </a:blipFill>
                      </a:tcPr>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0</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smtClean="0">
                              <a:effectLst/>
                              <a:latin typeface="Arial" panose="020B0604020202020204" pitchFamily="34" charset="0"/>
                              <a:cs typeface="Arial" panose="020B0604020202020204" pitchFamily="34" charset="0"/>
                            </a:rPr>
                            <a:t>0,155</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smtClean="0">
                              <a:effectLst/>
                              <a:latin typeface="Arial" panose="020B0604020202020204" pitchFamily="34" charset="0"/>
                              <a:cs typeface="Arial" panose="020B0604020202020204" pitchFamily="34" charset="0"/>
                            </a:rPr>
                            <a:t>0,262</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smtClean="0">
                              <a:effectLst/>
                              <a:latin typeface="Arial" panose="020B0604020202020204" pitchFamily="34" charset="0"/>
                              <a:cs typeface="Arial" panose="020B0604020202020204" pitchFamily="34" charset="0"/>
                            </a:rPr>
                            <a:t>0,348</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smtClean="0">
                              <a:effectLst/>
                              <a:latin typeface="Arial" panose="020B0604020202020204" pitchFamily="34" charset="0"/>
                              <a:cs typeface="Arial" panose="020B0604020202020204" pitchFamily="34" charset="0"/>
                            </a:rPr>
                            <a:t>0,417</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smtClean="0">
                              <a:effectLst/>
                              <a:latin typeface="Arial" panose="020B0604020202020204" pitchFamily="34" charset="0"/>
                              <a:cs typeface="Arial" panose="020B0604020202020204" pitchFamily="34" charset="0"/>
                            </a:rPr>
                            <a:t>0,478</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smtClean="0">
                              <a:effectLst/>
                              <a:latin typeface="Arial" panose="020B0604020202020204" pitchFamily="34" charset="0"/>
                              <a:cs typeface="Arial" panose="020B0604020202020204" pitchFamily="34" charset="0"/>
                            </a:rPr>
                            <a:t>0,524</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smtClean="0">
                              <a:effectLst/>
                              <a:latin typeface="Arial" panose="020B0604020202020204" pitchFamily="34" charset="0"/>
                              <a:cs typeface="Arial" panose="020B0604020202020204" pitchFamily="34" charset="0"/>
                            </a:rPr>
                            <a:t>0,566</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smtClean="0">
                              <a:effectLst/>
                              <a:latin typeface="Arial" panose="020B0604020202020204" pitchFamily="34" charset="0"/>
                              <a:cs typeface="Arial" panose="020B0604020202020204" pitchFamily="34" charset="0"/>
                            </a:rPr>
                            <a:t>0,674</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smtClean="0">
                              <a:effectLst/>
                              <a:latin typeface="Arial" panose="020B0604020202020204" pitchFamily="34" charset="0"/>
                              <a:cs typeface="Arial" panose="020B0604020202020204" pitchFamily="34" charset="0"/>
                            </a:rPr>
                            <a:t>0,739</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smtClean="0">
                              <a:effectLst/>
                              <a:latin typeface="Arial" panose="020B0604020202020204" pitchFamily="34" charset="0"/>
                              <a:cs typeface="Arial" panose="020B0604020202020204" pitchFamily="34" charset="0"/>
                            </a:rPr>
                            <a:t>0,802</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smtClean="0">
                              <a:effectLst/>
                              <a:latin typeface="Arial" panose="020B0604020202020204" pitchFamily="34" charset="0"/>
                              <a:cs typeface="Arial" panose="020B0604020202020204" pitchFamily="34" charset="0"/>
                            </a:rPr>
                            <a:t>0,865</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smtClean="0">
                              <a:effectLst/>
                              <a:latin typeface="Arial" panose="020B0604020202020204" pitchFamily="34" charset="0"/>
                              <a:cs typeface="Arial" panose="020B0604020202020204" pitchFamily="34" charset="0"/>
                            </a:rPr>
                            <a:t>0,929</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s-AR" sz="1800" dirty="0">
                              <a:effectLst/>
                              <a:latin typeface="Arial" panose="020B0604020202020204" pitchFamily="34" charset="0"/>
                              <a:cs typeface="Arial" panose="020B0604020202020204" pitchFamily="34" charset="0"/>
                            </a:rPr>
                            <a:t>1</a:t>
                          </a:r>
                          <a:endParaRPr lang="es-A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88980378"/>
                      </a:ext>
                    </a:extLst>
                  </a:tr>
                </a:tbl>
              </a:graphicData>
            </a:graphic>
          </p:graphicFrame>
        </mc:Fallback>
      </mc:AlternateContent>
      <p:sp>
        <p:nvSpPr>
          <p:cNvPr id="15" name="Marcador de contenido 2">
            <a:extLst>
              <a:ext uri="{FF2B5EF4-FFF2-40B4-BE49-F238E27FC236}">
                <a16:creationId xmlns:a16="http://schemas.microsoft.com/office/drawing/2014/main" id="{0B9F4DCC-5981-4B91-997C-811E17198314}"/>
              </a:ext>
            </a:extLst>
          </p:cNvPr>
          <p:cNvSpPr txBox="1">
            <a:spLocks/>
          </p:cNvSpPr>
          <p:nvPr/>
        </p:nvSpPr>
        <p:spPr>
          <a:xfrm>
            <a:off x="438911" y="4221233"/>
            <a:ext cx="11520198" cy="475885"/>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lgn="just">
              <a:buFont typeface="Corbel" pitchFamily="34" charset="0"/>
              <a:buNone/>
            </a:pPr>
            <a:r>
              <a:rPr lang="es-AR" sz="1900" b="1" u="sng" dirty="0">
                <a:solidFill>
                  <a:schemeClr val="tx1"/>
                </a:solidFill>
                <a:latin typeface="Calibri" panose="020F0502020204030204" pitchFamily="34" charset="0"/>
                <a:cs typeface="Calibri" panose="020F0502020204030204" pitchFamily="34" charset="0"/>
              </a:rPr>
              <a:t>Datos</a:t>
            </a:r>
          </a:p>
          <a:p>
            <a:pPr marL="45720" indent="0" algn="just">
              <a:lnSpc>
                <a:spcPct val="100000"/>
              </a:lnSpc>
              <a:spcBef>
                <a:spcPts val="300"/>
              </a:spcBef>
              <a:spcAft>
                <a:spcPts val="300"/>
              </a:spcAft>
              <a:buFont typeface="Corbel" pitchFamily="34" charset="0"/>
              <a:buNone/>
            </a:pPr>
            <a:endParaRPr lang="es-ES" sz="1900" b="1" dirty="0">
              <a:solidFill>
                <a:schemeClr val="tx1"/>
              </a:solidFill>
              <a:latin typeface="Calibri" panose="020F0502020204030204" pitchFamily="34" charset="0"/>
              <a:cs typeface="Calibri" panose="020F0502020204030204" pitchFamily="34" charset="0"/>
            </a:endParaRPr>
          </a:p>
        </p:txBody>
      </p:sp>
      <p:pic>
        <p:nvPicPr>
          <p:cNvPr id="9" name="Imagen 2" descr="Nueva marca difusion - web">
            <a:extLst>
              <a:ext uri="{FF2B5EF4-FFF2-40B4-BE49-F238E27FC236}">
                <a16:creationId xmlns:a16="http://schemas.microsoft.com/office/drawing/2014/main" id="{72FB0C48-EB3F-4D9D-809A-7B43BC16F826}"/>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829548" y="244084"/>
            <a:ext cx="2120900" cy="660400"/>
          </a:xfrm>
          <a:prstGeom prst="rect">
            <a:avLst/>
          </a:prstGeom>
          <a:noFill/>
          <a:ln>
            <a:noFill/>
          </a:ln>
        </p:spPr>
      </p:pic>
      <p:sp>
        <p:nvSpPr>
          <p:cNvPr id="11" name="Marcador de número de diapositiva 14"/>
          <p:cNvSpPr>
            <a:spLocks noGrp="1"/>
          </p:cNvSpPr>
          <p:nvPr>
            <p:ph type="sldNum" sz="quarter" idx="12"/>
          </p:nvPr>
        </p:nvSpPr>
        <p:spPr>
          <a:xfrm>
            <a:off x="11236569" y="6231929"/>
            <a:ext cx="531759" cy="365125"/>
          </a:xfrm>
        </p:spPr>
        <p:txBody>
          <a:bodyPr/>
          <a:lstStyle/>
          <a:p>
            <a:r>
              <a:rPr lang="en-US" sz="1600" b="1" dirty="0"/>
              <a:t>-</a:t>
            </a:r>
            <a:fld id="{69D94FCB-83B5-4144-BDC1-7118612766F0}" type="slidenum">
              <a:rPr lang="en-US" sz="1400" b="1" smtClean="0">
                <a:latin typeface="Calibri" panose="020F0502020204030204" pitchFamily="34" charset="0"/>
                <a:cs typeface="Calibri" panose="020F0502020204030204" pitchFamily="34" charset="0"/>
              </a:rPr>
              <a:t>2</a:t>
            </a:fld>
            <a:r>
              <a:rPr lang="en-US" sz="1600" b="1" dirty="0"/>
              <a:t>-</a:t>
            </a:r>
          </a:p>
        </p:txBody>
      </p:sp>
    </p:spTree>
    <p:extLst>
      <p:ext uri="{BB962C8B-B14F-4D97-AF65-F5344CB8AC3E}">
        <p14:creationId xmlns:p14="http://schemas.microsoft.com/office/powerpoint/2010/main" val="4093917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38912" y="244084"/>
            <a:ext cx="9730304" cy="919940"/>
          </a:xfrm>
        </p:spPr>
        <p:txBody>
          <a:bodyPr/>
          <a:lstStyle/>
          <a:p>
            <a:r>
              <a:rPr lang="es-ES" dirty="0"/>
              <a:t>Resolución –</a:t>
            </a:r>
            <a:r>
              <a:rPr lang="es-ES" i="1" dirty="0"/>
              <a:t> Ítem 1</a:t>
            </a:r>
            <a:endParaRPr lang="en-US" i="1" dirty="0"/>
          </a:p>
        </p:txBody>
      </p:sp>
      <p:pic>
        <p:nvPicPr>
          <p:cNvPr id="6" name="Imagen 5"/>
          <p:cNvPicPr>
            <a:picLocks noChangeAspect="1"/>
          </p:cNvPicPr>
          <p:nvPr/>
        </p:nvPicPr>
        <p:blipFill rotWithShape="1">
          <a:blip r:embed="rId2" cstate="print">
            <a:extLst>
              <a:ext uri="{28A0092B-C50C-407E-A947-70E740481C1C}">
                <a14:useLocalDpi xmlns:a14="http://schemas.microsoft.com/office/drawing/2010/main" val="0"/>
              </a:ext>
            </a:extLst>
          </a:blip>
          <a:srcRect l="-1" t="19114" r="2065" b="14272"/>
          <a:stretch/>
        </p:blipFill>
        <p:spPr>
          <a:xfrm>
            <a:off x="9820669" y="250026"/>
            <a:ext cx="2130820" cy="704088"/>
          </a:xfrm>
          <a:prstGeom prst="rect">
            <a:avLst/>
          </a:prstGeom>
        </p:spPr>
      </p:pic>
      <mc:AlternateContent xmlns:mc="http://schemas.openxmlformats.org/markup-compatibility/2006" xmlns:a14="http://schemas.microsoft.com/office/drawing/2010/main">
        <mc:Choice Requires="a14">
          <p:sp>
            <p:nvSpPr>
              <p:cNvPr id="9" name="Marcador de contenido 2">
                <a:extLst>
                  <a:ext uri="{FF2B5EF4-FFF2-40B4-BE49-F238E27FC236}">
                    <a16:creationId xmlns:a16="http://schemas.microsoft.com/office/drawing/2014/main" id="{6ECAA187-486D-4804-A371-20F8FED96B22}"/>
                  </a:ext>
                </a:extLst>
              </p:cNvPr>
              <p:cNvSpPr txBox="1">
                <a:spLocks/>
              </p:cNvSpPr>
              <p:nvPr/>
            </p:nvSpPr>
            <p:spPr>
              <a:xfrm>
                <a:off x="5355051" y="1065537"/>
                <a:ext cx="6413277" cy="914791"/>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lgn="just">
                  <a:buNone/>
                </a:pPr>
                <a:r>
                  <a:rPr lang="es-AR" sz="1800" b="1" u="sng" dirty="0">
                    <a:solidFill>
                      <a:schemeClr val="tx1"/>
                    </a:solidFill>
                    <a:latin typeface="Calibri" panose="020F0502020204030204" pitchFamily="34" charset="0"/>
                    <a:cs typeface="Calibri" panose="020F0502020204030204" pitchFamily="34" charset="0"/>
                  </a:rPr>
                  <a:t>Calcular</a:t>
                </a:r>
                <a:r>
                  <a:rPr lang="es-AR" sz="1800" dirty="0">
                    <a:solidFill>
                      <a:schemeClr val="tx1"/>
                    </a:solidFill>
                    <a:latin typeface="Calibri" panose="020F0502020204030204" pitchFamily="34" charset="0"/>
                    <a:cs typeface="Calibri" panose="020F0502020204030204" pitchFamily="34" charset="0"/>
                  </a:rPr>
                  <a:t>: </a:t>
                </a:r>
                <a14:m>
                  <m:oMath xmlns:m="http://schemas.openxmlformats.org/officeDocument/2006/math">
                    <m:r>
                      <m:rPr>
                        <m:sty m:val="p"/>
                      </m:rPr>
                      <a:rPr lang="es-AR" sz="1800" b="0" i="1">
                        <a:solidFill>
                          <a:schemeClr val="tx1"/>
                        </a:solidFill>
                        <a:latin typeface="Cambria Math" panose="02040503050406030204" pitchFamily="18" charset="0"/>
                        <a:cs typeface="Calibri" panose="020F0502020204030204" pitchFamily="34" charset="0"/>
                      </a:rPr>
                      <m:t>D</m:t>
                    </m:r>
                    <m:r>
                      <a:rPr lang="es-AR" sz="1800" b="0">
                        <a:solidFill>
                          <a:schemeClr val="tx1"/>
                        </a:solidFill>
                        <a:latin typeface="Cambria Math" panose="02040503050406030204" pitchFamily="18" charset="0"/>
                        <a:cs typeface="Calibri" panose="020F0502020204030204" pitchFamily="34" charset="0"/>
                      </a:rPr>
                      <m:t>, </m:t>
                    </m:r>
                    <m:r>
                      <m:rPr>
                        <m:sty m:val="p"/>
                      </m:rPr>
                      <a:rPr lang="es-AR" sz="1800" b="0" i="1">
                        <a:solidFill>
                          <a:schemeClr val="tx1"/>
                        </a:solidFill>
                        <a:latin typeface="Cambria Math" panose="02040503050406030204" pitchFamily="18" charset="0"/>
                        <a:cs typeface="Calibri" panose="020F0502020204030204" pitchFamily="34" charset="0"/>
                      </a:rPr>
                      <m:t>W</m:t>
                    </m:r>
                    <m:r>
                      <a:rPr lang="es-AR" sz="1800" b="0">
                        <a:solidFill>
                          <a:schemeClr val="tx1"/>
                        </a:solidFill>
                        <a:latin typeface="Cambria Math" panose="02040503050406030204" pitchFamily="18" charset="0"/>
                        <a:cs typeface="Calibri" panose="020F0502020204030204" pitchFamily="34" charset="0"/>
                      </a:rPr>
                      <m:t>, </m:t>
                    </m:r>
                    <m:sSub>
                      <m:sSubPr>
                        <m:ctrlPr>
                          <a:rPr lang="es-AR" sz="1800" i="1">
                            <a:solidFill>
                              <a:schemeClr val="tx1"/>
                            </a:solidFill>
                            <a:latin typeface="Cambria Math" panose="02040503050406030204" pitchFamily="18" charset="0"/>
                            <a:cs typeface="Calibri" panose="020F0502020204030204" pitchFamily="34" charset="0"/>
                          </a:rPr>
                        </m:ctrlPr>
                      </m:sSubPr>
                      <m:e>
                        <m:r>
                          <m:rPr>
                            <m:sty m:val="p"/>
                          </m:rPr>
                          <a:rPr lang="es-AR" sz="1800" b="0" i="1">
                            <a:solidFill>
                              <a:schemeClr val="tx1"/>
                            </a:solidFill>
                            <a:latin typeface="Cambria Math" panose="02040503050406030204" pitchFamily="18" charset="0"/>
                            <a:cs typeface="Calibri" panose="020F0502020204030204" pitchFamily="34" charset="0"/>
                          </a:rPr>
                          <m:t>x</m:t>
                        </m:r>
                      </m:e>
                      <m:sub>
                        <m:r>
                          <m:rPr>
                            <m:sty m:val="p"/>
                          </m:rPr>
                          <a:rPr lang="es-AR" sz="1800" b="0" i="1">
                            <a:solidFill>
                              <a:schemeClr val="tx1"/>
                            </a:solidFill>
                            <a:latin typeface="Cambria Math" panose="02040503050406030204" pitchFamily="18" charset="0"/>
                            <a:cs typeface="Calibri" panose="020F0502020204030204" pitchFamily="34" charset="0"/>
                          </a:rPr>
                          <m:t>w</m:t>
                        </m:r>
                      </m:sub>
                    </m:sSub>
                    <m:r>
                      <a:rPr lang="es-AR" sz="1800" b="0">
                        <a:solidFill>
                          <a:schemeClr val="tx1"/>
                        </a:solidFill>
                        <a:latin typeface="Cambria Math" panose="02040503050406030204" pitchFamily="18" charset="0"/>
                        <a:cs typeface="Calibri" panose="020F0502020204030204" pitchFamily="34" charset="0"/>
                      </a:rPr>
                      <m:t>, </m:t>
                    </m:r>
                    <m:r>
                      <m:rPr>
                        <m:sty m:val="p"/>
                      </m:rPr>
                      <a:rPr lang="es-AR" sz="1800" b="0" i="1">
                        <a:solidFill>
                          <a:schemeClr val="tx1"/>
                        </a:solidFill>
                        <a:latin typeface="Cambria Math" panose="02040503050406030204" pitchFamily="18" charset="0"/>
                        <a:cs typeface="Calibri" panose="020F0502020204030204" pitchFamily="34" charset="0"/>
                      </a:rPr>
                      <m:t>R</m:t>
                    </m:r>
                    <m:r>
                      <a:rPr lang="es-AR" sz="1800" b="0">
                        <a:solidFill>
                          <a:schemeClr val="tx1"/>
                        </a:solidFill>
                        <a:latin typeface="Cambria Math" panose="02040503050406030204" pitchFamily="18" charset="0"/>
                        <a:cs typeface="Calibri" panose="020F0502020204030204" pitchFamily="34" charset="0"/>
                      </a:rPr>
                      <m:t>, </m:t>
                    </m:r>
                    <m:sSub>
                      <m:sSubPr>
                        <m:ctrlPr>
                          <a:rPr lang="es-AR" sz="1800" i="1">
                            <a:solidFill>
                              <a:schemeClr val="tx1"/>
                            </a:solidFill>
                            <a:latin typeface="Cambria Math" panose="02040503050406030204" pitchFamily="18" charset="0"/>
                            <a:cs typeface="Calibri" panose="020F0502020204030204" pitchFamily="34" charset="0"/>
                          </a:rPr>
                        </m:ctrlPr>
                      </m:sSubPr>
                      <m:e>
                        <m:r>
                          <m:rPr>
                            <m:sty m:val="p"/>
                          </m:rPr>
                          <a:rPr lang="es-AR" sz="1800" b="0" i="1">
                            <a:solidFill>
                              <a:schemeClr val="tx1"/>
                            </a:solidFill>
                            <a:latin typeface="Cambria Math" panose="02040503050406030204" pitchFamily="18" charset="0"/>
                            <a:cs typeface="Calibri" panose="020F0502020204030204" pitchFamily="34" charset="0"/>
                          </a:rPr>
                          <m:t>Q</m:t>
                        </m:r>
                      </m:e>
                      <m:sub>
                        <m:r>
                          <m:rPr>
                            <m:sty m:val="p"/>
                          </m:rPr>
                          <a:rPr lang="es-AR" sz="1800" b="0" i="1">
                            <a:solidFill>
                              <a:schemeClr val="tx1"/>
                            </a:solidFill>
                            <a:latin typeface="Cambria Math" panose="02040503050406030204" pitchFamily="18" charset="0"/>
                            <a:cs typeface="Calibri" panose="020F0502020204030204" pitchFamily="34" charset="0"/>
                          </a:rPr>
                          <m:t>b</m:t>
                        </m:r>
                      </m:sub>
                    </m:sSub>
                  </m:oMath>
                </a14:m>
                <a:r>
                  <a:rPr lang="es-AR" sz="1800" dirty="0">
                    <a:solidFill>
                      <a:schemeClr val="tx1"/>
                    </a:solidFill>
                    <a:latin typeface="Calibri" panose="020F0502020204030204" pitchFamily="34" charset="0"/>
                    <a:cs typeface="Calibri" panose="020F0502020204030204" pitchFamily="34" charset="0"/>
                  </a:rPr>
                  <a:t> (entregado en el </a:t>
                </a:r>
                <a:r>
                  <a:rPr lang="es-AR" sz="1800" i="1" dirty="0" err="1">
                    <a:solidFill>
                      <a:schemeClr val="tx1"/>
                    </a:solidFill>
                    <a:latin typeface="Calibri" panose="020F0502020204030204" pitchFamily="34" charset="0"/>
                    <a:cs typeface="Calibri" panose="020F0502020204030204" pitchFamily="34" charset="0"/>
                  </a:rPr>
                  <a:t>reboiler</a:t>
                </a:r>
                <a:r>
                  <a:rPr lang="es-AR" sz="1800" dirty="0">
                    <a:solidFill>
                      <a:schemeClr val="tx1"/>
                    </a:solidFill>
                    <a:latin typeface="Calibri" panose="020F0502020204030204" pitchFamily="34" charset="0"/>
                    <a:cs typeface="Calibri" panose="020F0502020204030204" pitchFamily="34" charset="0"/>
                  </a:rPr>
                  <a:t>), caudales internos de la torre y el número de platos totales.</a:t>
                </a:r>
              </a:p>
              <a:p>
                <a:pPr algn="just"/>
                <a:r>
                  <a:rPr lang="es-AR" sz="1800" b="0" dirty="0">
                    <a:solidFill>
                      <a:schemeClr val="tx1"/>
                    </a:solidFill>
                    <a:cs typeface="Calibri" panose="020F0502020204030204" pitchFamily="34" charset="0"/>
                  </a:rPr>
                  <a:t>Planteando el BM con las especificaciones del enunciado:</a:t>
                </a:r>
                <a:endParaRPr lang="es-ES" sz="1800" dirty="0">
                  <a:solidFill>
                    <a:schemeClr val="tx1"/>
                  </a:solidFill>
                  <a:latin typeface="Calibri" panose="020F0502020204030204" pitchFamily="34" charset="0"/>
                  <a:cs typeface="Calibri" panose="020F0502020204030204" pitchFamily="34" charset="0"/>
                </a:endParaRPr>
              </a:p>
            </p:txBody>
          </p:sp>
        </mc:Choice>
        <mc:Fallback xmlns="">
          <p:sp>
            <p:nvSpPr>
              <p:cNvPr id="9" name="Marcador de contenido 2">
                <a:extLst>
                  <a:ext uri="{FF2B5EF4-FFF2-40B4-BE49-F238E27FC236}">
                    <a16:creationId xmlns:a16="http://schemas.microsoft.com/office/drawing/2014/main" id="{6ECAA187-486D-4804-A371-20F8FED96B22}"/>
                  </a:ext>
                </a:extLst>
              </p:cNvPr>
              <p:cNvSpPr txBox="1">
                <a:spLocks noRot="1" noChangeAspect="1" noMove="1" noResize="1" noEditPoints="1" noAdjustHandles="1" noChangeArrowheads="1" noChangeShapeType="1" noTextEdit="1"/>
              </p:cNvSpPr>
              <p:nvPr/>
            </p:nvSpPr>
            <p:spPr>
              <a:xfrm>
                <a:off x="5355051" y="1065537"/>
                <a:ext cx="6413277" cy="914791"/>
              </a:xfrm>
              <a:prstGeom prst="rect">
                <a:avLst/>
              </a:prstGeom>
              <a:blipFill>
                <a:blip r:embed="rId3"/>
                <a:stretch>
                  <a:fillRect t="-6667" r="-760" b="-21333"/>
                </a:stretch>
              </a:blipFill>
            </p:spPr>
            <p:txBody>
              <a:bodyPr/>
              <a:lstStyle/>
              <a:p>
                <a:r>
                  <a:rPr lang="es-AR">
                    <a:noFill/>
                  </a:rPr>
                  <a:t> </a:t>
                </a:r>
              </a:p>
            </p:txBody>
          </p:sp>
        </mc:Fallback>
      </mc:AlternateContent>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57A8B0C8-8DC6-4D1A-B871-CC42CAC58B10}"/>
                  </a:ext>
                </a:extLst>
              </p:cNvPr>
              <p:cNvSpPr/>
              <p:nvPr/>
            </p:nvSpPr>
            <p:spPr>
              <a:xfrm>
                <a:off x="7411920" y="2096351"/>
                <a:ext cx="1811522" cy="338554"/>
              </a:xfrm>
              <a:prstGeom prst="rect">
                <a:avLst/>
              </a:prstGeom>
            </p:spPr>
            <p:style>
              <a:lnRef idx="2">
                <a:schemeClr val="accent4"/>
              </a:lnRef>
              <a:fillRef idx="1">
                <a:schemeClr val="lt1"/>
              </a:fillRef>
              <a:effectRef idx="0">
                <a:schemeClr val="accent4"/>
              </a:effectRef>
              <a:fontRef idx="minor">
                <a:schemeClr val="dk1"/>
              </a:fontRef>
            </p:style>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2"/>
                                <m:mcJc m:val="center"/>
                              </m:mcPr>
                            </m:mc>
                          </m:mcs>
                          <m:ctrlPr>
                            <a:rPr lang="es-AR" sz="1600" i="1" smtClean="0">
                              <a:latin typeface="Cambria Math" panose="02040503050406030204" pitchFamily="18" charset="0"/>
                            </a:rPr>
                          </m:ctrlPr>
                        </m:mPr>
                        <m:mr>
                          <m:e>
                            <m:sSub>
                              <m:sSubPr>
                                <m:ctrlPr>
                                  <a:rPr lang="es-AR" sz="1600" i="1">
                                    <a:latin typeface="Cambria Math" panose="02040503050406030204" pitchFamily="18" charset="0"/>
                                  </a:rPr>
                                </m:ctrlPr>
                              </m:sSubPr>
                              <m:e>
                                <m:r>
                                  <a:rPr lang="es-AR" sz="1600" i="1">
                                    <a:latin typeface="Cambria Math" panose="02040503050406030204" pitchFamily="18" charset="0"/>
                                  </a:rPr>
                                  <m:t>𝑥</m:t>
                                </m:r>
                              </m:e>
                              <m:sub>
                                <m:r>
                                  <a:rPr lang="es-AR" sz="1600" i="1">
                                    <a:latin typeface="Cambria Math" panose="02040503050406030204" pitchFamily="18" charset="0"/>
                                  </a:rPr>
                                  <m:t>𝐷</m:t>
                                </m:r>
                              </m:sub>
                            </m:sSub>
                            <m:r>
                              <a:rPr lang="es-AR" sz="1600" i="0">
                                <a:latin typeface="Cambria Math" panose="02040503050406030204" pitchFamily="18" charset="0"/>
                              </a:rPr>
                              <m:t>=0</m:t>
                            </m:r>
                            <m:r>
                              <a:rPr lang="es-AR" sz="1600" b="0" i="0" smtClean="0">
                                <a:latin typeface="Cambria Math" panose="02040503050406030204" pitchFamily="18" charset="0"/>
                              </a:rPr>
                              <m:t>,</m:t>
                            </m:r>
                            <m:r>
                              <a:rPr lang="es-AR" sz="1600" i="0">
                                <a:latin typeface="Cambria Math" panose="02040503050406030204" pitchFamily="18" charset="0"/>
                              </a:rPr>
                              <m:t>9</m:t>
                            </m:r>
                          </m:e>
                          <m:e>
                            <m:r>
                              <a:rPr lang="es-AR" sz="1600" b="0" i="1" smtClean="0">
                                <a:latin typeface="Cambria Math" panose="02040503050406030204" pitchFamily="18" charset="0"/>
                              </a:rPr>
                              <m:t>𝑆𝑝𝑒𝑐</m:t>
                            </m:r>
                            <m:r>
                              <a:rPr lang="es-AR" sz="1600" i="0">
                                <a:latin typeface="Cambria Math" panose="02040503050406030204" pitchFamily="18" charset="0"/>
                              </a:rPr>
                              <m:t>.1</m:t>
                            </m:r>
                          </m:e>
                        </m:mr>
                      </m:m>
                    </m:oMath>
                  </m:oMathPara>
                </a14:m>
                <a:endParaRPr lang="es-AR" sz="1600" dirty="0"/>
              </a:p>
            </p:txBody>
          </p:sp>
        </mc:Choice>
        <mc:Fallback xmlns="">
          <p:sp>
            <p:nvSpPr>
              <p:cNvPr id="4" name="Rectangle 3">
                <a:extLst>
                  <a:ext uri="{FF2B5EF4-FFF2-40B4-BE49-F238E27FC236}">
                    <a16:creationId xmlns:a16="http://schemas.microsoft.com/office/drawing/2014/main" id="{57A8B0C8-8DC6-4D1A-B871-CC42CAC58B10}"/>
                  </a:ext>
                </a:extLst>
              </p:cNvPr>
              <p:cNvSpPr>
                <a:spLocks noRot="1" noChangeAspect="1" noMove="1" noResize="1" noEditPoints="1" noAdjustHandles="1" noChangeArrowheads="1" noChangeShapeType="1" noTextEdit="1"/>
              </p:cNvSpPr>
              <p:nvPr/>
            </p:nvSpPr>
            <p:spPr>
              <a:xfrm>
                <a:off x="7411920" y="2096351"/>
                <a:ext cx="1811522" cy="338554"/>
              </a:xfrm>
              <a:prstGeom prst="rect">
                <a:avLst/>
              </a:prstGeom>
              <a:blipFill>
                <a:blip r:embed="rId4"/>
                <a:stretch>
                  <a:fillRect b="-1724"/>
                </a:stretch>
              </a:blipFill>
            </p:spPr>
            <p:txBody>
              <a:bodyPr/>
              <a:lstStyle/>
              <a:p>
                <a:r>
                  <a:rPr lang="es-AR">
                    <a:noFill/>
                  </a:rPr>
                  <a:t> </a:t>
                </a:r>
              </a:p>
            </p:txBody>
          </p:sp>
        </mc:Fallback>
      </mc:AlternateContent>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42F2E280-0E05-49CD-B2DD-9E5426906B60}"/>
                  </a:ext>
                </a:extLst>
              </p:cNvPr>
              <p:cNvSpPr/>
              <p:nvPr/>
            </p:nvSpPr>
            <p:spPr>
              <a:xfrm>
                <a:off x="7153933" y="2585845"/>
                <a:ext cx="2864695" cy="593624"/>
              </a:xfrm>
              <a:prstGeom prst="rect">
                <a:avLst/>
              </a:prstGeom>
            </p:spPr>
            <p:style>
              <a:lnRef idx="2">
                <a:schemeClr val="accent4"/>
              </a:lnRef>
              <a:fillRef idx="1">
                <a:schemeClr val="lt1"/>
              </a:fillRef>
              <a:effectRef idx="0">
                <a:schemeClr val="accent4"/>
              </a:effectRef>
              <a:fontRef idx="minor">
                <a:schemeClr val="dk1"/>
              </a:fontRef>
            </p:style>
            <p:txBody>
              <a:bodyPr wrap="none">
                <a:spAutoFit/>
              </a:bodyPr>
              <a:lstStyle/>
              <a:p>
                <a:pPr/>
                <a14:m>
                  <m:oMathPara xmlns:m="http://schemas.openxmlformats.org/officeDocument/2006/math">
                    <m:oMathParaPr>
                      <m:jc m:val="centerGroup"/>
                    </m:oMathParaPr>
                    <m:oMath xmlns:m="http://schemas.openxmlformats.org/officeDocument/2006/math">
                      <m:m>
                        <m:mPr>
                          <m:plcHide m:val="on"/>
                          <m:mcs>
                            <m:mc>
                              <m:mcPr>
                                <m:count m:val="2"/>
                                <m:mcJc m:val="center"/>
                              </m:mcPr>
                            </m:mc>
                          </m:mcs>
                          <m:ctrlPr>
                            <a:rPr lang="es-AR" sz="1600" i="1" smtClean="0">
                              <a:latin typeface="Cambria Math" panose="02040503050406030204" pitchFamily="18" charset="0"/>
                            </a:rPr>
                          </m:ctrlPr>
                        </m:mPr>
                        <m:mr>
                          <m:e>
                            <m:f>
                              <m:fPr>
                                <m:ctrlPr>
                                  <a:rPr lang="es-AR" sz="1600" i="1">
                                    <a:latin typeface="Cambria Math" panose="02040503050406030204" pitchFamily="18" charset="0"/>
                                  </a:rPr>
                                </m:ctrlPr>
                              </m:fPr>
                              <m:num>
                                <m:sSub>
                                  <m:sSubPr>
                                    <m:ctrlPr>
                                      <a:rPr lang="es-AR" sz="1600" i="1">
                                        <a:latin typeface="Cambria Math" panose="02040503050406030204" pitchFamily="18" charset="0"/>
                                      </a:rPr>
                                    </m:ctrlPr>
                                  </m:sSubPr>
                                  <m:e>
                                    <m:r>
                                      <a:rPr lang="es-AR" sz="1600" i="1">
                                        <a:latin typeface="Cambria Math" panose="02040503050406030204" pitchFamily="18" charset="0"/>
                                      </a:rPr>
                                      <m:t>𝑥</m:t>
                                    </m:r>
                                  </m:e>
                                  <m:sub>
                                    <m:r>
                                      <a:rPr lang="es-AR" sz="1600" i="1">
                                        <a:latin typeface="Cambria Math" panose="02040503050406030204" pitchFamily="18" charset="0"/>
                                      </a:rPr>
                                      <m:t>𝐷</m:t>
                                    </m:r>
                                  </m:sub>
                                </m:sSub>
                                <m:r>
                                  <a:rPr lang="es-AR" sz="1600" b="0" i="1" smtClean="0">
                                    <a:latin typeface="Cambria Math" panose="02040503050406030204" pitchFamily="18" charset="0"/>
                                  </a:rPr>
                                  <m:t>⋅</m:t>
                                </m:r>
                                <m:r>
                                  <a:rPr lang="es-AR" sz="1600" i="1">
                                    <a:latin typeface="Cambria Math" panose="02040503050406030204" pitchFamily="18" charset="0"/>
                                  </a:rPr>
                                  <m:t>𝐷</m:t>
                                </m:r>
                              </m:num>
                              <m:den>
                                <m:sSub>
                                  <m:sSubPr>
                                    <m:ctrlPr>
                                      <a:rPr lang="es-AR" sz="1600" i="1">
                                        <a:latin typeface="Cambria Math" panose="02040503050406030204" pitchFamily="18" charset="0"/>
                                      </a:rPr>
                                    </m:ctrlPr>
                                  </m:sSubPr>
                                  <m:e>
                                    <m:r>
                                      <a:rPr lang="es-AR" sz="1600" i="1">
                                        <a:latin typeface="Cambria Math" panose="02040503050406030204" pitchFamily="18" charset="0"/>
                                      </a:rPr>
                                      <m:t>𝑧</m:t>
                                    </m:r>
                                  </m:e>
                                  <m:sub>
                                    <m:r>
                                      <a:rPr lang="es-AR" sz="1600" i="1">
                                        <a:latin typeface="Cambria Math" panose="02040503050406030204" pitchFamily="18" charset="0"/>
                                      </a:rPr>
                                      <m:t>𝐹</m:t>
                                    </m:r>
                                  </m:sub>
                                </m:sSub>
                                <m:r>
                                  <a:rPr lang="es-AR" sz="1600" b="0" i="1" smtClean="0">
                                    <a:latin typeface="Cambria Math" panose="02040503050406030204" pitchFamily="18" charset="0"/>
                                  </a:rPr>
                                  <m:t>⋅</m:t>
                                </m:r>
                                <m:r>
                                  <a:rPr lang="es-AR" sz="1600" i="1">
                                    <a:latin typeface="Cambria Math" panose="02040503050406030204" pitchFamily="18" charset="0"/>
                                  </a:rPr>
                                  <m:t>𝐹</m:t>
                                </m:r>
                              </m:den>
                            </m:f>
                            <m:r>
                              <a:rPr lang="es-AR" sz="1600" i="0">
                                <a:latin typeface="Cambria Math" panose="02040503050406030204" pitchFamily="18" charset="0"/>
                              </a:rPr>
                              <m:t>=</m:t>
                            </m:r>
                            <m:sSub>
                              <m:sSubPr>
                                <m:ctrlPr>
                                  <a:rPr lang="es-AR" sz="1600" i="1">
                                    <a:latin typeface="Cambria Math" panose="02040503050406030204" pitchFamily="18" charset="0"/>
                                  </a:rPr>
                                </m:ctrlPr>
                              </m:sSubPr>
                              <m:e>
                                <m:r>
                                  <a:rPr lang="es-AR" sz="1600" i="1">
                                    <a:latin typeface="Cambria Math" panose="02040503050406030204" pitchFamily="18" charset="0"/>
                                  </a:rPr>
                                  <m:t>𝑅</m:t>
                                </m:r>
                              </m:e>
                              <m:sub>
                                <m:r>
                                  <a:rPr lang="es-AR" sz="1600" i="1">
                                    <a:latin typeface="Cambria Math" panose="02040503050406030204" pitchFamily="18" charset="0"/>
                                  </a:rPr>
                                  <m:t>𝑒𝑐𝑢𝑝</m:t>
                                </m:r>
                              </m:sub>
                            </m:sSub>
                            <m:r>
                              <a:rPr lang="es-AR" sz="1600" b="0" i="1" smtClean="0">
                                <a:latin typeface="Cambria Math" panose="02040503050406030204" pitchFamily="18" charset="0"/>
                              </a:rPr>
                              <m:t>=0,9</m:t>
                            </m:r>
                          </m:e>
                          <m:e>
                            <m:r>
                              <a:rPr lang="es-AR" sz="1600" b="0" i="1" smtClean="0">
                                <a:latin typeface="Cambria Math" panose="02040503050406030204" pitchFamily="18" charset="0"/>
                              </a:rPr>
                              <m:t>𝑆𝑝𝑒𝑐</m:t>
                            </m:r>
                            <m:r>
                              <a:rPr lang="es-AR" sz="1600" i="0">
                                <a:latin typeface="Cambria Math" panose="02040503050406030204" pitchFamily="18" charset="0"/>
                              </a:rPr>
                              <m:t>.2</m:t>
                            </m:r>
                          </m:e>
                        </m:mr>
                      </m:m>
                    </m:oMath>
                  </m:oMathPara>
                </a14:m>
                <a:endParaRPr lang="es-AR" sz="1600" dirty="0"/>
              </a:p>
            </p:txBody>
          </p:sp>
        </mc:Choice>
        <mc:Fallback xmlns="">
          <p:sp>
            <p:nvSpPr>
              <p:cNvPr id="5" name="Rectangle 4">
                <a:extLst>
                  <a:ext uri="{FF2B5EF4-FFF2-40B4-BE49-F238E27FC236}">
                    <a16:creationId xmlns:a16="http://schemas.microsoft.com/office/drawing/2014/main" id="{42F2E280-0E05-49CD-B2DD-9E5426906B60}"/>
                  </a:ext>
                </a:extLst>
              </p:cNvPr>
              <p:cNvSpPr>
                <a:spLocks noRot="1" noChangeAspect="1" noMove="1" noResize="1" noEditPoints="1" noAdjustHandles="1" noChangeArrowheads="1" noChangeShapeType="1" noTextEdit="1"/>
              </p:cNvSpPr>
              <p:nvPr/>
            </p:nvSpPr>
            <p:spPr>
              <a:xfrm>
                <a:off x="7153933" y="2585845"/>
                <a:ext cx="2864695" cy="593624"/>
              </a:xfrm>
              <a:prstGeom prst="rect">
                <a:avLst/>
              </a:prstGeom>
              <a:blipFill>
                <a:blip r:embed="rId5"/>
                <a:stretch>
                  <a:fillRect/>
                </a:stretch>
              </a:blipFill>
            </p:spPr>
            <p:txBody>
              <a:bodyPr/>
              <a:lstStyle/>
              <a:p>
                <a:r>
                  <a:rPr lang="es-AR">
                    <a:noFill/>
                  </a:rPr>
                  <a:t> </a:t>
                </a:r>
              </a:p>
            </p:txBody>
          </p:sp>
        </mc:Fallback>
      </mc:AlternateContent>
      <p:sp>
        <p:nvSpPr>
          <p:cNvPr id="12" name="Marcador de contenido 2">
            <a:extLst>
              <a:ext uri="{FF2B5EF4-FFF2-40B4-BE49-F238E27FC236}">
                <a16:creationId xmlns:a16="http://schemas.microsoft.com/office/drawing/2014/main" id="{6200141C-6F28-450C-B225-04483D4B72A5}"/>
              </a:ext>
            </a:extLst>
          </p:cNvPr>
          <p:cNvSpPr txBox="1">
            <a:spLocks/>
          </p:cNvSpPr>
          <p:nvPr/>
        </p:nvSpPr>
        <p:spPr>
          <a:xfrm>
            <a:off x="5355051" y="3206593"/>
            <a:ext cx="6413277" cy="365125"/>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lgn="just">
              <a:buFont typeface="Corbel" pitchFamily="34" charset="0"/>
              <a:buNone/>
            </a:pPr>
            <a:r>
              <a:rPr lang="es-ES" sz="1800" dirty="0">
                <a:solidFill>
                  <a:schemeClr val="tx1"/>
                </a:solidFill>
                <a:latin typeface="Calibri" panose="020F0502020204030204" pitchFamily="34" charset="0"/>
                <a:cs typeface="Calibri" panose="020F0502020204030204" pitchFamily="34" charset="0"/>
              </a:rPr>
              <a:t>De la </a:t>
            </a:r>
            <a:r>
              <a:rPr lang="es-ES" sz="1800" i="1" dirty="0" err="1">
                <a:solidFill>
                  <a:schemeClr val="tx1"/>
                </a:solidFill>
                <a:latin typeface="Calibri" panose="020F0502020204030204" pitchFamily="34" charset="0"/>
                <a:cs typeface="Calibri" panose="020F0502020204030204" pitchFamily="34" charset="0"/>
              </a:rPr>
              <a:t>Spec</a:t>
            </a:r>
            <a:r>
              <a:rPr lang="es-ES" sz="1800" i="1" dirty="0">
                <a:solidFill>
                  <a:schemeClr val="tx1"/>
                </a:solidFill>
                <a:latin typeface="Calibri" panose="020F0502020204030204" pitchFamily="34" charset="0"/>
                <a:cs typeface="Calibri" panose="020F0502020204030204" pitchFamily="34" charset="0"/>
              </a:rPr>
              <a:t> 2</a:t>
            </a:r>
            <a:r>
              <a:rPr lang="es-ES" sz="1800" dirty="0">
                <a:solidFill>
                  <a:schemeClr val="tx1"/>
                </a:solidFill>
                <a:latin typeface="Calibri" panose="020F0502020204030204" pitchFamily="34" charset="0"/>
                <a:cs typeface="Calibri" panose="020F0502020204030204" pitchFamily="34" charset="0"/>
              </a:rPr>
              <a:t>, se tiene:</a:t>
            </a:r>
          </a:p>
        </p:txBody>
      </p:sp>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5B0D9272-0397-4CC4-AB80-77FC4CCFE29D}"/>
                  </a:ext>
                </a:extLst>
              </p:cNvPr>
              <p:cNvSpPr/>
              <p:nvPr/>
            </p:nvSpPr>
            <p:spPr>
              <a:xfrm>
                <a:off x="6103620" y="3534958"/>
                <a:ext cx="5251630" cy="60869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AR" sz="1600" b="1" i="1" smtClean="0">
                          <a:latin typeface="Cambria Math" panose="02040503050406030204" pitchFamily="18" charset="0"/>
                        </a:rPr>
                        <m:t>𝑫</m:t>
                      </m:r>
                      <m:r>
                        <a:rPr lang="es-AR" sz="1600" b="1" i="0">
                          <a:latin typeface="Cambria Math" panose="02040503050406030204" pitchFamily="18" charset="0"/>
                        </a:rPr>
                        <m:t>=</m:t>
                      </m:r>
                      <m:f>
                        <m:fPr>
                          <m:ctrlPr>
                            <a:rPr lang="es-AR" sz="1600" i="1">
                              <a:latin typeface="Cambria Math" panose="02040503050406030204" pitchFamily="18" charset="0"/>
                            </a:rPr>
                          </m:ctrlPr>
                        </m:fPr>
                        <m:num>
                          <m:sSub>
                            <m:sSubPr>
                              <m:ctrlPr>
                                <a:rPr lang="es-AR" sz="1600" i="1">
                                  <a:latin typeface="Cambria Math" panose="02040503050406030204" pitchFamily="18" charset="0"/>
                                </a:rPr>
                              </m:ctrlPr>
                            </m:sSubPr>
                            <m:e>
                              <m:r>
                                <a:rPr lang="es-AR" sz="1600" i="1">
                                  <a:latin typeface="Cambria Math" panose="02040503050406030204" pitchFamily="18" charset="0"/>
                                </a:rPr>
                                <m:t>𝑅</m:t>
                              </m:r>
                            </m:e>
                            <m:sub>
                              <m:r>
                                <a:rPr lang="es-AR" sz="1600" i="1">
                                  <a:latin typeface="Cambria Math" panose="02040503050406030204" pitchFamily="18" charset="0"/>
                                </a:rPr>
                                <m:t>𝑒𝑐𝑢𝑝</m:t>
                              </m:r>
                            </m:sub>
                          </m:sSub>
                          <m:r>
                            <a:rPr lang="es-AR" sz="1600" b="0" i="1" smtClean="0">
                              <a:latin typeface="Cambria Math" panose="02040503050406030204" pitchFamily="18" charset="0"/>
                            </a:rPr>
                            <m:t>⋅</m:t>
                          </m:r>
                          <m:sSub>
                            <m:sSubPr>
                              <m:ctrlPr>
                                <a:rPr lang="es-AR" sz="1600" i="1">
                                  <a:latin typeface="Cambria Math" panose="02040503050406030204" pitchFamily="18" charset="0"/>
                                </a:rPr>
                              </m:ctrlPr>
                            </m:sSubPr>
                            <m:e>
                              <m:r>
                                <a:rPr lang="es-AR" sz="1600" i="1">
                                  <a:latin typeface="Cambria Math" panose="02040503050406030204" pitchFamily="18" charset="0"/>
                                </a:rPr>
                                <m:t>𝑧</m:t>
                              </m:r>
                            </m:e>
                            <m:sub>
                              <m:r>
                                <a:rPr lang="es-AR" sz="1600" i="1">
                                  <a:latin typeface="Cambria Math" panose="02040503050406030204" pitchFamily="18" charset="0"/>
                                </a:rPr>
                                <m:t>𝐹</m:t>
                              </m:r>
                            </m:sub>
                          </m:sSub>
                          <m:r>
                            <a:rPr lang="es-AR" sz="1600" b="0" i="1" smtClean="0">
                              <a:latin typeface="Cambria Math" panose="02040503050406030204" pitchFamily="18" charset="0"/>
                            </a:rPr>
                            <m:t>⋅</m:t>
                          </m:r>
                          <m:r>
                            <a:rPr lang="es-AR" sz="1600" i="1">
                              <a:latin typeface="Cambria Math" panose="02040503050406030204" pitchFamily="18" charset="0"/>
                            </a:rPr>
                            <m:t>𝐹</m:t>
                          </m:r>
                        </m:num>
                        <m:den>
                          <m:sSub>
                            <m:sSubPr>
                              <m:ctrlPr>
                                <a:rPr lang="es-AR" sz="1600" i="1">
                                  <a:latin typeface="Cambria Math" panose="02040503050406030204" pitchFamily="18" charset="0"/>
                                </a:rPr>
                              </m:ctrlPr>
                            </m:sSubPr>
                            <m:e>
                              <m:r>
                                <a:rPr lang="es-AR" sz="1600" i="1">
                                  <a:latin typeface="Cambria Math" panose="02040503050406030204" pitchFamily="18" charset="0"/>
                                </a:rPr>
                                <m:t>𝑥</m:t>
                              </m:r>
                            </m:e>
                            <m:sub>
                              <m:r>
                                <a:rPr lang="es-AR" sz="1600" i="1">
                                  <a:latin typeface="Cambria Math" panose="02040503050406030204" pitchFamily="18" charset="0"/>
                                </a:rPr>
                                <m:t>𝐷</m:t>
                              </m:r>
                            </m:sub>
                          </m:sSub>
                        </m:den>
                      </m:f>
                      <m:r>
                        <a:rPr lang="es-AR" sz="1600" i="0">
                          <a:latin typeface="Cambria Math" panose="02040503050406030204" pitchFamily="18" charset="0"/>
                        </a:rPr>
                        <m:t>=</m:t>
                      </m:r>
                      <m:f>
                        <m:fPr>
                          <m:ctrlPr>
                            <a:rPr lang="es-AR" sz="1600" i="1">
                              <a:latin typeface="Cambria Math" panose="02040503050406030204" pitchFamily="18" charset="0"/>
                            </a:rPr>
                          </m:ctrlPr>
                        </m:fPr>
                        <m:num>
                          <m:r>
                            <a:rPr lang="es-AR" sz="1600" i="0">
                              <a:latin typeface="Cambria Math" panose="02040503050406030204" pitchFamily="18" charset="0"/>
                            </a:rPr>
                            <m:t>0</m:t>
                          </m:r>
                          <m:r>
                            <a:rPr lang="es-AR" sz="1600" b="0" i="0" smtClean="0">
                              <a:latin typeface="Cambria Math" panose="02040503050406030204" pitchFamily="18" charset="0"/>
                            </a:rPr>
                            <m:t>,</m:t>
                          </m:r>
                          <m:r>
                            <a:rPr lang="es-AR" sz="1600" i="0">
                              <a:latin typeface="Cambria Math" panose="02040503050406030204" pitchFamily="18" charset="0"/>
                            </a:rPr>
                            <m:t>9</m:t>
                          </m:r>
                          <m:r>
                            <a:rPr lang="es-AR" sz="1600" b="0" i="1" smtClean="0">
                              <a:latin typeface="Cambria Math" panose="02040503050406030204" pitchFamily="18" charset="0"/>
                            </a:rPr>
                            <m:t>⋅</m:t>
                          </m:r>
                          <m:r>
                            <a:rPr lang="es-AR" sz="1600" i="0">
                              <a:latin typeface="Cambria Math" panose="02040503050406030204" pitchFamily="18" charset="0"/>
                            </a:rPr>
                            <m:t>0</m:t>
                          </m:r>
                          <m:r>
                            <a:rPr lang="es-AR" sz="1600" b="0" i="0" smtClean="0">
                              <a:latin typeface="Cambria Math" panose="02040503050406030204" pitchFamily="18" charset="0"/>
                            </a:rPr>
                            <m:t>,</m:t>
                          </m:r>
                          <m:r>
                            <a:rPr lang="es-AR" sz="1600" i="0">
                              <a:latin typeface="Cambria Math" panose="02040503050406030204" pitchFamily="18" charset="0"/>
                            </a:rPr>
                            <m:t>5</m:t>
                          </m:r>
                          <m:r>
                            <a:rPr lang="es-AR" sz="1600" b="0" i="1" smtClean="0">
                              <a:latin typeface="Cambria Math" panose="02040503050406030204" pitchFamily="18" charset="0"/>
                            </a:rPr>
                            <m:t>⋅</m:t>
                          </m:r>
                          <m:r>
                            <a:rPr lang="es-AR" sz="1600" i="0">
                              <a:latin typeface="Cambria Math" panose="02040503050406030204" pitchFamily="18" charset="0"/>
                            </a:rPr>
                            <m:t>100 </m:t>
                          </m:r>
                          <m:r>
                            <m:rPr>
                              <m:sty m:val="p"/>
                            </m:rPr>
                            <a:rPr lang="es-AR" sz="1600" i="0">
                              <a:latin typeface="Cambria Math" panose="02040503050406030204" pitchFamily="18" charset="0"/>
                            </a:rPr>
                            <m:t>kmo</m:t>
                          </m:r>
                          <m:f>
                            <m:fPr>
                              <m:type m:val="lin"/>
                              <m:ctrlPr>
                                <a:rPr lang="es-AR" sz="1600" i="1">
                                  <a:latin typeface="Cambria Math" panose="02040503050406030204" pitchFamily="18" charset="0"/>
                                </a:rPr>
                              </m:ctrlPr>
                            </m:fPr>
                            <m:num>
                              <m:r>
                                <m:rPr>
                                  <m:sty m:val="p"/>
                                </m:rPr>
                                <a:rPr lang="es-AR" sz="1600" i="0">
                                  <a:latin typeface="Cambria Math" panose="02040503050406030204" pitchFamily="18" charset="0"/>
                                </a:rPr>
                                <m:t>l</m:t>
                              </m:r>
                            </m:num>
                            <m:den>
                              <m:r>
                                <m:rPr>
                                  <m:sty m:val="p"/>
                                </m:rPr>
                                <a:rPr lang="es-AR" sz="1600" i="0">
                                  <a:latin typeface="Cambria Math" panose="02040503050406030204" pitchFamily="18" charset="0"/>
                                </a:rPr>
                                <m:t>h</m:t>
                              </m:r>
                            </m:den>
                          </m:f>
                        </m:num>
                        <m:den>
                          <m:r>
                            <a:rPr lang="es-AR" sz="1600" i="0">
                              <a:latin typeface="Cambria Math" panose="02040503050406030204" pitchFamily="18" charset="0"/>
                            </a:rPr>
                            <m:t>0</m:t>
                          </m:r>
                          <m:r>
                            <a:rPr lang="es-AR" sz="1600" b="0" i="0" smtClean="0">
                              <a:latin typeface="Cambria Math" panose="02040503050406030204" pitchFamily="18" charset="0"/>
                            </a:rPr>
                            <m:t>,</m:t>
                          </m:r>
                          <m:r>
                            <a:rPr lang="es-AR" sz="1600" i="0">
                              <a:latin typeface="Cambria Math" panose="02040503050406030204" pitchFamily="18" charset="0"/>
                            </a:rPr>
                            <m:t>9</m:t>
                          </m:r>
                        </m:den>
                      </m:f>
                      <m:r>
                        <a:rPr lang="es-AR" sz="1600" i="0">
                          <a:latin typeface="Cambria Math" panose="02040503050406030204" pitchFamily="18" charset="0"/>
                        </a:rPr>
                        <m:t>=</m:t>
                      </m:r>
                      <m:r>
                        <a:rPr lang="es-AR" sz="1600" b="1" i="0">
                          <a:latin typeface="Cambria Math" panose="02040503050406030204" pitchFamily="18" charset="0"/>
                        </a:rPr>
                        <m:t>𝟓𝟎</m:t>
                      </m:r>
                      <m:f>
                        <m:fPr>
                          <m:type m:val="lin"/>
                          <m:ctrlPr>
                            <a:rPr lang="es-AR" sz="1600" b="1" i="1">
                              <a:latin typeface="Cambria Math" panose="02040503050406030204" pitchFamily="18" charset="0"/>
                            </a:rPr>
                          </m:ctrlPr>
                        </m:fPr>
                        <m:num>
                          <m:r>
                            <a:rPr lang="es-AR" sz="1600" b="1" i="1" smtClean="0">
                              <a:latin typeface="Cambria Math" panose="02040503050406030204" pitchFamily="18" charset="0"/>
                            </a:rPr>
                            <m:t>𝒌𝒎𝒐</m:t>
                          </m:r>
                          <m:r>
                            <a:rPr lang="es-AR" sz="1600" b="1" i="0">
                              <a:latin typeface="Cambria Math" panose="02040503050406030204" pitchFamily="18" charset="0"/>
                            </a:rPr>
                            <m:t>𝐥</m:t>
                          </m:r>
                        </m:num>
                        <m:den>
                          <m:r>
                            <a:rPr lang="es-AR" sz="1600" b="1" i="0">
                              <a:latin typeface="Cambria Math" panose="02040503050406030204" pitchFamily="18" charset="0"/>
                            </a:rPr>
                            <m:t>𝐡</m:t>
                          </m:r>
                        </m:den>
                      </m:f>
                    </m:oMath>
                  </m:oMathPara>
                </a14:m>
                <a:endParaRPr lang="es-AR" sz="1600" b="1" dirty="0"/>
              </a:p>
            </p:txBody>
          </p:sp>
        </mc:Choice>
        <mc:Fallback xmlns="">
          <p:sp>
            <p:nvSpPr>
              <p:cNvPr id="8" name="Rectangle 7">
                <a:extLst>
                  <a:ext uri="{FF2B5EF4-FFF2-40B4-BE49-F238E27FC236}">
                    <a16:creationId xmlns:a16="http://schemas.microsoft.com/office/drawing/2014/main" id="{5B0D9272-0397-4CC4-AB80-77FC4CCFE29D}"/>
                  </a:ext>
                </a:extLst>
              </p:cNvPr>
              <p:cNvSpPr>
                <a:spLocks noRot="1" noChangeAspect="1" noMove="1" noResize="1" noEditPoints="1" noAdjustHandles="1" noChangeArrowheads="1" noChangeShapeType="1" noTextEdit="1"/>
              </p:cNvSpPr>
              <p:nvPr/>
            </p:nvSpPr>
            <p:spPr>
              <a:xfrm>
                <a:off x="6103620" y="3534958"/>
                <a:ext cx="5251630" cy="608693"/>
              </a:xfrm>
              <a:prstGeom prst="rect">
                <a:avLst/>
              </a:prstGeom>
              <a:blipFill>
                <a:blip r:embed="rId6"/>
                <a:stretch>
                  <a:fillRect/>
                </a:stretch>
              </a:blipFill>
            </p:spPr>
            <p:txBody>
              <a:bodyPr/>
              <a:lstStyle/>
              <a:p>
                <a:r>
                  <a:rPr lang="es-AR">
                    <a:noFill/>
                  </a:rPr>
                  <a:t> </a:t>
                </a:r>
              </a:p>
            </p:txBody>
          </p:sp>
        </mc:Fallback>
      </mc:AlternateContent>
      <p:sp>
        <p:nvSpPr>
          <p:cNvPr id="16" name="Marcador de contenido 2">
            <a:extLst>
              <a:ext uri="{FF2B5EF4-FFF2-40B4-BE49-F238E27FC236}">
                <a16:creationId xmlns:a16="http://schemas.microsoft.com/office/drawing/2014/main" id="{6F4878D5-68D0-42A3-AF77-0C8A4FB1E9D3}"/>
              </a:ext>
            </a:extLst>
          </p:cNvPr>
          <p:cNvSpPr txBox="1">
            <a:spLocks/>
          </p:cNvSpPr>
          <p:nvPr/>
        </p:nvSpPr>
        <p:spPr>
          <a:xfrm>
            <a:off x="5476092" y="4163499"/>
            <a:ext cx="6292236" cy="365125"/>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algn="just"/>
            <a:r>
              <a:rPr lang="es-ES" sz="1800" dirty="0">
                <a:solidFill>
                  <a:schemeClr val="tx1"/>
                </a:solidFill>
                <a:latin typeface="Calibri" panose="020F0502020204030204" pitchFamily="34" charset="0"/>
                <a:cs typeface="Calibri" panose="020F0502020204030204" pitchFamily="34" charset="0"/>
              </a:rPr>
              <a:t>Planteando un BM Global:</a:t>
            </a:r>
          </a:p>
        </p:txBody>
      </p:sp>
      <mc:AlternateContent xmlns:mc="http://schemas.openxmlformats.org/markup-compatibility/2006" xmlns:a14="http://schemas.microsoft.com/office/drawing/2010/main">
        <mc:Choice Requires="a14">
          <p:sp>
            <p:nvSpPr>
              <p:cNvPr id="11" name="Rectangle 10">
                <a:extLst>
                  <a:ext uri="{FF2B5EF4-FFF2-40B4-BE49-F238E27FC236}">
                    <a16:creationId xmlns:a16="http://schemas.microsoft.com/office/drawing/2014/main" id="{B86BCB37-5649-4077-A312-6A472F0B585D}"/>
                  </a:ext>
                </a:extLst>
              </p:cNvPr>
              <p:cNvSpPr/>
              <p:nvPr/>
            </p:nvSpPr>
            <p:spPr>
              <a:xfrm>
                <a:off x="6076688" y="4480812"/>
                <a:ext cx="5255733"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AR" sz="1600" b="1" i="1" smtClean="0">
                          <a:latin typeface="Cambria Math" panose="02040503050406030204" pitchFamily="18" charset="0"/>
                        </a:rPr>
                        <m:t>𝑾</m:t>
                      </m:r>
                      <m:r>
                        <a:rPr lang="es-AR" sz="1600" b="1" i="0">
                          <a:latin typeface="Cambria Math" panose="02040503050406030204" pitchFamily="18" charset="0"/>
                        </a:rPr>
                        <m:t>=</m:t>
                      </m:r>
                      <m:r>
                        <a:rPr lang="es-AR" sz="1600" i="1">
                          <a:latin typeface="Cambria Math" panose="02040503050406030204" pitchFamily="18" charset="0"/>
                        </a:rPr>
                        <m:t>𝐹</m:t>
                      </m:r>
                      <m:r>
                        <a:rPr lang="es-AR" sz="1600" i="0">
                          <a:latin typeface="Cambria Math" panose="02040503050406030204" pitchFamily="18" charset="0"/>
                        </a:rPr>
                        <m:t>−</m:t>
                      </m:r>
                      <m:r>
                        <a:rPr lang="es-AR" sz="1600" i="1">
                          <a:latin typeface="Cambria Math" panose="02040503050406030204" pitchFamily="18" charset="0"/>
                        </a:rPr>
                        <m:t>𝐷</m:t>
                      </m:r>
                      <m:r>
                        <a:rPr lang="es-AR" sz="1600" i="0">
                          <a:latin typeface="Cambria Math" panose="02040503050406030204" pitchFamily="18" charset="0"/>
                        </a:rPr>
                        <m:t>=100</m:t>
                      </m:r>
                      <m:f>
                        <m:fPr>
                          <m:type m:val="lin"/>
                          <m:ctrlPr>
                            <a:rPr lang="es-AR" sz="1600" i="1">
                              <a:latin typeface="Cambria Math" panose="02040503050406030204" pitchFamily="18" charset="0"/>
                            </a:rPr>
                          </m:ctrlPr>
                        </m:fPr>
                        <m:num>
                          <m:r>
                            <a:rPr lang="es-AR" sz="1600" b="0" i="1" smtClean="0">
                              <a:latin typeface="Cambria Math" panose="02040503050406030204" pitchFamily="18" charset="0"/>
                            </a:rPr>
                            <m:t>𝑘𝑚</m:t>
                          </m:r>
                          <m:r>
                            <m:rPr>
                              <m:sty m:val="p"/>
                            </m:rPr>
                            <a:rPr lang="es-AR" sz="1600" b="0" i="0" smtClean="0">
                              <a:latin typeface="Cambria Math" panose="02040503050406030204" pitchFamily="18" charset="0"/>
                            </a:rPr>
                            <m:t>o</m:t>
                          </m:r>
                          <m:r>
                            <m:rPr>
                              <m:sty m:val="p"/>
                            </m:rPr>
                            <a:rPr lang="es-AR" sz="1600" i="0">
                              <a:latin typeface="Cambria Math" panose="02040503050406030204" pitchFamily="18" charset="0"/>
                            </a:rPr>
                            <m:t>l</m:t>
                          </m:r>
                        </m:num>
                        <m:den>
                          <m:r>
                            <m:rPr>
                              <m:sty m:val="p"/>
                            </m:rPr>
                            <a:rPr lang="es-AR" sz="1600" i="0">
                              <a:latin typeface="Cambria Math" panose="02040503050406030204" pitchFamily="18" charset="0"/>
                            </a:rPr>
                            <m:t>h</m:t>
                          </m:r>
                        </m:den>
                      </m:f>
                      <m:r>
                        <a:rPr lang="es-AR" sz="1600" i="0">
                          <a:latin typeface="Cambria Math" panose="02040503050406030204" pitchFamily="18" charset="0"/>
                        </a:rPr>
                        <m:t> −50</m:t>
                      </m:r>
                      <m:f>
                        <m:fPr>
                          <m:type m:val="lin"/>
                          <m:ctrlPr>
                            <a:rPr lang="es-AR" sz="1600" i="1">
                              <a:latin typeface="Cambria Math" panose="02040503050406030204" pitchFamily="18" charset="0"/>
                            </a:rPr>
                          </m:ctrlPr>
                        </m:fPr>
                        <m:num>
                          <m:r>
                            <a:rPr lang="es-AR" sz="1600" b="0" i="1" smtClean="0">
                              <a:latin typeface="Cambria Math" panose="02040503050406030204" pitchFamily="18" charset="0"/>
                            </a:rPr>
                            <m:t>𝑘𝑚𝑜</m:t>
                          </m:r>
                          <m:r>
                            <m:rPr>
                              <m:sty m:val="p"/>
                            </m:rPr>
                            <a:rPr lang="es-AR" sz="1600" i="0">
                              <a:latin typeface="Cambria Math" panose="02040503050406030204" pitchFamily="18" charset="0"/>
                            </a:rPr>
                            <m:t>l</m:t>
                          </m:r>
                        </m:num>
                        <m:den>
                          <m:r>
                            <m:rPr>
                              <m:sty m:val="p"/>
                            </m:rPr>
                            <a:rPr lang="es-AR" sz="1600" i="0">
                              <a:latin typeface="Cambria Math" panose="02040503050406030204" pitchFamily="18" charset="0"/>
                            </a:rPr>
                            <m:t>h</m:t>
                          </m:r>
                        </m:den>
                      </m:f>
                      <m:r>
                        <a:rPr lang="es-AR" sz="1600" i="0">
                          <a:latin typeface="Cambria Math" panose="02040503050406030204" pitchFamily="18" charset="0"/>
                        </a:rPr>
                        <m:t> =</m:t>
                      </m:r>
                      <m:r>
                        <a:rPr lang="es-AR" sz="1600" b="1" i="0">
                          <a:latin typeface="Cambria Math" panose="02040503050406030204" pitchFamily="18" charset="0"/>
                        </a:rPr>
                        <m:t>𝟓𝟎</m:t>
                      </m:r>
                      <m:f>
                        <m:fPr>
                          <m:type m:val="lin"/>
                          <m:ctrlPr>
                            <a:rPr lang="es-AR" sz="1600" b="1" i="1">
                              <a:latin typeface="Cambria Math" panose="02040503050406030204" pitchFamily="18" charset="0"/>
                            </a:rPr>
                          </m:ctrlPr>
                        </m:fPr>
                        <m:num>
                          <m:r>
                            <a:rPr lang="es-AR" sz="1600" b="1" i="0" smtClean="0">
                              <a:latin typeface="Cambria Math" panose="02040503050406030204" pitchFamily="18" charset="0"/>
                            </a:rPr>
                            <m:t>𝐤𝐦𝐨</m:t>
                          </m:r>
                          <m:r>
                            <a:rPr lang="es-AR" sz="1600" b="1" i="0">
                              <a:latin typeface="Cambria Math" panose="02040503050406030204" pitchFamily="18" charset="0"/>
                            </a:rPr>
                            <m:t>𝐥</m:t>
                          </m:r>
                        </m:num>
                        <m:den>
                          <m:r>
                            <a:rPr lang="es-AR" sz="1600" b="1" i="0">
                              <a:latin typeface="Cambria Math" panose="02040503050406030204" pitchFamily="18" charset="0"/>
                            </a:rPr>
                            <m:t>𝐡</m:t>
                          </m:r>
                        </m:den>
                      </m:f>
                    </m:oMath>
                  </m:oMathPara>
                </a14:m>
                <a:endParaRPr lang="es-AR" sz="1600" b="1" dirty="0"/>
              </a:p>
            </p:txBody>
          </p:sp>
        </mc:Choice>
        <mc:Fallback xmlns="">
          <p:sp>
            <p:nvSpPr>
              <p:cNvPr id="11" name="Rectangle 10">
                <a:extLst>
                  <a:ext uri="{FF2B5EF4-FFF2-40B4-BE49-F238E27FC236}">
                    <a16:creationId xmlns:a16="http://schemas.microsoft.com/office/drawing/2014/main" id="{B86BCB37-5649-4077-A312-6A472F0B585D}"/>
                  </a:ext>
                </a:extLst>
              </p:cNvPr>
              <p:cNvSpPr>
                <a:spLocks noRot="1" noChangeAspect="1" noMove="1" noResize="1" noEditPoints="1" noAdjustHandles="1" noChangeArrowheads="1" noChangeShapeType="1" noTextEdit="1"/>
              </p:cNvSpPr>
              <p:nvPr/>
            </p:nvSpPr>
            <p:spPr>
              <a:xfrm>
                <a:off x="6076688" y="4480812"/>
                <a:ext cx="5255733" cy="338554"/>
              </a:xfrm>
              <a:prstGeom prst="rect">
                <a:avLst/>
              </a:prstGeom>
              <a:blipFill>
                <a:blip r:embed="rId7"/>
                <a:stretch>
                  <a:fillRect t="-101786" r="-5684" b="-162500"/>
                </a:stretch>
              </a:blipFill>
            </p:spPr>
            <p:txBody>
              <a:bodyPr/>
              <a:lstStyle/>
              <a:p>
                <a:r>
                  <a:rPr lang="es-AR">
                    <a:noFill/>
                  </a:rPr>
                  <a:t> </a:t>
                </a:r>
              </a:p>
            </p:txBody>
          </p:sp>
        </mc:Fallback>
      </mc:AlternateContent>
      <p:sp>
        <p:nvSpPr>
          <p:cNvPr id="17" name="Marcador de contenido 2">
            <a:extLst>
              <a:ext uri="{FF2B5EF4-FFF2-40B4-BE49-F238E27FC236}">
                <a16:creationId xmlns:a16="http://schemas.microsoft.com/office/drawing/2014/main" id="{E49C2220-D458-4F4D-99BC-6402F2223D54}"/>
              </a:ext>
            </a:extLst>
          </p:cNvPr>
          <p:cNvSpPr txBox="1">
            <a:spLocks/>
          </p:cNvSpPr>
          <p:nvPr/>
        </p:nvSpPr>
        <p:spPr>
          <a:xfrm>
            <a:off x="5476092" y="4882229"/>
            <a:ext cx="6292236" cy="365125"/>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algn="just"/>
            <a:r>
              <a:rPr lang="es-ES" sz="1800" dirty="0">
                <a:solidFill>
                  <a:schemeClr val="tx1"/>
                </a:solidFill>
                <a:latin typeface="Calibri" panose="020F0502020204030204" pitchFamily="34" charset="0"/>
                <a:cs typeface="Calibri" panose="020F0502020204030204" pitchFamily="34" charset="0"/>
              </a:rPr>
              <a:t>Planteando un BM Parcial:</a:t>
            </a:r>
          </a:p>
        </p:txBody>
      </p:sp>
      <mc:AlternateContent xmlns:mc="http://schemas.openxmlformats.org/markup-compatibility/2006" xmlns:a14="http://schemas.microsoft.com/office/drawing/2010/main">
        <mc:Choice Requires="a14">
          <p:sp>
            <p:nvSpPr>
              <p:cNvPr id="19" name="Rectangle 18">
                <a:extLst>
                  <a:ext uri="{FF2B5EF4-FFF2-40B4-BE49-F238E27FC236}">
                    <a16:creationId xmlns:a16="http://schemas.microsoft.com/office/drawing/2014/main" id="{97CB5A97-178A-4E0D-BEE7-623EBA64F790}"/>
                  </a:ext>
                </a:extLst>
              </p:cNvPr>
              <p:cNvSpPr/>
              <p:nvPr/>
            </p:nvSpPr>
            <p:spPr>
              <a:xfrm>
                <a:off x="5840249" y="5542051"/>
                <a:ext cx="5928079" cy="60144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s-AR" sz="1600" b="1" i="1" smtClean="0">
                              <a:latin typeface="Cambria Math" panose="02040503050406030204" pitchFamily="18" charset="0"/>
                            </a:rPr>
                          </m:ctrlPr>
                        </m:sSubPr>
                        <m:e>
                          <m:r>
                            <a:rPr lang="es-AR" sz="1600" b="1" i="1">
                              <a:latin typeface="Cambria Math" panose="02040503050406030204" pitchFamily="18" charset="0"/>
                            </a:rPr>
                            <m:t>𝒙</m:t>
                          </m:r>
                        </m:e>
                        <m:sub>
                          <m:r>
                            <a:rPr lang="es-AR" sz="1600" b="1" i="1">
                              <a:latin typeface="Cambria Math" panose="02040503050406030204" pitchFamily="18" charset="0"/>
                            </a:rPr>
                            <m:t>𝑾</m:t>
                          </m:r>
                        </m:sub>
                      </m:sSub>
                      <m:r>
                        <a:rPr lang="es-AR" sz="1600" b="1" i="0">
                          <a:latin typeface="Cambria Math" panose="02040503050406030204" pitchFamily="18" charset="0"/>
                        </a:rPr>
                        <m:t>=</m:t>
                      </m:r>
                      <m:f>
                        <m:fPr>
                          <m:ctrlPr>
                            <a:rPr lang="es-AR" sz="1600" i="1">
                              <a:latin typeface="Cambria Math" panose="02040503050406030204" pitchFamily="18" charset="0"/>
                            </a:rPr>
                          </m:ctrlPr>
                        </m:fPr>
                        <m:num>
                          <m:sSub>
                            <m:sSubPr>
                              <m:ctrlPr>
                                <a:rPr lang="es-AR" sz="1600" i="1">
                                  <a:latin typeface="Cambria Math" panose="02040503050406030204" pitchFamily="18" charset="0"/>
                                </a:rPr>
                              </m:ctrlPr>
                            </m:sSubPr>
                            <m:e>
                              <m:r>
                                <a:rPr lang="es-AR" sz="1600" i="1">
                                  <a:latin typeface="Cambria Math" panose="02040503050406030204" pitchFamily="18" charset="0"/>
                                </a:rPr>
                                <m:t>𝑧</m:t>
                              </m:r>
                            </m:e>
                            <m:sub>
                              <m:r>
                                <a:rPr lang="es-AR" sz="1600" i="1">
                                  <a:latin typeface="Cambria Math" panose="02040503050406030204" pitchFamily="18" charset="0"/>
                                </a:rPr>
                                <m:t>𝐹</m:t>
                              </m:r>
                            </m:sub>
                          </m:sSub>
                          <m:r>
                            <a:rPr lang="es-AR" sz="1600" b="0" i="1" smtClean="0">
                              <a:latin typeface="Cambria Math" panose="02040503050406030204" pitchFamily="18" charset="0"/>
                            </a:rPr>
                            <m:t>⋅</m:t>
                          </m:r>
                          <m:r>
                            <a:rPr lang="es-AR" sz="1600" i="1">
                              <a:latin typeface="Cambria Math" panose="02040503050406030204" pitchFamily="18" charset="0"/>
                            </a:rPr>
                            <m:t>𝐹</m:t>
                          </m:r>
                          <m:r>
                            <a:rPr lang="es-AR" sz="1600" i="0">
                              <a:latin typeface="Cambria Math" panose="02040503050406030204" pitchFamily="18" charset="0"/>
                            </a:rPr>
                            <m:t>−</m:t>
                          </m:r>
                          <m:sSub>
                            <m:sSubPr>
                              <m:ctrlPr>
                                <a:rPr lang="es-AR" sz="1600" i="1">
                                  <a:latin typeface="Cambria Math" panose="02040503050406030204" pitchFamily="18" charset="0"/>
                                </a:rPr>
                              </m:ctrlPr>
                            </m:sSubPr>
                            <m:e>
                              <m:r>
                                <a:rPr lang="es-AR" sz="1600" i="1">
                                  <a:latin typeface="Cambria Math" panose="02040503050406030204" pitchFamily="18" charset="0"/>
                                </a:rPr>
                                <m:t>𝑥</m:t>
                              </m:r>
                            </m:e>
                            <m:sub>
                              <m:r>
                                <a:rPr lang="es-AR" sz="1600" i="1">
                                  <a:latin typeface="Cambria Math" panose="02040503050406030204" pitchFamily="18" charset="0"/>
                                </a:rPr>
                                <m:t>𝐷</m:t>
                              </m:r>
                            </m:sub>
                          </m:sSub>
                          <m:r>
                            <a:rPr lang="es-AR" sz="1600" b="0" i="1" smtClean="0">
                              <a:latin typeface="Cambria Math" panose="02040503050406030204" pitchFamily="18" charset="0"/>
                            </a:rPr>
                            <m:t>⋅</m:t>
                          </m:r>
                          <m:r>
                            <a:rPr lang="es-AR" sz="1600" i="1">
                              <a:latin typeface="Cambria Math" panose="02040503050406030204" pitchFamily="18" charset="0"/>
                            </a:rPr>
                            <m:t>𝐷</m:t>
                          </m:r>
                        </m:num>
                        <m:den>
                          <m:r>
                            <a:rPr lang="es-AR" sz="1600" i="1">
                              <a:latin typeface="Cambria Math" panose="02040503050406030204" pitchFamily="18" charset="0"/>
                            </a:rPr>
                            <m:t>𝑊</m:t>
                          </m:r>
                        </m:den>
                      </m:f>
                      <m:r>
                        <a:rPr lang="es-AR" sz="1600" i="0">
                          <a:latin typeface="Cambria Math" panose="02040503050406030204" pitchFamily="18" charset="0"/>
                        </a:rPr>
                        <m:t>=</m:t>
                      </m:r>
                      <m:f>
                        <m:fPr>
                          <m:ctrlPr>
                            <a:rPr lang="es-AR" sz="1600" i="1">
                              <a:latin typeface="Cambria Math" panose="02040503050406030204" pitchFamily="18" charset="0"/>
                            </a:rPr>
                          </m:ctrlPr>
                        </m:fPr>
                        <m:num>
                          <m:r>
                            <a:rPr lang="es-AR" sz="1600" i="0">
                              <a:latin typeface="Cambria Math" panose="02040503050406030204" pitchFamily="18" charset="0"/>
                            </a:rPr>
                            <m:t>0</m:t>
                          </m:r>
                          <m:r>
                            <a:rPr lang="es-AR" sz="1600" b="0" i="0" smtClean="0">
                              <a:latin typeface="Cambria Math" panose="02040503050406030204" pitchFamily="18" charset="0"/>
                            </a:rPr>
                            <m:t>,</m:t>
                          </m:r>
                          <m:r>
                            <a:rPr lang="es-AR" sz="1600" i="0">
                              <a:latin typeface="Cambria Math" panose="02040503050406030204" pitchFamily="18" charset="0"/>
                            </a:rPr>
                            <m:t>5</m:t>
                          </m:r>
                          <m:r>
                            <a:rPr lang="es-AR" sz="1600" b="0" i="1" smtClean="0">
                              <a:latin typeface="Cambria Math" panose="02040503050406030204" pitchFamily="18" charset="0"/>
                            </a:rPr>
                            <m:t>⋅</m:t>
                          </m:r>
                          <m:r>
                            <a:rPr lang="es-AR" sz="1600" i="0">
                              <a:latin typeface="Cambria Math" panose="02040503050406030204" pitchFamily="18" charset="0"/>
                            </a:rPr>
                            <m:t>100</m:t>
                          </m:r>
                          <m:f>
                            <m:fPr>
                              <m:type m:val="lin"/>
                              <m:ctrlPr>
                                <a:rPr lang="es-AR" sz="1600" i="1">
                                  <a:latin typeface="Cambria Math" panose="02040503050406030204" pitchFamily="18" charset="0"/>
                                </a:rPr>
                              </m:ctrlPr>
                            </m:fPr>
                            <m:num>
                              <m:r>
                                <a:rPr lang="es-AR" sz="1600" b="0" i="1" smtClean="0">
                                  <a:latin typeface="Cambria Math" panose="02040503050406030204" pitchFamily="18" charset="0"/>
                                </a:rPr>
                                <m:t>𝑘𝑚𝑜</m:t>
                              </m:r>
                              <m:r>
                                <m:rPr>
                                  <m:sty m:val="p"/>
                                </m:rPr>
                                <a:rPr lang="es-AR" sz="1600" i="0">
                                  <a:latin typeface="Cambria Math" panose="02040503050406030204" pitchFamily="18" charset="0"/>
                                </a:rPr>
                                <m:t>l</m:t>
                              </m:r>
                            </m:num>
                            <m:den>
                              <m:r>
                                <m:rPr>
                                  <m:sty m:val="p"/>
                                </m:rPr>
                                <a:rPr lang="es-AR" sz="1600" i="0">
                                  <a:latin typeface="Cambria Math" panose="02040503050406030204" pitchFamily="18" charset="0"/>
                                </a:rPr>
                                <m:t>h</m:t>
                              </m:r>
                            </m:den>
                          </m:f>
                          <m:r>
                            <a:rPr lang="es-AR" sz="1600" i="0">
                              <a:latin typeface="Cambria Math" panose="02040503050406030204" pitchFamily="18" charset="0"/>
                            </a:rPr>
                            <m:t>−0</m:t>
                          </m:r>
                          <m:r>
                            <a:rPr lang="es-AR" sz="1600" b="0" i="0" smtClean="0">
                              <a:latin typeface="Cambria Math" panose="02040503050406030204" pitchFamily="18" charset="0"/>
                            </a:rPr>
                            <m:t>,</m:t>
                          </m:r>
                          <m:r>
                            <a:rPr lang="es-AR" sz="1600" i="0">
                              <a:latin typeface="Cambria Math" panose="02040503050406030204" pitchFamily="18" charset="0"/>
                            </a:rPr>
                            <m:t>9</m:t>
                          </m:r>
                          <m:r>
                            <a:rPr lang="es-AR" sz="1600" b="0" i="1" smtClean="0">
                              <a:latin typeface="Cambria Math" panose="02040503050406030204" pitchFamily="18" charset="0"/>
                            </a:rPr>
                            <m:t>⋅</m:t>
                          </m:r>
                          <m:r>
                            <a:rPr lang="es-AR" sz="1600" i="0">
                              <a:latin typeface="Cambria Math" panose="02040503050406030204" pitchFamily="18" charset="0"/>
                            </a:rPr>
                            <m:t>50</m:t>
                          </m:r>
                          <m:f>
                            <m:fPr>
                              <m:type m:val="lin"/>
                              <m:ctrlPr>
                                <a:rPr lang="es-AR" sz="1600" i="1">
                                  <a:latin typeface="Cambria Math" panose="02040503050406030204" pitchFamily="18" charset="0"/>
                                </a:rPr>
                              </m:ctrlPr>
                            </m:fPr>
                            <m:num>
                              <m:r>
                                <a:rPr lang="es-AR" sz="1600" b="0" i="1" smtClean="0">
                                  <a:latin typeface="Cambria Math" panose="02040503050406030204" pitchFamily="18" charset="0"/>
                                </a:rPr>
                                <m:t>𝑘𝑚𝑜</m:t>
                              </m:r>
                              <m:r>
                                <m:rPr>
                                  <m:sty m:val="p"/>
                                </m:rPr>
                                <a:rPr lang="es-AR" sz="1600" i="0">
                                  <a:latin typeface="Cambria Math" panose="02040503050406030204" pitchFamily="18" charset="0"/>
                                </a:rPr>
                                <m:t>l</m:t>
                              </m:r>
                            </m:num>
                            <m:den>
                              <m:r>
                                <m:rPr>
                                  <m:sty m:val="p"/>
                                </m:rPr>
                                <a:rPr lang="es-AR" sz="1600" i="0">
                                  <a:latin typeface="Cambria Math" panose="02040503050406030204" pitchFamily="18" charset="0"/>
                                </a:rPr>
                                <m:t>h</m:t>
                              </m:r>
                            </m:den>
                          </m:f>
                        </m:num>
                        <m:den>
                          <m:r>
                            <a:rPr lang="es-AR" sz="1600" i="0">
                              <a:latin typeface="Cambria Math" panose="02040503050406030204" pitchFamily="18" charset="0"/>
                            </a:rPr>
                            <m:t>50</m:t>
                          </m:r>
                          <m:f>
                            <m:fPr>
                              <m:type m:val="lin"/>
                              <m:ctrlPr>
                                <a:rPr lang="es-AR" sz="1600" i="1">
                                  <a:latin typeface="Cambria Math" panose="02040503050406030204" pitchFamily="18" charset="0"/>
                                </a:rPr>
                              </m:ctrlPr>
                            </m:fPr>
                            <m:num>
                              <m:r>
                                <m:rPr>
                                  <m:sty m:val="p"/>
                                </m:rPr>
                                <a:rPr lang="es-AR" sz="1600" b="0" i="0" smtClean="0">
                                  <a:latin typeface="Cambria Math" panose="02040503050406030204" pitchFamily="18" charset="0"/>
                                </a:rPr>
                                <m:t>kmo</m:t>
                              </m:r>
                              <m:r>
                                <m:rPr>
                                  <m:sty m:val="p"/>
                                </m:rPr>
                                <a:rPr lang="es-AR" sz="1600" i="0">
                                  <a:latin typeface="Cambria Math" panose="02040503050406030204" pitchFamily="18" charset="0"/>
                                </a:rPr>
                                <m:t>l</m:t>
                              </m:r>
                            </m:num>
                            <m:den>
                              <m:r>
                                <m:rPr>
                                  <m:sty m:val="p"/>
                                </m:rPr>
                                <a:rPr lang="es-AR" sz="1600" i="0">
                                  <a:latin typeface="Cambria Math" panose="02040503050406030204" pitchFamily="18" charset="0"/>
                                </a:rPr>
                                <m:t>h</m:t>
                              </m:r>
                            </m:den>
                          </m:f>
                        </m:den>
                      </m:f>
                      <m:r>
                        <a:rPr lang="es-AR" sz="1600" i="0">
                          <a:latin typeface="Cambria Math" panose="02040503050406030204" pitchFamily="18" charset="0"/>
                        </a:rPr>
                        <m:t>=</m:t>
                      </m:r>
                      <m:r>
                        <a:rPr lang="es-AR" sz="1600" b="1" i="0">
                          <a:latin typeface="Cambria Math" panose="02040503050406030204" pitchFamily="18" charset="0"/>
                        </a:rPr>
                        <m:t>𝟎</m:t>
                      </m:r>
                      <m:r>
                        <a:rPr lang="es-AR" sz="1600" b="1" i="0" smtClean="0">
                          <a:latin typeface="Cambria Math" panose="02040503050406030204" pitchFamily="18" charset="0"/>
                        </a:rPr>
                        <m:t>,</m:t>
                      </m:r>
                      <m:r>
                        <a:rPr lang="es-AR" sz="1600" b="1" i="0">
                          <a:latin typeface="Cambria Math" panose="02040503050406030204" pitchFamily="18" charset="0"/>
                        </a:rPr>
                        <m:t>𝟏</m:t>
                      </m:r>
                    </m:oMath>
                  </m:oMathPara>
                </a14:m>
                <a:endParaRPr lang="es-AR" sz="1600" b="1" dirty="0"/>
              </a:p>
            </p:txBody>
          </p:sp>
        </mc:Choice>
        <mc:Fallback xmlns="">
          <p:sp>
            <p:nvSpPr>
              <p:cNvPr id="19" name="Rectangle 18">
                <a:extLst>
                  <a:ext uri="{FF2B5EF4-FFF2-40B4-BE49-F238E27FC236}">
                    <a16:creationId xmlns:a16="http://schemas.microsoft.com/office/drawing/2014/main" id="{97CB5A97-178A-4E0D-BEE7-623EBA64F790}"/>
                  </a:ext>
                </a:extLst>
              </p:cNvPr>
              <p:cNvSpPr>
                <a:spLocks noRot="1" noChangeAspect="1" noMove="1" noResize="1" noEditPoints="1" noAdjustHandles="1" noChangeArrowheads="1" noChangeShapeType="1" noTextEdit="1"/>
              </p:cNvSpPr>
              <p:nvPr/>
            </p:nvSpPr>
            <p:spPr>
              <a:xfrm>
                <a:off x="5840249" y="5542051"/>
                <a:ext cx="5928079" cy="601447"/>
              </a:xfrm>
              <a:prstGeom prst="rect">
                <a:avLst/>
              </a:prstGeom>
              <a:blipFill>
                <a:blip r:embed="rId8"/>
                <a:stretch>
                  <a:fillRect/>
                </a:stretch>
              </a:blipFill>
            </p:spPr>
            <p:txBody>
              <a:bodyPr/>
              <a:lstStyle/>
              <a:p>
                <a:r>
                  <a:rPr lang="es-AR">
                    <a:noFill/>
                  </a:rPr>
                  <a:t> </a:t>
                </a:r>
              </a:p>
            </p:txBody>
          </p:sp>
        </mc:Fallback>
      </mc:AlternateContent>
      <mc:AlternateContent xmlns:mc="http://schemas.openxmlformats.org/markup-compatibility/2006" xmlns:a14="http://schemas.microsoft.com/office/drawing/2010/main">
        <mc:Choice Requires="a14">
          <p:sp>
            <p:nvSpPr>
              <p:cNvPr id="18" name="Rectangle 17">
                <a:extLst>
                  <a:ext uri="{FF2B5EF4-FFF2-40B4-BE49-F238E27FC236}">
                    <a16:creationId xmlns:a16="http://schemas.microsoft.com/office/drawing/2014/main" id="{421A2828-D40C-4CD5-9AD0-ABBD4FA3B2E5}"/>
                  </a:ext>
                </a:extLst>
              </p:cNvPr>
              <p:cNvSpPr/>
              <p:nvPr/>
            </p:nvSpPr>
            <p:spPr>
              <a:xfrm>
                <a:off x="7484797" y="5179589"/>
                <a:ext cx="2364878"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s-AR" sz="1600" i="1" smtClean="0">
                              <a:latin typeface="Cambria Math" panose="02040503050406030204" pitchFamily="18" charset="0"/>
                            </a:rPr>
                          </m:ctrlPr>
                        </m:sSubPr>
                        <m:e>
                          <m:r>
                            <a:rPr lang="es-AR" sz="1600" i="1">
                              <a:latin typeface="Cambria Math" panose="02040503050406030204" pitchFamily="18" charset="0"/>
                            </a:rPr>
                            <m:t>𝑧</m:t>
                          </m:r>
                        </m:e>
                        <m:sub>
                          <m:r>
                            <a:rPr lang="es-AR" sz="1600" i="1">
                              <a:latin typeface="Cambria Math" panose="02040503050406030204" pitchFamily="18" charset="0"/>
                            </a:rPr>
                            <m:t>𝐹</m:t>
                          </m:r>
                        </m:sub>
                      </m:sSub>
                      <m:r>
                        <a:rPr lang="es-AR" sz="1600" b="0" i="1" smtClean="0">
                          <a:latin typeface="Cambria Math" panose="02040503050406030204" pitchFamily="18" charset="0"/>
                        </a:rPr>
                        <m:t>⋅</m:t>
                      </m:r>
                      <m:r>
                        <a:rPr lang="es-AR" sz="1600" i="1">
                          <a:latin typeface="Cambria Math" panose="02040503050406030204" pitchFamily="18" charset="0"/>
                        </a:rPr>
                        <m:t>𝐹</m:t>
                      </m:r>
                      <m:r>
                        <a:rPr lang="es-AR" sz="1600" i="0">
                          <a:latin typeface="Cambria Math" panose="02040503050406030204" pitchFamily="18" charset="0"/>
                        </a:rPr>
                        <m:t>=</m:t>
                      </m:r>
                      <m:sSub>
                        <m:sSubPr>
                          <m:ctrlPr>
                            <a:rPr lang="es-AR" sz="1600" i="1">
                              <a:latin typeface="Cambria Math" panose="02040503050406030204" pitchFamily="18" charset="0"/>
                            </a:rPr>
                          </m:ctrlPr>
                        </m:sSubPr>
                        <m:e>
                          <m:r>
                            <a:rPr lang="es-AR" sz="1600" i="1">
                              <a:latin typeface="Cambria Math" panose="02040503050406030204" pitchFamily="18" charset="0"/>
                            </a:rPr>
                            <m:t>𝑥</m:t>
                          </m:r>
                        </m:e>
                        <m:sub>
                          <m:r>
                            <a:rPr lang="es-AR" sz="1600" i="1">
                              <a:latin typeface="Cambria Math" panose="02040503050406030204" pitchFamily="18" charset="0"/>
                            </a:rPr>
                            <m:t>𝐷</m:t>
                          </m:r>
                        </m:sub>
                      </m:sSub>
                      <m:r>
                        <a:rPr lang="es-AR" sz="1600" b="0" i="1" smtClean="0">
                          <a:latin typeface="Cambria Math" panose="02040503050406030204" pitchFamily="18" charset="0"/>
                        </a:rPr>
                        <m:t>⋅</m:t>
                      </m:r>
                      <m:r>
                        <a:rPr lang="es-AR" sz="1600" i="1">
                          <a:latin typeface="Cambria Math" panose="02040503050406030204" pitchFamily="18" charset="0"/>
                        </a:rPr>
                        <m:t>𝐷</m:t>
                      </m:r>
                      <m:r>
                        <a:rPr lang="es-AR" sz="1600" i="0">
                          <a:latin typeface="Cambria Math" panose="02040503050406030204" pitchFamily="18" charset="0"/>
                        </a:rPr>
                        <m:t>+</m:t>
                      </m:r>
                      <m:sSub>
                        <m:sSubPr>
                          <m:ctrlPr>
                            <a:rPr lang="es-AR" sz="1600" i="1">
                              <a:latin typeface="Cambria Math" panose="02040503050406030204" pitchFamily="18" charset="0"/>
                            </a:rPr>
                          </m:ctrlPr>
                        </m:sSubPr>
                        <m:e>
                          <m:r>
                            <a:rPr lang="es-AR" sz="1600" i="1">
                              <a:latin typeface="Cambria Math" panose="02040503050406030204" pitchFamily="18" charset="0"/>
                            </a:rPr>
                            <m:t>𝑥</m:t>
                          </m:r>
                        </m:e>
                        <m:sub>
                          <m:r>
                            <a:rPr lang="es-AR" sz="1600" i="1">
                              <a:latin typeface="Cambria Math" panose="02040503050406030204" pitchFamily="18" charset="0"/>
                            </a:rPr>
                            <m:t>𝑊</m:t>
                          </m:r>
                        </m:sub>
                      </m:sSub>
                      <m:r>
                        <a:rPr lang="es-AR" sz="1600" b="0" i="1" smtClean="0">
                          <a:latin typeface="Cambria Math" panose="02040503050406030204" pitchFamily="18" charset="0"/>
                        </a:rPr>
                        <m:t>⋅</m:t>
                      </m:r>
                      <m:r>
                        <a:rPr lang="es-AR" sz="1600" i="1">
                          <a:latin typeface="Cambria Math" panose="02040503050406030204" pitchFamily="18" charset="0"/>
                        </a:rPr>
                        <m:t>𝑊</m:t>
                      </m:r>
                    </m:oMath>
                  </m:oMathPara>
                </a14:m>
                <a:endParaRPr lang="es-AR" sz="1600" dirty="0"/>
              </a:p>
            </p:txBody>
          </p:sp>
        </mc:Choice>
        <mc:Fallback xmlns="">
          <p:sp>
            <p:nvSpPr>
              <p:cNvPr id="18" name="Rectangle 17">
                <a:extLst>
                  <a:ext uri="{FF2B5EF4-FFF2-40B4-BE49-F238E27FC236}">
                    <a16:creationId xmlns:a16="http://schemas.microsoft.com/office/drawing/2014/main" id="{421A2828-D40C-4CD5-9AD0-ABBD4FA3B2E5}"/>
                  </a:ext>
                </a:extLst>
              </p:cNvPr>
              <p:cNvSpPr>
                <a:spLocks noRot="1" noChangeAspect="1" noMove="1" noResize="1" noEditPoints="1" noAdjustHandles="1" noChangeArrowheads="1" noChangeShapeType="1" noTextEdit="1"/>
              </p:cNvSpPr>
              <p:nvPr/>
            </p:nvSpPr>
            <p:spPr>
              <a:xfrm>
                <a:off x="7484797" y="5179589"/>
                <a:ext cx="2364878" cy="338554"/>
              </a:xfrm>
              <a:prstGeom prst="rect">
                <a:avLst/>
              </a:prstGeom>
              <a:blipFill>
                <a:blip r:embed="rId9"/>
                <a:stretch>
                  <a:fillRect/>
                </a:stretch>
              </a:blipFill>
            </p:spPr>
            <p:txBody>
              <a:bodyPr/>
              <a:lstStyle/>
              <a:p>
                <a:r>
                  <a:rPr lang="es-AR">
                    <a:noFill/>
                  </a:rPr>
                  <a:t> </a:t>
                </a:r>
              </a:p>
            </p:txBody>
          </p:sp>
        </mc:Fallback>
      </mc:AlternateContent>
      <p:pic>
        <p:nvPicPr>
          <p:cNvPr id="21" name="Picture 20">
            <a:extLst>
              <a:ext uri="{FF2B5EF4-FFF2-40B4-BE49-F238E27FC236}">
                <a16:creationId xmlns:a16="http://schemas.microsoft.com/office/drawing/2014/main" id="{8617585C-467F-4E57-9CC0-C6626F60158A}"/>
              </a:ext>
            </a:extLst>
          </p:cNvPr>
          <p:cNvPicPr>
            <a:picLocks noChangeAspect="1"/>
          </p:cNvPicPr>
          <p:nvPr/>
        </p:nvPicPr>
        <p:blipFill>
          <a:blip r:embed="rId10"/>
          <a:stretch>
            <a:fillRect/>
          </a:stretch>
        </p:blipFill>
        <p:spPr>
          <a:xfrm>
            <a:off x="805911" y="1390802"/>
            <a:ext cx="4549140" cy="4495800"/>
          </a:xfrm>
          <a:prstGeom prst="rect">
            <a:avLst/>
          </a:prstGeom>
        </p:spPr>
      </p:pic>
      <p:sp>
        <p:nvSpPr>
          <p:cNvPr id="22" name="Oval 21">
            <a:extLst>
              <a:ext uri="{FF2B5EF4-FFF2-40B4-BE49-F238E27FC236}">
                <a16:creationId xmlns:a16="http://schemas.microsoft.com/office/drawing/2014/main" id="{299A5BE7-4E44-479C-B545-A34A6F171D3C}"/>
              </a:ext>
            </a:extLst>
          </p:cNvPr>
          <p:cNvSpPr/>
          <p:nvPr/>
        </p:nvSpPr>
        <p:spPr>
          <a:xfrm>
            <a:off x="3506779" y="2673752"/>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3" name="Oval 22">
            <a:extLst>
              <a:ext uri="{FF2B5EF4-FFF2-40B4-BE49-F238E27FC236}">
                <a16:creationId xmlns:a16="http://schemas.microsoft.com/office/drawing/2014/main" id="{496A7F1A-60D9-48F7-A75B-91986634A9B4}"/>
              </a:ext>
            </a:extLst>
          </p:cNvPr>
          <p:cNvSpPr/>
          <p:nvPr/>
        </p:nvSpPr>
        <p:spPr>
          <a:xfrm>
            <a:off x="2061873" y="5436923"/>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4" name="Oval 23">
            <a:extLst>
              <a:ext uri="{FF2B5EF4-FFF2-40B4-BE49-F238E27FC236}">
                <a16:creationId xmlns:a16="http://schemas.microsoft.com/office/drawing/2014/main" id="{9177D0DA-A9BE-4D3D-9A07-F476A2C1F654}"/>
              </a:ext>
            </a:extLst>
          </p:cNvPr>
          <p:cNvSpPr/>
          <p:nvPr/>
        </p:nvSpPr>
        <p:spPr>
          <a:xfrm>
            <a:off x="2340016" y="5436923"/>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pic>
        <p:nvPicPr>
          <p:cNvPr id="25" name="Imagen 43"/>
          <p:cNvPicPr>
            <a:picLocks noChangeAspect="1"/>
          </p:cNvPicPr>
          <p:nvPr/>
        </p:nvPicPr>
        <p:blipFill>
          <a:blip r:embed="rId11"/>
          <a:stretch>
            <a:fillRect/>
          </a:stretch>
        </p:blipFill>
        <p:spPr>
          <a:xfrm rot="1380000">
            <a:off x="3999007" y="2829525"/>
            <a:ext cx="328375" cy="325868"/>
          </a:xfrm>
          <a:prstGeom prst="rect">
            <a:avLst/>
          </a:prstGeom>
        </p:spPr>
      </p:pic>
      <p:pic>
        <p:nvPicPr>
          <p:cNvPr id="26" name="Imagen 2" descr="Nueva marca difusion - web">
            <a:extLst>
              <a:ext uri="{FF2B5EF4-FFF2-40B4-BE49-F238E27FC236}">
                <a16:creationId xmlns:a16="http://schemas.microsoft.com/office/drawing/2014/main" id="{935CB3AE-BD2C-4599-BF66-D535A69C101B}"/>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9829548" y="244084"/>
            <a:ext cx="2120900" cy="660400"/>
          </a:xfrm>
          <a:prstGeom prst="rect">
            <a:avLst/>
          </a:prstGeom>
          <a:noFill/>
          <a:ln>
            <a:noFill/>
          </a:ln>
        </p:spPr>
      </p:pic>
      <p:sp>
        <p:nvSpPr>
          <p:cNvPr id="27" name="Marcador de número de diapositiva 14"/>
          <p:cNvSpPr>
            <a:spLocks noGrp="1"/>
          </p:cNvSpPr>
          <p:nvPr>
            <p:ph type="sldNum" sz="quarter" idx="12"/>
          </p:nvPr>
        </p:nvSpPr>
        <p:spPr>
          <a:xfrm>
            <a:off x="11236569" y="6231929"/>
            <a:ext cx="531759" cy="365125"/>
          </a:xfrm>
        </p:spPr>
        <p:txBody>
          <a:bodyPr/>
          <a:lstStyle/>
          <a:p>
            <a:r>
              <a:rPr lang="en-US" sz="1600" b="1" dirty="0"/>
              <a:t>-</a:t>
            </a:r>
            <a:fld id="{69D94FCB-83B5-4144-BDC1-7118612766F0}" type="slidenum">
              <a:rPr lang="en-US" sz="1400" b="1" smtClean="0">
                <a:latin typeface="Calibri" panose="020F0502020204030204" pitchFamily="34" charset="0"/>
                <a:cs typeface="Calibri" panose="020F0502020204030204" pitchFamily="34" charset="0"/>
              </a:rPr>
              <a:t>3</a:t>
            </a:fld>
            <a:r>
              <a:rPr lang="en-US" sz="1600" b="1" dirty="0"/>
              <a:t>-</a:t>
            </a:r>
          </a:p>
        </p:txBody>
      </p:sp>
      <p:sp>
        <p:nvSpPr>
          <p:cNvPr id="28" name="Marcador de pie de página 3"/>
          <p:cNvSpPr>
            <a:spLocks noGrp="1"/>
          </p:cNvSpPr>
          <p:nvPr>
            <p:ph type="ftr" sz="quarter" idx="11"/>
          </p:nvPr>
        </p:nvSpPr>
        <p:spPr>
          <a:xfrm>
            <a:off x="438912" y="6251260"/>
            <a:ext cx="11329416" cy="365125"/>
          </a:xfrm>
        </p:spPr>
        <p:txBody>
          <a:bodyPr/>
          <a:lstStyle/>
          <a:p>
            <a:pPr algn="l"/>
            <a:r>
              <a:rPr lang="en-US" sz="1400" dirty="0">
                <a:solidFill>
                  <a:schemeClr val="tx1"/>
                </a:solidFill>
                <a:latin typeface="Calibri" panose="020F0502020204030204" pitchFamily="34" charset="0"/>
                <a:cs typeface="Calibri" panose="020F0502020204030204" pitchFamily="34" charset="0"/>
              </a:rPr>
              <a:t>76.52/76.05/TA164 -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de </a:t>
            </a:r>
            <a:r>
              <a:rPr lang="en-US" sz="1400" dirty="0" err="1">
                <a:solidFill>
                  <a:schemeClr val="tx1"/>
                </a:solidFill>
                <a:latin typeface="Calibri" panose="020F0502020204030204" pitchFamily="34" charset="0"/>
                <a:cs typeface="Calibri" panose="020F0502020204030204" pitchFamily="34" charset="0"/>
              </a:rPr>
              <a:t>Transferencia</a:t>
            </a:r>
            <a:r>
              <a:rPr lang="en-US" sz="1400" dirty="0">
                <a:solidFill>
                  <a:schemeClr val="tx1"/>
                </a:solidFill>
                <a:latin typeface="Calibri" panose="020F0502020204030204" pitchFamily="34" charset="0"/>
                <a:cs typeface="Calibri" panose="020F0502020204030204" pitchFamily="34" charset="0"/>
              </a:rPr>
              <a:t> de Materia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III                                                2° </a:t>
            </a:r>
            <a:r>
              <a:rPr lang="en-US" sz="1400" dirty="0" err="1">
                <a:solidFill>
                  <a:schemeClr val="tx1"/>
                </a:solidFill>
                <a:latin typeface="Calibri" panose="020F0502020204030204" pitchFamily="34" charset="0"/>
                <a:cs typeface="Calibri" panose="020F0502020204030204" pitchFamily="34" charset="0"/>
              </a:rPr>
              <a:t>Cuatrimestre</a:t>
            </a:r>
            <a:r>
              <a:rPr lang="en-US" sz="1400" dirty="0">
                <a:solidFill>
                  <a:schemeClr val="tx1"/>
                </a:solidFill>
                <a:latin typeface="Calibri" panose="020F0502020204030204" pitchFamily="34" charset="0"/>
                <a:cs typeface="Calibri" panose="020F0502020204030204" pitchFamily="34" charset="0"/>
              </a:rPr>
              <a:t> 2024</a:t>
            </a:r>
          </a:p>
        </p:txBody>
      </p:sp>
      <p:pic>
        <p:nvPicPr>
          <p:cNvPr id="29" name="Imagen 43"/>
          <p:cNvPicPr>
            <a:picLocks noChangeAspect="1"/>
          </p:cNvPicPr>
          <p:nvPr/>
        </p:nvPicPr>
        <p:blipFill>
          <a:blip r:embed="rId11"/>
          <a:stretch>
            <a:fillRect/>
          </a:stretch>
        </p:blipFill>
        <p:spPr>
          <a:xfrm rot="1380000">
            <a:off x="856522" y="3475768"/>
            <a:ext cx="328375" cy="325868"/>
          </a:xfrm>
          <a:prstGeom prst="rect">
            <a:avLst/>
          </a:prstGeom>
        </p:spPr>
      </p:pic>
    </p:spTree>
    <p:extLst>
      <p:ext uri="{BB962C8B-B14F-4D97-AF65-F5344CB8AC3E}">
        <p14:creationId xmlns:p14="http://schemas.microsoft.com/office/powerpoint/2010/main" val="755395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par>
                          <p:cTn id="13" fill="hold">
                            <p:stCondLst>
                              <p:cond delay="500"/>
                            </p:stCondLst>
                            <p:childTnLst>
                              <p:par>
                                <p:cTn id="14" presetID="10" presetClass="entr" presetSubtype="0" fill="hold" grpId="0" nodeType="afterEffect">
                                  <p:stCondLst>
                                    <p:cond delay="50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par>
                          <p:cTn id="17" fill="hold">
                            <p:stCondLst>
                              <p:cond delay="1500"/>
                            </p:stCondLst>
                            <p:childTnLst>
                              <p:par>
                                <p:cTn id="18" presetID="1" presetClass="entr" presetSubtype="0" fill="hold" nodeType="afterEffect">
                                  <p:stCondLst>
                                    <p:cond delay="700"/>
                                  </p:stCondLst>
                                  <p:childTnLst>
                                    <p:set>
                                      <p:cBhvr>
                                        <p:cTn id="19" dur="1" fill="hold">
                                          <p:stCondLst>
                                            <p:cond delay="0"/>
                                          </p:stCondLst>
                                        </p:cTn>
                                        <p:tgtEl>
                                          <p:spTgt spid="25"/>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500"/>
                                        <p:tgtEl>
                                          <p:spTgt spid="5"/>
                                        </p:tgtEl>
                                      </p:cBhvr>
                                    </p:animEffect>
                                  </p:childTnLst>
                                </p:cTn>
                              </p:par>
                            </p:childTnLst>
                          </p:cTn>
                        </p:par>
                        <p:par>
                          <p:cTn id="25" fill="hold">
                            <p:stCondLst>
                              <p:cond delay="500"/>
                            </p:stCondLst>
                            <p:childTnLst>
                              <p:par>
                                <p:cTn id="26" presetID="10" presetClass="entr" presetSubtype="0" fill="hold" grpId="0" nodeType="afterEffect">
                                  <p:stCondLst>
                                    <p:cond delay="60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childTnLst>
                          </p:cTn>
                        </p:par>
                        <p:par>
                          <p:cTn id="29" fill="hold">
                            <p:stCondLst>
                              <p:cond delay="1600"/>
                            </p:stCondLst>
                            <p:childTnLst>
                              <p:par>
                                <p:cTn id="30" presetID="10" presetClass="entr" presetSubtype="0" fill="hold" grpId="0" nodeType="afterEffect">
                                  <p:stCondLst>
                                    <p:cond delay="90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par>
                          <p:cTn id="33" fill="hold">
                            <p:stCondLst>
                              <p:cond delay="3000"/>
                            </p:stCondLst>
                            <p:childTnLst>
                              <p:par>
                                <p:cTn id="34" presetID="10" presetClass="entr" presetSubtype="0" fill="hold" grpId="0" nodeType="afterEffect">
                                  <p:stCondLst>
                                    <p:cond delay="400"/>
                                  </p:stCondLst>
                                  <p:childTnLst>
                                    <p:set>
                                      <p:cBhvr>
                                        <p:cTn id="35" dur="1" fill="hold">
                                          <p:stCondLst>
                                            <p:cond delay="0"/>
                                          </p:stCondLst>
                                        </p:cTn>
                                        <p:tgtEl>
                                          <p:spTgt spid="22"/>
                                        </p:tgtEl>
                                        <p:attrNameLst>
                                          <p:attrName>style.visibility</p:attrName>
                                        </p:attrNameLst>
                                      </p:cBhvr>
                                      <p:to>
                                        <p:strVal val="visible"/>
                                      </p:to>
                                    </p:set>
                                    <p:animEffect transition="in" filter="fade">
                                      <p:cBhvr>
                                        <p:cTn id="36" dur="500"/>
                                        <p:tgtEl>
                                          <p:spTgt spid="22"/>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500"/>
                                        <p:tgtEl>
                                          <p:spTgt spid="16"/>
                                        </p:tgtEl>
                                      </p:cBhvr>
                                    </p:animEffect>
                                  </p:childTnLst>
                                </p:cTn>
                              </p:par>
                            </p:childTnLst>
                          </p:cTn>
                        </p:par>
                        <p:par>
                          <p:cTn id="42" fill="hold">
                            <p:stCondLst>
                              <p:cond delay="500"/>
                            </p:stCondLst>
                            <p:childTnLst>
                              <p:par>
                                <p:cTn id="43" presetID="10" presetClass="entr" presetSubtype="0" fill="hold" grpId="0" nodeType="afterEffect">
                                  <p:stCondLst>
                                    <p:cond delay="600"/>
                                  </p:stCondLst>
                                  <p:childTnLst>
                                    <p:set>
                                      <p:cBhvr>
                                        <p:cTn id="44" dur="1" fill="hold">
                                          <p:stCondLst>
                                            <p:cond delay="0"/>
                                          </p:stCondLst>
                                        </p:cTn>
                                        <p:tgtEl>
                                          <p:spTgt spid="11"/>
                                        </p:tgtEl>
                                        <p:attrNameLst>
                                          <p:attrName>style.visibility</p:attrName>
                                        </p:attrNameLst>
                                      </p:cBhvr>
                                      <p:to>
                                        <p:strVal val="visible"/>
                                      </p:to>
                                    </p:set>
                                    <p:animEffect transition="in" filter="fade">
                                      <p:cBhvr>
                                        <p:cTn id="45" dur="500"/>
                                        <p:tgtEl>
                                          <p:spTgt spid="11"/>
                                        </p:tgtEl>
                                      </p:cBhvr>
                                    </p:animEffect>
                                  </p:childTnLst>
                                </p:cTn>
                              </p:par>
                            </p:childTnLst>
                          </p:cTn>
                        </p:par>
                        <p:par>
                          <p:cTn id="46" fill="hold">
                            <p:stCondLst>
                              <p:cond delay="1600"/>
                            </p:stCondLst>
                            <p:childTnLst>
                              <p:par>
                                <p:cTn id="47" presetID="10" presetClass="entr" presetSubtype="0" fill="hold" grpId="0" nodeType="afterEffect">
                                  <p:stCondLst>
                                    <p:cond delay="900"/>
                                  </p:stCondLst>
                                  <p:childTnLst>
                                    <p:set>
                                      <p:cBhvr>
                                        <p:cTn id="48" dur="1" fill="hold">
                                          <p:stCondLst>
                                            <p:cond delay="0"/>
                                          </p:stCondLst>
                                        </p:cTn>
                                        <p:tgtEl>
                                          <p:spTgt spid="23"/>
                                        </p:tgtEl>
                                        <p:attrNameLst>
                                          <p:attrName>style.visibility</p:attrName>
                                        </p:attrNameLst>
                                      </p:cBhvr>
                                      <p:to>
                                        <p:strVal val="visible"/>
                                      </p:to>
                                    </p:set>
                                    <p:animEffect transition="in" filter="fade">
                                      <p:cBhvr>
                                        <p:cTn id="49" dur="500"/>
                                        <p:tgtEl>
                                          <p:spTgt spid="23"/>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fade">
                                      <p:cBhvr>
                                        <p:cTn id="54" dur="500"/>
                                        <p:tgtEl>
                                          <p:spTgt spid="17"/>
                                        </p:tgtEl>
                                      </p:cBhvr>
                                    </p:animEffect>
                                  </p:childTnLst>
                                </p:cTn>
                              </p:par>
                            </p:childTnLst>
                          </p:cTn>
                        </p:par>
                        <p:par>
                          <p:cTn id="55" fill="hold">
                            <p:stCondLst>
                              <p:cond delay="500"/>
                            </p:stCondLst>
                            <p:childTnLst>
                              <p:par>
                                <p:cTn id="56" presetID="10" presetClass="entr" presetSubtype="0" fill="hold" grpId="0" nodeType="afterEffect">
                                  <p:stCondLst>
                                    <p:cond delay="900"/>
                                  </p:stCondLst>
                                  <p:childTnLst>
                                    <p:set>
                                      <p:cBhvr>
                                        <p:cTn id="57" dur="1" fill="hold">
                                          <p:stCondLst>
                                            <p:cond delay="0"/>
                                          </p:stCondLst>
                                        </p:cTn>
                                        <p:tgtEl>
                                          <p:spTgt spid="18"/>
                                        </p:tgtEl>
                                        <p:attrNameLst>
                                          <p:attrName>style.visibility</p:attrName>
                                        </p:attrNameLst>
                                      </p:cBhvr>
                                      <p:to>
                                        <p:strVal val="visible"/>
                                      </p:to>
                                    </p:set>
                                    <p:animEffect transition="in" filter="fade">
                                      <p:cBhvr>
                                        <p:cTn id="58" dur="500"/>
                                        <p:tgtEl>
                                          <p:spTgt spid="18"/>
                                        </p:tgtEl>
                                      </p:cBhvr>
                                    </p:animEffect>
                                  </p:childTnLst>
                                </p:cTn>
                              </p:par>
                            </p:childTnLst>
                          </p:cTn>
                        </p:par>
                        <p:par>
                          <p:cTn id="59" fill="hold">
                            <p:stCondLst>
                              <p:cond delay="1900"/>
                            </p:stCondLst>
                            <p:childTnLst>
                              <p:par>
                                <p:cTn id="60" presetID="10" presetClass="entr" presetSubtype="0" fill="hold" nodeType="afterEffect">
                                  <p:stCondLst>
                                    <p:cond delay="800"/>
                                  </p:stCondLst>
                                  <p:childTnLst>
                                    <p:set>
                                      <p:cBhvr>
                                        <p:cTn id="61" dur="1" fill="hold">
                                          <p:stCondLst>
                                            <p:cond delay="0"/>
                                          </p:stCondLst>
                                        </p:cTn>
                                        <p:tgtEl>
                                          <p:spTgt spid="19">
                                            <p:txEl>
                                              <p:pRg st="0" end="0"/>
                                            </p:txEl>
                                          </p:spTgt>
                                        </p:tgtEl>
                                        <p:attrNameLst>
                                          <p:attrName>style.visibility</p:attrName>
                                        </p:attrNameLst>
                                      </p:cBhvr>
                                      <p:to>
                                        <p:strVal val="visible"/>
                                      </p:to>
                                    </p:set>
                                    <p:animEffect transition="in" filter="fade">
                                      <p:cBhvr>
                                        <p:cTn id="62" dur="500"/>
                                        <p:tgtEl>
                                          <p:spTgt spid="19">
                                            <p:txEl>
                                              <p:pRg st="0" end="0"/>
                                            </p:txEl>
                                          </p:spTgt>
                                        </p:tgtEl>
                                      </p:cBhvr>
                                    </p:animEffect>
                                  </p:childTnLst>
                                </p:cTn>
                              </p:par>
                            </p:childTnLst>
                          </p:cTn>
                        </p:par>
                        <p:par>
                          <p:cTn id="63" fill="hold">
                            <p:stCondLst>
                              <p:cond delay="3200"/>
                            </p:stCondLst>
                            <p:childTnLst>
                              <p:par>
                                <p:cTn id="64" presetID="10" presetClass="entr" presetSubtype="0" fill="hold" grpId="0" nodeType="afterEffect">
                                  <p:stCondLst>
                                    <p:cond delay="800"/>
                                  </p:stCondLst>
                                  <p:childTnLst>
                                    <p:set>
                                      <p:cBhvr>
                                        <p:cTn id="65" dur="1" fill="hold">
                                          <p:stCondLst>
                                            <p:cond delay="0"/>
                                          </p:stCondLst>
                                        </p:cTn>
                                        <p:tgtEl>
                                          <p:spTgt spid="24"/>
                                        </p:tgtEl>
                                        <p:attrNameLst>
                                          <p:attrName>style.visibility</p:attrName>
                                        </p:attrNameLst>
                                      </p:cBhvr>
                                      <p:to>
                                        <p:strVal val="visible"/>
                                      </p:to>
                                    </p:set>
                                    <p:animEffect transition="in" filter="fade">
                                      <p:cBhvr>
                                        <p:cTn id="66"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4" grpId="0" animBg="1"/>
      <p:bldP spid="5" grpId="0" animBg="1"/>
      <p:bldP spid="12" grpId="0"/>
      <p:bldP spid="8" grpId="0"/>
      <p:bldP spid="16" grpId="0"/>
      <p:bldP spid="11" grpId="0"/>
      <p:bldP spid="17" grpId="0"/>
      <p:bldP spid="18" grpId="0"/>
      <p:bldP spid="22" grpId="0" animBg="1"/>
      <p:bldP spid="23" grpId="0" animBg="1"/>
      <p:bldP spid="2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rotWithShape="1">
          <a:blip r:embed="rId2" cstate="print">
            <a:extLst>
              <a:ext uri="{28A0092B-C50C-407E-A947-70E740481C1C}">
                <a14:useLocalDpi xmlns:a14="http://schemas.microsoft.com/office/drawing/2010/main" val="0"/>
              </a:ext>
            </a:extLst>
          </a:blip>
          <a:srcRect l="-1" t="19114" r="2065" b="14272"/>
          <a:stretch/>
        </p:blipFill>
        <p:spPr>
          <a:xfrm>
            <a:off x="9820669" y="250026"/>
            <a:ext cx="2130820" cy="704088"/>
          </a:xfrm>
          <a:prstGeom prst="rect">
            <a:avLst/>
          </a:prstGeom>
        </p:spPr>
      </p:pic>
      <p:sp>
        <p:nvSpPr>
          <p:cNvPr id="9" name="Marcador de contenido 2">
            <a:extLst>
              <a:ext uri="{FF2B5EF4-FFF2-40B4-BE49-F238E27FC236}">
                <a16:creationId xmlns:a16="http://schemas.microsoft.com/office/drawing/2014/main" id="{6ECAA187-486D-4804-A371-20F8FED96B22}"/>
              </a:ext>
            </a:extLst>
          </p:cNvPr>
          <p:cNvSpPr txBox="1">
            <a:spLocks/>
          </p:cNvSpPr>
          <p:nvPr/>
        </p:nvSpPr>
        <p:spPr>
          <a:xfrm>
            <a:off x="5355052" y="1062126"/>
            <a:ext cx="6604058" cy="704088"/>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lgn="just">
              <a:spcBef>
                <a:spcPts val="300"/>
              </a:spcBef>
              <a:buFont typeface="Corbel" pitchFamily="34" charset="0"/>
              <a:buNone/>
            </a:pPr>
            <a:r>
              <a:rPr lang="es-AR" sz="1800" u="sng" dirty="0">
                <a:solidFill>
                  <a:schemeClr val="tx1"/>
                </a:solidFill>
                <a:latin typeface="Calibri" panose="020F0502020204030204" pitchFamily="34" charset="0"/>
                <a:cs typeface="Calibri" panose="020F0502020204030204" pitchFamily="34" charset="0"/>
              </a:rPr>
              <a:t>Seguimos:</a:t>
            </a:r>
            <a:endParaRPr lang="es-AR" sz="1800" dirty="0">
              <a:solidFill>
                <a:schemeClr val="tx1"/>
              </a:solidFill>
              <a:latin typeface="Calibri" panose="020F0502020204030204" pitchFamily="34" charset="0"/>
              <a:cs typeface="Calibri" panose="020F0502020204030204" pitchFamily="34" charset="0"/>
            </a:endParaRPr>
          </a:p>
          <a:p>
            <a:pPr algn="just">
              <a:spcBef>
                <a:spcPts val="600"/>
              </a:spcBef>
            </a:pPr>
            <a:r>
              <a:rPr lang="es-AR" sz="1800" b="0" dirty="0">
                <a:solidFill>
                  <a:schemeClr val="tx1"/>
                </a:solidFill>
                <a:cs typeface="Calibri" panose="020F0502020204030204" pitchFamily="34" charset="0"/>
              </a:rPr>
              <a:t>Se supone que el condensador será TOTAL:</a:t>
            </a:r>
            <a:endParaRPr lang="es-ES" sz="1800" dirty="0">
              <a:solidFill>
                <a:schemeClr val="tx1"/>
              </a:solidFill>
              <a:latin typeface="Calibri" panose="020F0502020204030204" pitchFamily="34" charset="0"/>
              <a:cs typeface="Calibri" panose="020F0502020204030204" pitchFamily="34" charset="0"/>
            </a:endParaRPr>
          </a:p>
        </p:txBody>
      </p:sp>
      <p:sp>
        <p:nvSpPr>
          <p:cNvPr id="12" name="Marcador de contenido 2">
            <a:extLst>
              <a:ext uri="{FF2B5EF4-FFF2-40B4-BE49-F238E27FC236}">
                <a16:creationId xmlns:a16="http://schemas.microsoft.com/office/drawing/2014/main" id="{6200141C-6F28-450C-B225-04483D4B72A5}"/>
              </a:ext>
            </a:extLst>
          </p:cNvPr>
          <p:cNvSpPr txBox="1">
            <a:spLocks/>
          </p:cNvSpPr>
          <p:nvPr/>
        </p:nvSpPr>
        <p:spPr>
          <a:xfrm>
            <a:off x="5355051" y="2286406"/>
            <a:ext cx="6627091" cy="365125"/>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algn="just"/>
            <a:r>
              <a:rPr lang="es-ES" sz="1800" dirty="0">
                <a:solidFill>
                  <a:schemeClr val="tx1"/>
                </a:solidFill>
                <a:latin typeface="Calibri" panose="020F0502020204030204" pitchFamily="34" charset="0"/>
                <a:cs typeface="Calibri" panose="020F0502020204030204" pitchFamily="34" charset="0"/>
              </a:rPr>
              <a:t>Del BM del condensador:</a:t>
            </a:r>
          </a:p>
        </p:txBody>
      </p:sp>
      <p:sp>
        <p:nvSpPr>
          <p:cNvPr id="16" name="Marcador de contenido 2">
            <a:extLst>
              <a:ext uri="{FF2B5EF4-FFF2-40B4-BE49-F238E27FC236}">
                <a16:creationId xmlns:a16="http://schemas.microsoft.com/office/drawing/2014/main" id="{6F4878D5-68D0-42A3-AF77-0C8A4FB1E9D3}"/>
              </a:ext>
            </a:extLst>
          </p:cNvPr>
          <p:cNvSpPr txBox="1">
            <a:spLocks/>
          </p:cNvSpPr>
          <p:nvPr/>
        </p:nvSpPr>
        <p:spPr>
          <a:xfrm>
            <a:off x="5355051" y="3172272"/>
            <a:ext cx="6627089" cy="365125"/>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algn="just"/>
            <a:r>
              <a:rPr lang="es-ES" sz="1800" dirty="0">
                <a:solidFill>
                  <a:schemeClr val="tx1"/>
                </a:solidFill>
                <a:latin typeface="Calibri" panose="020F0502020204030204" pitchFamily="34" charset="0"/>
                <a:cs typeface="Calibri" panose="020F0502020204030204" pitchFamily="34" charset="0"/>
              </a:rPr>
              <a:t>Calculamos la relación de reflujo:</a:t>
            </a:r>
          </a:p>
        </p:txBody>
      </p:sp>
      <p:sp>
        <p:nvSpPr>
          <p:cNvPr id="17" name="Marcador de contenido 2">
            <a:extLst>
              <a:ext uri="{FF2B5EF4-FFF2-40B4-BE49-F238E27FC236}">
                <a16:creationId xmlns:a16="http://schemas.microsoft.com/office/drawing/2014/main" id="{E49C2220-D458-4F4D-99BC-6402F2223D54}"/>
              </a:ext>
            </a:extLst>
          </p:cNvPr>
          <p:cNvSpPr txBox="1">
            <a:spLocks/>
          </p:cNvSpPr>
          <p:nvPr/>
        </p:nvSpPr>
        <p:spPr>
          <a:xfrm>
            <a:off x="5355052" y="3690080"/>
            <a:ext cx="6581196" cy="704088"/>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algn="just"/>
            <a:r>
              <a:rPr lang="es-ES" sz="1800" dirty="0">
                <a:solidFill>
                  <a:schemeClr val="tx1"/>
                </a:solidFill>
                <a:latin typeface="Calibri" panose="020F0502020204030204" pitchFamily="34" charset="0"/>
                <a:cs typeface="Calibri" panose="020F0502020204030204" pitchFamily="34" charset="0"/>
              </a:rPr>
              <a:t>La alimentación es líquido saturado </a:t>
            </a:r>
            <a:r>
              <a:rPr lang="es-ES" sz="1800" dirty="0">
                <a:solidFill>
                  <a:schemeClr val="tx1"/>
                </a:solidFill>
                <a:latin typeface="Calibri" panose="020F0502020204030204" pitchFamily="34" charset="0"/>
                <a:cs typeface="Calibri" panose="020F0502020204030204" pitchFamily="34" charset="0"/>
                <a:sym typeface="Wingdings" panose="05000000000000000000" pitchFamily="2" charset="2"/>
              </a:rPr>
              <a:t></a:t>
            </a:r>
            <a:r>
              <a:rPr lang="es-ES" sz="1800" dirty="0">
                <a:solidFill>
                  <a:schemeClr val="tx1"/>
                </a:solidFill>
                <a:latin typeface="Calibri" panose="020F0502020204030204" pitchFamily="34" charset="0"/>
                <a:cs typeface="Calibri" panose="020F0502020204030204" pitchFamily="34" charset="0"/>
              </a:rPr>
              <a:t> el vapor de fondo es igual al vapor de tope; y como los </a:t>
            </a:r>
            <a:r>
              <a:rPr lang="el-GR" sz="1800" dirty="0">
                <a:solidFill>
                  <a:schemeClr val="tx1"/>
                </a:solidFill>
                <a:latin typeface="Calibri" panose="020F0502020204030204" pitchFamily="34" charset="0"/>
                <a:cs typeface="Calibri" panose="020F0502020204030204" pitchFamily="34" charset="0"/>
              </a:rPr>
              <a:t>λ</a:t>
            </a:r>
            <a:r>
              <a:rPr lang="es-ES" sz="1800" dirty="0">
                <a:solidFill>
                  <a:schemeClr val="tx1"/>
                </a:solidFill>
                <a:latin typeface="Calibri" panose="020F0502020204030204" pitchFamily="34" charset="0"/>
                <a:cs typeface="Calibri" panose="020F0502020204030204" pitchFamily="34" charset="0"/>
              </a:rPr>
              <a:t> de condensación y vaporización son iguales, los calores también:</a:t>
            </a:r>
          </a:p>
        </p:txBody>
      </p:sp>
      <mc:AlternateContent xmlns:mc="http://schemas.openxmlformats.org/markup-compatibility/2006" xmlns:a14="http://schemas.microsoft.com/office/drawing/2010/main">
        <mc:Choice Requires="a14">
          <p:sp>
            <p:nvSpPr>
              <p:cNvPr id="18" name="Rectangle 17">
                <a:extLst>
                  <a:ext uri="{FF2B5EF4-FFF2-40B4-BE49-F238E27FC236}">
                    <a16:creationId xmlns:a16="http://schemas.microsoft.com/office/drawing/2014/main" id="{421A2828-D40C-4CD5-9AD0-ABBD4FA3B2E5}"/>
                  </a:ext>
                </a:extLst>
              </p:cNvPr>
              <p:cNvSpPr/>
              <p:nvPr/>
            </p:nvSpPr>
            <p:spPr>
              <a:xfrm>
                <a:off x="7285237" y="4526251"/>
                <a:ext cx="2489592"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s-AR" sz="1600" b="1" i="1">
                              <a:latin typeface="Cambria Math" panose="02040503050406030204" pitchFamily="18" charset="0"/>
                            </a:rPr>
                          </m:ctrlPr>
                        </m:sSubPr>
                        <m:e>
                          <m:r>
                            <a:rPr lang="es-AR" sz="1600" b="1" i="1">
                              <a:latin typeface="Cambria Math" panose="02040503050406030204" pitchFamily="18" charset="0"/>
                            </a:rPr>
                            <m:t>𝑸</m:t>
                          </m:r>
                        </m:e>
                        <m:sub>
                          <m:r>
                            <a:rPr lang="es-AR" sz="1600" b="1" i="1">
                              <a:latin typeface="Cambria Math" panose="02040503050406030204" pitchFamily="18" charset="0"/>
                            </a:rPr>
                            <m:t>𝒃</m:t>
                          </m:r>
                        </m:sub>
                      </m:sSub>
                      <m:r>
                        <a:rPr lang="es-AR" sz="1600" b="1">
                          <a:latin typeface="Cambria Math" panose="02040503050406030204" pitchFamily="18" charset="0"/>
                        </a:rPr>
                        <m:t>=</m:t>
                      </m:r>
                      <m:sSub>
                        <m:sSubPr>
                          <m:ctrlPr>
                            <a:rPr lang="es-AR" sz="1600" b="1" i="1">
                              <a:latin typeface="Cambria Math" panose="02040503050406030204" pitchFamily="18" charset="0"/>
                            </a:rPr>
                          </m:ctrlPr>
                        </m:sSubPr>
                        <m:e>
                          <m:r>
                            <a:rPr lang="es-AR" sz="1600" b="1" i="1">
                              <a:latin typeface="Cambria Math" panose="02040503050406030204" pitchFamily="18" charset="0"/>
                            </a:rPr>
                            <m:t>𝑸</m:t>
                          </m:r>
                        </m:e>
                        <m:sub>
                          <m:r>
                            <a:rPr lang="es-AR" sz="1600" b="1" i="1">
                              <a:latin typeface="Cambria Math" panose="02040503050406030204" pitchFamily="18" charset="0"/>
                            </a:rPr>
                            <m:t>𝒄𝒐𝒏𝒅</m:t>
                          </m:r>
                        </m:sub>
                      </m:sSub>
                      <m:r>
                        <a:rPr lang="es-AR" sz="1600" b="1">
                          <a:latin typeface="Cambria Math" panose="02040503050406030204" pitchFamily="18" charset="0"/>
                        </a:rPr>
                        <m:t>=</m:t>
                      </m:r>
                      <m:r>
                        <a:rPr lang="es-AR" sz="1600" b="1" i="1">
                          <a:latin typeface="Cambria Math" panose="02040503050406030204" pitchFamily="18" charset="0"/>
                        </a:rPr>
                        <m:t>𝟕𝟐𝟎𝟎</m:t>
                      </m:r>
                      <m:r>
                        <a:rPr lang="es-AR" sz="1600" b="1">
                          <a:latin typeface="Cambria Math" panose="02040503050406030204" pitchFamily="18" charset="0"/>
                        </a:rPr>
                        <m:t> </m:t>
                      </m:r>
                      <m:r>
                        <a:rPr lang="es-AR" sz="1600" b="1" i="1">
                          <a:latin typeface="Cambria Math" panose="02040503050406030204" pitchFamily="18" charset="0"/>
                        </a:rPr>
                        <m:t>𝐤𝐉</m:t>
                      </m:r>
                      <m:r>
                        <a:rPr lang="es-AR" sz="1600" b="1">
                          <a:latin typeface="Cambria Math" panose="02040503050406030204" pitchFamily="18" charset="0"/>
                        </a:rPr>
                        <m:t>/</m:t>
                      </m:r>
                      <m:r>
                        <a:rPr lang="es-AR" sz="1600" b="1" i="1">
                          <a:latin typeface="Cambria Math" panose="02040503050406030204" pitchFamily="18" charset="0"/>
                        </a:rPr>
                        <m:t>𝐡</m:t>
                      </m:r>
                    </m:oMath>
                  </m:oMathPara>
                </a14:m>
                <a:endParaRPr lang="es-AR" sz="1600" b="1" dirty="0"/>
              </a:p>
            </p:txBody>
          </p:sp>
        </mc:Choice>
        <mc:Fallback xmlns="">
          <p:sp>
            <p:nvSpPr>
              <p:cNvPr id="18" name="Rectangle 17">
                <a:extLst>
                  <a:ext uri="{FF2B5EF4-FFF2-40B4-BE49-F238E27FC236}">
                    <a16:creationId xmlns:a16="http://schemas.microsoft.com/office/drawing/2014/main" id="{421A2828-D40C-4CD5-9AD0-ABBD4FA3B2E5}"/>
                  </a:ext>
                </a:extLst>
              </p:cNvPr>
              <p:cNvSpPr>
                <a:spLocks noRot="1" noChangeAspect="1" noMove="1" noResize="1" noEditPoints="1" noAdjustHandles="1" noChangeArrowheads="1" noChangeShapeType="1" noTextEdit="1"/>
              </p:cNvSpPr>
              <p:nvPr/>
            </p:nvSpPr>
            <p:spPr>
              <a:xfrm>
                <a:off x="7285237" y="4526251"/>
                <a:ext cx="2489592" cy="338554"/>
              </a:xfrm>
              <a:prstGeom prst="rect">
                <a:avLst/>
              </a:prstGeom>
              <a:blipFill>
                <a:blip r:embed="rId3"/>
                <a:stretch>
                  <a:fillRect b="-8929"/>
                </a:stretch>
              </a:blipFill>
            </p:spPr>
            <p:txBody>
              <a:bodyPr/>
              <a:lstStyle/>
              <a:p>
                <a:r>
                  <a:rPr lang="es-AR">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D820DCB1-924F-44D4-9508-57F39ED66095}"/>
                  </a:ext>
                </a:extLst>
              </p:cNvPr>
              <p:cNvSpPr/>
              <p:nvPr/>
            </p:nvSpPr>
            <p:spPr>
              <a:xfrm>
                <a:off x="6691569" y="1651343"/>
                <a:ext cx="3998146" cy="60606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s-AR" sz="1600" b="1" i="1" smtClean="0">
                              <a:latin typeface="Cambria Math" panose="02040503050406030204" pitchFamily="18" charset="0"/>
                            </a:rPr>
                          </m:ctrlPr>
                        </m:sSubPr>
                        <m:e>
                          <m:r>
                            <a:rPr lang="es-AR" sz="1600" b="1" i="1" smtClean="0">
                              <a:latin typeface="Cambria Math" panose="02040503050406030204" pitchFamily="18" charset="0"/>
                            </a:rPr>
                            <m:t>𝑽</m:t>
                          </m:r>
                        </m:e>
                        <m:sub>
                          <m:r>
                            <a:rPr lang="es-AR" sz="1600" b="1" i="1" smtClean="0">
                              <a:latin typeface="Cambria Math" panose="02040503050406030204" pitchFamily="18" charset="0"/>
                            </a:rPr>
                            <m:t>𝟏</m:t>
                          </m:r>
                        </m:sub>
                      </m:sSub>
                      <m:r>
                        <a:rPr lang="es-AR" sz="1600" b="1" i="0">
                          <a:latin typeface="Cambria Math" panose="02040503050406030204" pitchFamily="18" charset="0"/>
                        </a:rPr>
                        <m:t>=</m:t>
                      </m:r>
                      <m:f>
                        <m:fPr>
                          <m:ctrlPr>
                            <a:rPr lang="es-AR" sz="1600" i="1">
                              <a:latin typeface="Cambria Math" panose="02040503050406030204" pitchFamily="18" charset="0"/>
                            </a:rPr>
                          </m:ctrlPr>
                        </m:fPr>
                        <m:num>
                          <m:sSub>
                            <m:sSubPr>
                              <m:ctrlPr>
                                <a:rPr lang="es-AR" sz="1600" i="1">
                                  <a:latin typeface="Cambria Math" panose="02040503050406030204" pitchFamily="18" charset="0"/>
                                </a:rPr>
                              </m:ctrlPr>
                            </m:sSubPr>
                            <m:e>
                              <m:r>
                                <a:rPr lang="es-AR" sz="1600" i="1">
                                  <a:latin typeface="Cambria Math" panose="02040503050406030204" pitchFamily="18" charset="0"/>
                                </a:rPr>
                                <m:t>𝑄</m:t>
                              </m:r>
                            </m:e>
                            <m:sub>
                              <m:r>
                                <a:rPr lang="es-AR" sz="1600" i="1">
                                  <a:latin typeface="Cambria Math" panose="02040503050406030204" pitchFamily="18" charset="0"/>
                                </a:rPr>
                                <m:t>𝑐𝑜𝑛𝑑</m:t>
                              </m:r>
                            </m:sub>
                          </m:sSub>
                        </m:num>
                        <m:den>
                          <m:r>
                            <a:rPr lang="es-AR" sz="1600" i="1">
                              <a:latin typeface="Cambria Math" panose="02040503050406030204" pitchFamily="18" charset="0"/>
                            </a:rPr>
                            <m:t>𝜆</m:t>
                          </m:r>
                        </m:den>
                      </m:f>
                      <m:r>
                        <a:rPr lang="es-AR" sz="1600" i="0">
                          <a:latin typeface="Cambria Math" panose="02040503050406030204" pitchFamily="18" charset="0"/>
                        </a:rPr>
                        <m:t>=</m:t>
                      </m:r>
                      <m:f>
                        <m:fPr>
                          <m:ctrlPr>
                            <a:rPr lang="es-AR" sz="1600" i="1">
                              <a:latin typeface="Cambria Math" panose="02040503050406030204" pitchFamily="18" charset="0"/>
                            </a:rPr>
                          </m:ctrlPr>
                        </m:fPr>
                        <m:num>
                          <m:r>
                            <a:rPr lang="es-AR" sz="1600" i="0">
                              <a:latin typeface="Cambria Math" panose="02040503050406030204" pitchFamily="18" charset="0"/>
                            </a:rPr>
                            <m:t>7200</m:t>
                          </m:r>
                          <m:f>
                            <m:fPr>
                              <m:type m:val="lin"/>
                              <m:ctrlPr>
                                <a:rPr lang="es-AR" sz="1600" i="1">
                                  <a:latin typeface="Cambria Math" panose="02040503050406030204" pitchFamily="18" charset="0"/>
                                </a:rPr>
                              </m:ctrlPr>
                            </m:fPr>
                            <m:num>
                              <m:r>
                                <a:rPr lang="es-AR" sz="1600" b="0" i="1" smtClean="0">
                                  <a:latin typeface="Cambria Math" panose="02040503050406030204" pitchFamily="18" charset="0"/>
                                </a:rPr>
                                <m:t>𝑘</m:t>
                              </m:r>
                              <m:r>
                                <m:rPr>
                                  <m:sty m:val="p"/>
                                </m:rPr>
                                <a:rPr lang="es-AR" sz="1600" i="0">
                                  <a:latin typeface="Cambria Math" panose="02040503050406030204" pitchFamily="18" charset="0"/>
                                </a:rPr>
                                <m:t>J</m:t>
                              </m:r>
                            </m:num>
                            <m:den>
                              <m:r>
                                <m:rPr>
                                  <m:sty m:val="p"/>
                                </m:rPr>
                                <a:rPr lang="es-AR" sz="1600" i="0">
                                  <a:latin typeface="Cambria Math" panose="02040503050406030204" pitchFamily="18" charset="0"/>
                                </a:rPr>
                                <m:t>h</m:t>
                              </m:r>
                            </m:den>
                          </m:f>
                        </m:num>
                        <m:den>
                          <m:r>
                            <a:rPr lang="es-AR" sz="1600" i="0">
                              <a:latin typeface="Cambria Math" panose="02040503050406030204" pitchFamily="18" charset="0"/>
                            </a:rPr>
                            <m:t>40</m:t>
                          </m:r>
                          <m:f>
                            <m:fPr>
                              <m:type m:val="lin"/>
                              <m:ctrlPr>
                                <a:rPr lang="es-AR" sz="1600" i="1">
                                  <a:latin typeface="Cambria Math" panose="02040503050406030204" pitchFamily="18" charset="0"/>
                                </a:rPr>
                              </m:ctrlPr>
                            </m:fPr>
                            <m:num>
                              <m:r>
                                <m:rPr>
                                  <m:sty m:val="p"/>
                                </m:rPr>
                                <a:rPr lang="es-AR" sz="1600" b="0" i="0" smtClean="0">
                                  <a:latin typeface="Cambria Math" panose="02040503050406030204" pitchFamily="18" charset="0"/>
                                </a:rPr>
                                <m:t>k</m:t>
                              </m:r>
                              <m:r>
                                <m:rPr>
                                  <m:sty m:val="p"/>
                                </m:rPr>
                                <a:rPr lang="es-AR" sz="1600" i="0">
                                  <a:latin typeface="Cambria Math" panose="02040503050406030204" pitchFamily="18" charset="0"/>
                                </a:rPr>
                                <m:t>J</m:t>
                              </m:r>
                            </m:num>
                            <m:den>
                              <m:r>
                                <m:rPr>
                                  <m:sty m:val="p"/>
                                </m:rPr>
                                <a:rPr lang="es-AR" sz="1600" i="0">
                                  <a:latin typeface="Cambria Math" panose="02040503050406030204" pitchFamily="18" charset="0"/>
                                </a:rPr>
                                <m:t>k</m:t>
                              </m:r>
                              <m:r>
                                <m:rPr>
                                  <m:sty m:val="p"/>
                                </m:rPr>
                                <a:rPr lang="es-AR" sz="1600" b="0" i="0" smtClean="0">
                                  <a:latin typeface="Cambria Math" panose="02040503050406030204" pitchFamily="18" charset="0"/>
                                </a:rPr>
                                <m:t>mol</m:t>
                              </m:r>
                            </m:den>
                          </m:f>
                        </m:den>
                      </m:f>
                      <m:r>
                        <a:rPr lang="es-AR" sz="1600" i="0">
                          <a:latin typeface="Cambria Math" panose="02040503050406030204" pitchFamily="18" charset="0"/>
                        </a:rPr>
                        <m:t>=</m:t>
                      </m:r>
                      <m:r>
                        <a:rPr lang="es-AR" sz="1600" b="1" i="0">
                          <a:latin typeface="Cambria Math" panose="02040503050406030204" pitchFamily="18" charset="0"/>
                        </a:rPr>
                        <m:t>𝟏𝟖𝟎</m:t>
                      </m:r>
                      <m:f>
                        <m:fPr>
                          <m:type m:val="lin"/>
                          <m:ctrlPr>
                            <a:rPr lang="es-AR" sz="1600" b="1" i="1">
                              <a:latin typeface="Cambria Math" panose="02040503050406030204" pitchFamily="18" charset="0"/>
                            </a:rPr>
                          </m:ctrlPr>
                        </m:fPr>
                        <m:num>
                          <m:r>
                            <a:rPr lang="es-AR" sz="1600" b="1" i="1" smtClean="0">
                              <a:latin typeface="Cambria Math" panose="02040503050406030204" pitchFamily="18" charset="0"/>
                            </a:rPr>
                            <m:t>𝒌𝒎𝒐</m:t>
                          </m:r>
                          <m:r>
                            <a:rPr lang="es-AR" sz="1600" b="1" i="0">
                              <a:latin typeface="Cambria Math" panose="02040503050406030204" pitchFamily="18" charset="0"/>
                            </a:rPr>
                            <m:t>𝐥</m:t>
                          </m:r>
                        </m:num>
                        <m:den>
                          <m:r>
                            <a:rPr lang="es-AR" sz="1600" b="1" i="0">
                              <a:latin typeface="Cambria Math" panose="02040503050406030204" pitchFamily="18" charset="0"/>
                            </a:rPr>
                            <m:t>𝐡</m:t>
                          </m:r>
                        </m:den>
                      </m:f>
                    </m:oMath>
                  </m:oMathPara>
                </a14:m>
                <a:endParaRPr lang="es-AR" sz="1600" b="1" dirty="0"/>
              </a:p>
            </p:txBody>
          </p:sp>
        </mc:Choice>
        <mc:Fallback xmlns="">
          <p:sp>
            <p:nvSpPr>
              <p:cNvPr id="13" name="Rectangle 12">
                <a:extLst>
                  <a:ext uri="{FF2B5EF4-FFF2-40B4-BE49-F238E27FC236}">
                    <a16:creationId xmlns:a16="http://schemas.microsoft.com/office/drawing/2014/main" id="{D820DCB1-924F-44D4-9508-57F39ED66095}"/>
                  </a:ext>
                </a:extLst>
              </p:cNvPr>
              <p:cNvSpPr>
                <a:spLocks noRot="1" noChangeAspect="1" noMove="1" noResize="1" noEditPoints="1" noAdjustHandles="1" noChangeArrowheads="1" noChangeShapeType="1" noTextEdit="1"/>
              </p:cNvSpPr>
              <p:nvPr/>
            </p:nvSpPr>
            <p:spPr>
              <a:xfrm>
                <a:off x="6691569" y="1651343"/>
                <a:ext cx="3998146" cy="606063"/>
              </a:xfrm>
              <a:prstGeom prst="rect">
                <a:avLst/>
              </a:prstGeom>
              <a:blipFill>
                <a:blip r:embed="rId4"/>
                <a:stretch>
                  <a:fillRect/>
                </a:stretch>
              </a:blipFill>
            </p:spPr>
            <p:txBody>
              <a:bodyPr/>
              <a:lstStyle/>
              <a:p>
                <a:r>
                  <a:rPr lang="es-AR">
                    <a:noFill/>
                  </a:rPr>
                  <a:t> </a:t>
                </a:r>
              </a:p>
            </p:txBody>
          </p:sp>
        </mc:Fallback>
      </mc:AlternateContent>
      <mc:AlternateContent xmlns:mc="http://schemas.openxmlformats.org/markup-compatibility/2006" xmlns:a14="http://schemas.microsoft.com/office/drawing/2010/main">
        <mc:Choice Requires="a14">
          <p:sp>
            <p:nvSpPr>
              <p:cNvPr id="14" name="Rectangle 13">
                <a:extLst>
                  <a:ext uri="{FF2B5EF4-FFF2-40B4-BE49-F238E27FC236}">
                    <a16:creationId xmlns:a16="http://schemas.microsoft.com/office/drawing/2014/main" id="{8306460D-BBF8-4EAF-8D66-E00BA0372DA1}"/>
                  </a:ext>
                </a:extLst>
              </p:cNvPr>
              <p:cNvSpPr/>
              <p:nvPr/>
            </p:nvSpPr>
            <p:spPr>
              <a:xfrm>
                <a:off x="6045623" y="2651531"/>
                <a:ext cx="5290038"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s-AR" sz="1600" b="1" i="1" smtClean="0">
                              <a:latin typeface="Cambria Math" panose="02040503050406030204" pitchFamily="18" charset="0"/>
                            </a:rPr>
                          </m:ctrlPr>
                        </m:sSubPr>
                        <m:e>
                          <m:r>
                            <a:rPr lang="es-AR" sz="1600" b="1" i="1">
                              <a:latin typeface="Cambria Math" panose="02040503050406030204" pitchFamily="18" charset="0"/>
                            </a:rPr>
                            <m:t>𝑳</m:t>
                          </m:r>
                        </m:e>
                        <m:sub>
                          <m:r>
                            <a:rPr lang="es-AR" sz="1600" b="1" i="0">
                              <a:latin typeface="Cambria Math" panose="02040503050406030204" pitchFamily="18" charset="0"/>
                            </a:rPr>
                            <m:t>𝟎</m:t>
                          </m:r>
                        </m:sub>
                      </m:sSub>
                      <m:r>
                        <a:rPr lang="es-AR" sz="1600" b="1" i="0">
                          <a:latin typeface="Cambria Math" panose="02040503050406030204" pitchFamily="18" charset="0"/>
                        </a:rPr>
                        <m:t>=</m:t>
                      </m:r>
                      <m:sSub>
                        <m:sSubPr>
                          <m:ctrlPr>
                            <a:rPr lang="es-AR" sz="1600" b="0" i="1" smtClean="0">
                              <a:latin typeface="Cambria Math" panose="02040503050406030204" pitchFamily="18" charset="0"/>
                            </a:rPr>
                          </m:ctrlPr>
                        </m:sSubPr>
                        <m:e>
                          <m:r>
                            <a:rPr lang="es-AR" sz="1600" i="1">
                              <a:latin typeface="Cambria Math" panose="02040503050406030204" pitchFamily="18" charset="0"/>
                            </a:rPr>
                            <m:t>𝑉</m:t>
                          </m:r>
                        </m:e>
                        <m:sub>
                          <m:r>
                            <a:rPr lang="es-AR" sz="1600" b="0" i="1" smtClean="0">
                              <a:latin typeface="Cambria Math" panose="02040503050406030204" pitchFamily="18" charset="0"/>
                            </a:rPr>
                            <m:t>1</m:t>
                          </m:r>
                        </m:sub>
                      </m:sSub>
                      <m:r>
                        <a:rPr lang="es-AR" sz="1600" i="0">
                          <a:latin typeface="Cambria Math" panose="02040503050406030204" pitchFamily="18" charset="0"/>
                        </a:rPr>
                        <m:t>−</m:t>
                      </m:r>
                      <m:r>
                        <a:rPr lang="es-AR" sz="1600" i="1">
                          <a:latin typeface="Cambria Math" panose="02040503050406030204" pitchFamily="18" charset="0"/>
                        </a:rPr>
                        <m:t>𝐷</m:t>
                      </m:r>
                      <m:r>
                        <a:rPr lang="es-AR" sz="1600" i="0">
                          <a:latin typeface="Cambria Math" panose="02040503050406030204" pitchFamily="18" charset="0"/>
                        </a:rPr>
                        <m:t>=180</m:t>
                      </m:r>
                      <m:f>
                        <m:fPr>
                          <m:type m:val="lin"/>
                          <m:ctrlPr>
                            <a:rPr lang="es-AR" sz="1600" i="1">
                              <a:latin typeface="Cambria Math" panose="02040503050406030204" pitchFamily="18" charset="0"/>
                            </a:rPr>
                          </m:ctrlPr>
                        </m:fPr>
                        <m:num>
                          <m:r>
                            <m:rPr>
                              <m:sty m:val="p"/>
                            </m:rPr>
                            <a:rPr lang="es-AR" sz="1600" b="0" i="0" smtClean="0">
                              <a:latin typeface="Cambria Math" panose="02040503050406030204" pitchFamily="18" charset="0"/>
                            </a:rPr>
                            <m:t>kmo</m:t>
                          </m:r>
                          <m:r>
                            <m:rPr>
                              <m:sty m:val="p"/>
                            </m:rPr>
                            <a:rPr lang="es-AR" sz="1600" i="0">
                              <a:latin typeface="Cambria Math" panose="02040503050406030204" pitchFamily="18" charset="0"/>
                            </a:rPr>
                            <m:t>l</m:t>
                          </m:r>
                        </m:num>
                        <m:den>
                          <m:r>
                            <m:rPr>
                              <m:sty m:val="p"/>
                            </m:rPr>
                            <a:rPr lang="es-AR" sz="1600" i="0">
                              <a:latin typeface="Cambria Math" panose="02040503050406030204" pitchFamily="18" charset="0"/>
                            </a:rPr>
                            <m:t>h</m:t>
                          </m:r>
                        </m:den>
                      </m:f>
                      <m:r>
                        <a:rPr lang="es-AR" sz="1600" i="0">
                          <a:latin typeface="Cambria Math" panose="02040503050406030204" pitchFamily="18" charset="0"/>
                        </a:rPr>
                        <m:t>−50</m:t>
                      </m:r>
                      <m:f>
                        <m:fPr>
                          <m:type m:val="lin"/>
                          <m:ctrlPr>
                            <a:rPr lang="es-AR" sz="1600" i="1">
                              <a:latin typeface="Cambria Math" panose="02040503050406030204" pitchFamily="18" charset="0"/>
                            </a:rPr>
                          </m:ctrlPr>
                        </m:fPr>
                        <m:num>
                          <m:r>
                            <m:rPr>
                              <m:sty m:val="p"/>
                            </m:rPr>
                            <a:rPr lang="es-AR" sz="1600" b="0" i="0" smtClean="0">
                              <a:latin typeface="Cambria Math" panose="02040503050406030204" pitchFamily="18" charset="0"/>
                            </a:rPr>
                            <m:t>kmo</m:t>
                          </m:r>
                          <m:r>
                            <m:rPr>
                              <m:sty m:val="p"/>
                            </m:rPr>
                            <a:rPr lang="es-AR" sz="1600" i="0">
                              <a:latin typeface="Cambria Math" panose="02040503050406030204" pitchFamily="18" charset="0"/>
                            </a:rPr>
                            <m:t>l</m:t>
                          </m:r>
                        </m:num>
                        <m:den>
                          <m:r>
                            <m:rPr>
                              <m:sty m:val="p"/>
                            </m:rPr>
                            <a:rPr lang="es-AR" sz="1600" i="0">
                              <a:latin typeface="Cambria Math" panose="02040503050406030204" pitchFamily="18" charset="0"/>
                            </a:rPr>
                            <m:t>h</m:t>
                          </m:r>
                        </m:den>
                      </m:f>
                      <m:r>
                        <a:rPr lang="es-AR" sz="1600" i="0">
                          <a:latin typeface="Cambria Math" panose="02040503050406030204" pitchFamily="18" charset="0"/>
                        </a:rPr>
                        <m:t>=</m:t>
                      </m:r>
                      <m:r>
                        <a:rPr lang="es-AR" sz="1600" b="1" i="0">
                          <a:latin typeface="Cambria Math" panose="02040503050406030204" pitchFamily="18" charset="0"/>
                        </a:rPr>
                        <m:t>𝟏𝟑𝟎</m:t>
                      </m:r>
                      <m:f>
                        <m:fPr>
                          <m:type m:val="lin"/>
                          <m:ctrlPr>
                            <a:rPr lang="es-AR" sz="1600" b="1" i="1">
                              <a:latin typeface="Cambria Math" panose="02040503050406030204" pitchFamily="18" charset="0"/>
                            </a:rPr>
                          </m:ctrlPr>
                        </m:fPr>
                        <m:num>
                          <m:r>
                            <a:rPr lang="es-AR" sz="1600" b="1" i="0" smtClean="0">
                              <a:latin typeface="Cambria Math" panose="02040503050406030204" pitchFamily="18" charset="0"/>
                            </a:rPr>
                            <m:t>𝐤𝐦𝐨</m:t>
                          </m:r>
                          <m:r>
                            <a:rPr lang="es-AR" sz="1600" b="1" i="0">
                              <a:latin typeface="Cambria Math" panose="02040503050406030204" pitchFamily="18" charset="0"/>
                            </a:rPr>
                            <m:t>𝐥</m:t>
                          </m:r>
                        </m:num>
                        <m:den>
                          <m:r>
                            <a:rPr lang="es-AR" sz="1600" b="1" i="0">
                              <a:latin typeface="Cambria Math" panose="02040503050406030204" pitchFamily="18" charset="0"/>
                            </a:rPr>
                            <m:t>𝐡</m:t>
                          </m:r>
                        </m:den>
                      </m:f>
                    </m:oMath>
                  </m:oMathPara>
                </a14:m>
                <a:endParaRPr lang="es-AR" sz="1600" b="1" dirty="0"/>
              </a:p>
            </p:txBody>
          </p:sp>
        </mc:Choice>
        <mc:Fallback xmlns="">
          <p:sp>
            <p:nvSpPr>
              <p:cNvPr id="14" name="Rectangle 13">
                <a:extLst>
                  <a:ext uri="{FF2B5EF4-FFF2-40B4-BE49-F238E27FC236}">
                    <a16:creationId xmlns:a16="http://schemas.microsoft.com/office/drawing/2014/main" id="{8306460D-BBF8-4EAF-8D66-E00BA0372DA1}"/>
                  </a:ext>
                </a:extLst>
              </p:cNvPr>
              <p:cNvSpPr>
                <a:spLocks noRot="1" noChangeAspect="1" noMove="1" noResize="1" noEditPoints="1" noAdjustHandles="1" noChangeArrowheads="1" noChangeShapeType="1" noTextEdit="1"/>
              </p:cNvSpPr>
              <p:nvPr/>
            </p:nvSpPr>
            <p:spPr>
              <a:xfrm>
                <a:off x="6045623" y="2651531"/>
                <a:ext cx="5290038" cy="338554"/>
              </a:xfrm>
              <a:prstGeom prst="rect">
                <a:avLst/>
              </a:prstGeom>
              <a:blipFill>
                <a:blip r:embed="rId5"/>
                <a:stretch>
                  <a:fillRect t="-103636" r="-5645" b="-167273"/>
                </a:stretch>
              </a:blipFill>
            </p:spPr>
            <p:txBody>
              <a:bodyPr/>
              <a:lstStyle/>
              <a:p>
                <a:r>
                  <a:rPr lang="es-AR">
                    <a:noFill/>
                  </a:rPr>
                  <a:t> </a:t>
                </a:r>
              </a:p>
            </p:txBody>
          </p:sp>
        </mc:Fallback>
      </mc:AlternateContent>
      <mc:AlternateContent xmlns:mc="http://schemas.openxmlformats.org/markup-compatibility/2006" xmlns:a14="http://schemas.microsoft.com/office/drawing/2010/main">
        <mc:Choice Requires="a14">
          <p:sp>
            <p:nvSpPr>
              <p:cNvPr id="15" name="Rectangle 14">
                <a:extLst>
                  <a:ext uri="{FF2B5EF4-FFF2-40B4-BE49-F238E27FC236}">
                    <a16:creationId xmlns:a16="http://schemas.microsoft.com/office/drawing/2014/main" id="{E51EA576-6201-4669-A818-6AF8DF445653}"/>
                  </a:ext>
                </a:extLst>
              </p:cNvPr>
              <p:cNvSpPr/>
              <p:nvPr/>
            </p:nvSpPr>
            <p:spPr>
              <a:xfrm>
                <a:off x="8848992" y="3025736"/>
                <a:ext cx="2791470" cy="60144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AR" sz="1600" b="1" i="1" smtClean="0">
                          <a:latin typeface="Cambria Math" panose="02040503050406030204" pitchFamily="18" charset="0"/>
                        </a:rPr>
                        <m:t>𝑹</m:t>
                      </m:r>
                      <m:r>
                        <a:rPr lang="es-AR" sz="1600" b="1" i="0">
                          <a:latin typeface="Cambria Math" panose="02040503050406030204" pitchFamily="18" charset="0"/>
                        </a:rPr>
                        <m:t>=</m:t>
                      </m:r>
                      <m:f>
                        <m:fPr>
                          <m:ctrlPr>
                            <a:rPr lang="es-AR" sz="1600" i="1">
                              <a:latin typeface="Cambria Math" panose="02040503050406030204" pitchFamily="18" charset="0"/>
                            </a:rPr>
                          </m:ctrlPr>
                        </m:fPr>
                        <m:num>
                          <m:sSub>
                            <m:sSubPr>
                              <m:ctrlPr>
                                <a:rPr lang="es-AR" sz="1600" i="1">
                                  <a:latin typeface="Cambria Math" panose="02040503050406030204" pitchFamily="18" charset="0"/>
                                </a:rPr>
                              </m:ctrlPr>
                            </m:sSubPr>
                            <m:e>
                              <m:r>
                                <a:rPr lang="es-AR" sz="1600" i="1">
                                  <a:latin typeface="Cambria Math" panose="02040503050406030204" pitchFamily="18" charset="0"/>
                                </a:rPr>
                                <m:t>𝐿</m:t>
                              </m:r>
                            </m:e>
                            <m:sub>
                              <m:r>
                                <a:rPr lang="es-AR" sz="1600" i="0">
                                  <a:latin typeface="Cambria Math" panose="02040503050406030204" pitchFamily="18" charset="0"/>
                                </a:rPr>
                                <m:t>0</m:t>
                              </m:r>
                            </m:sub>
                          </m:sSub>
                        </m:num>
                        <m:den>
                          <m:r>
                            <a:rPr lang="es-AR" sz="1600" i="1">
                              <a:latin typeface="Cambria Math" panose="02040503050406030204" pitchFamily="18" charset="0"/>
                            </a:rPr>
                            <m:t>𝐷</m:t>
                          </m:r>
                        </m:den>
                      </m:f>
                      <m:r>
                        <a:rPr lang="es-AR" sz="1600" i="0">
                          <a:latin typeface="Cambria Math" panose="02040503050406030204" pitchFamily="18" charset="0"/>
                        </a:rPr>
                        <m:t>=</m:t>
                      </m:r>
                      <m:f>
                        <m:fPr>
                          <m:ctrlPr>
                            <a:rPr lang="es-AR" sz="1600" i="1">
                              <a:latin typeface="Cambria Math" panose="02040503050406030204" pitchFamily="18" charset="0"/>
                            </a:rPr>
                          </m:ctrlPr>
                        </m:fPr>
                        <m:num>
                          <m:r>
                            <a:rPr lang="es-AR" sz="1600" i="0">
                              <a:latin typeface="Cambria Math" panose="02040503050406030204" pitchFamily="18" charset="0"/>
                            </a:rPr>
                            <m:t>130 </m:t>
                          </m:r>
                          <m:r>
                            <m:rPr>
                              <m:sty m:val="p"/>
                            </m:rPr>
                            <a:rPr lang="es-AR" sz="1600" i="0">
                              <a:latin typeface="Cambria Math" panose="02040503050406030204" pitchFamily="18" charset="0"/>
                            </a:rPr>
                            <m:t>kmo</m:t>
                          </m:r>
                          <m:f>
                            <m:fPr>
                              <m:type m:val="lin"/>
                              <m:ctrlPr>
                                <a:rPr lang="es-AR" sz="1600" i="1">
                                  <a:latin typeface="Cambria Math" panose="02040503050406030204" pitchFamily="18" charset="0"/>
                                </a:rPr>
                              </m:ctrlPr>
                            </m:fPr>
                            <m:num>
                              <m:r>
                                <m:rPr>
                                  <m:sty m:val="p"/>
                                </m:rPr>
                                <a:rPr lang="es-AR" sz="1600" i="0">
                                  <a:latin typeface="Cambria Math" panose="02040503050406030204" pitchFamily="18" charset="0"/>
                                </a:rPr>
                                <m:t>l</m:t>
                              </m:r>
                            </m:num>
                            <m:den>
                              <m:r>
                                <m:rPr>
                                  <m:sty m:val="p"/>
                                </m:rPr>
                                <a:rPr lang="es-AR" sz="1600" i="0">
                                  <a:latin typeface="Cambria Math" panose="02040503050406030204" pitchFamily="18" charset="0"/>
                                </a:rPr>
                                <m:t>h</m:t>
                              </m:r>
                            </m:den>
                          </m:f>
                        </m:num>
                        <m:den>
                          <m:r>
                            <a:rPr lang="es-AR" sz="1600" i="0">
                              <a:latin typeface="Cambria Math" panose="02040503050406030204" pitchFamily="18" charset="0"/>
                            </a:rPr>
                            <m:t>50 </m:t>
                          </m:r>
                          <m:r>
                            <m:rPr>
                              <m:sty m:val="p"/>
                            </m:rPr>
                            <a:rPr lang="es-AR" sz="1600" i="0">
                              <a:latin typeface="Cambria Math" panose="02040503050406030204" pitchFamily="18" charset="0"/>
                            </a:rPr>
                            <m:t>kmo</m:t>
                          </m:r>
                          <m:f>
                            <m:fPr>
                              <m:type m:val="lin"/>
                              <m:ctrlPr>
                                <a:rPr lang="es-AR" sz="1600" i="1">
                                  <a:latin typeface="Cambria Math" panose="02040503050406030204" pitchFamily="18" charset="0"/>
                                </a:rPr>
                              </m:ctrlPr>
                            </m:fPr>
                            <m:num>
                              <m:r>
                                <m:rPr>
                                  <m:sty m:val="p"/>
                                </m:rPr>
                                <a:rPr lang="es-AR" sz="1600" i="0">
                                  <a:latin typeface="Cambria Math" panose="02040503050406030204" pitchFamily="18" charset="0"/>
                                </a:rPr>
                                <m:t>l</m:t>
                              </m:r>
                            </m:num>
                            <m:den>
                              <m:r>
                                <m:rPr>
                                  <m:sty m:val="p"/>
                                </m:rPr>
                                <a:rPr lang="es-AR" sz="1600" i="0">
                                  <a:latin typeface="Cambria Math" panose="02040503050406030204" pitchFamily="18" charset="0"/>
                                </a:rPr>
                                <m:t>h</m:t>
                              </m:r>
                            </m:den>
                          </m:f>
                        </m:den>
                      </m:f>
                      <m:r>
                        <a:rPr lang="es-AR" sz="1600" i="0">
                          <a:latin typeface="Cambria Math" panose="02040503050406030204" pitchFamily="18" charset="0"/>
                        </a:rPr>
                        <m:t>=</m:t>
                      </m:r>
                      <m:r>
                        <a:rPr lang="es-AR" sz="1600" b="1" i="0">
                          <a:latin typeface="Cambria Math" panose="02040503050406030204" pitchFamily="18" charset="0"/>
                        </a:rPr>
                        <m:t>𝟐</m:t>
                      </m:r>
                      <m:r>
                        <a:rPr lang="es-AR" sz="1600" b="1" i="0" smtClean="0">
                          <a:latin typeface="Cambria Math" panose="02040503050406030204" pitchFamily="18" charset="0"/>
                        </a:rPr>
                        <m:t>,</m:t>
                      </m:r>
                      <m:r>
                        <a:rPr lang="es-AR" sz="1600" b="1" i="0">
                          <a:latin typeface="Cambria Math" panose="02040503050406030204" pitchFamily="18" charset="0"/>
                        </a:rPr>
                        <m:t>𝟔</m:t>
                      </m:r>
                    </m:oMath>
                  </m:oMathPara>
                </a14:m>
                <a:endParaRPr lang="es-AR" sz="1600" b="1" dirty="0"/>
              </a:p>
            </p:txBody>
          </p:sp>
        </mc:Choice>
        <mc:Fallback xmlns="">
          <p:sp>
            <p:nvSpPr>
              <p:cNvPr id="15" name="Rectangle 14">
                <a:extLst>
                  <a:ext uri="{FF2B5EF4-FFF2-40B4-BE49-F238E27FC236}">
                    <a16:creationId xmlns:a16="http://schemas.microsoft.com/office/drawing/2014/main" id="{E51EA576-6201-4669-A818-6AF8DF445653}"/>
                  </a:ext>
                </a:extLst>
              </p:cNvPr>
              <p:cNvSpPr>
                <a:spLocks noRot="1" noChangeAspect="1" noMove="1" noResize="1" noEditPoints="1" noAdjustHandles="1" noChangeArrowheads="1" noChangeShapeType="1" noTextEdit="1"/>
              </p:cNvSpPr>
              <p:nvPr/>
            </p:nvSpPr>
            <p:spPr>
              <a:xfrm>
                <a:off x="8848992" y="3025736"/>
                <a:ext cx="2791470" cy="601447"/>
              </a:xfrm>
              <a:prstGeom prst="rect">
                <a:avLst/>
              </a:prstGeom>
              <a:blipFill>
                <a:blip r:embed="rId6"/>
                <a:stretch>
                  <a:fillRect/>
                </a:stretch>
              </a:blipFill>
            </p:spPr>
            <p:txBody>
              <a:bodyPr/>
              <a:lstStyle/>
              <a:p>
                <a:r>
                  <a:rPr lang="es-AR">
                    <a:noFill/>
                  </a:rPr>
                  <a:t> </a:t>
                </a:r>
              </a:p>
            </p:txBody>
          </p:sp>
        </mc:Fallback>
      </mc:AlternateContent>
      <p:sp>
        <p:nvSpPr>
          <p:cNvPr id="20" name="Marcador de contenido 2">
            <a:extLst>
              <a:ext uri="{FF2B5EF4-FFF2-40B4-BE49-F238E27FC236}">
                <a16:creationId xmlns:a16="http://schemas.microsoft.com/office/drawing/2014/main" id="{F094B8AB-332E-4AFF-9C81-CCA9BD5BC608}"/>
              </a:ext>
            </a:extLst>
          </p:cNvPr>
          <p:cNvSpPr txBox="1">
            <a:spLocks/>
          </p:cNvSpPr>
          <p:nvPr/>
        </p:nvSpPr>
        <p:spPr>
          <a:xfrm>
            <a:off x="5524386" y="4954995"/>
            <a:ext cx="2332682" cy="355148"/>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lgn="just">
              <a:buNone/>
            </a:pPr>
            <a:r>
              <a:rPr lang="es-ES" sz="1800" dirty="0">
                <a:solidFill>
                  <a:schemeClr val="tx1"/>
                </a:solidFill>
                <a:latin typeface="Calibri" panose="020F0502020204030204" pitchFamily="34" charset="0"/>
                <a:cs typeface="Calibri" panose="020F0502020204030204" pitchFamily="34" charset="0"/>
              </a:rPr>
              <a:t>Por lo tanto:</a:t>
            </a:r>
          </a:p>
        </p:txBody>
      </p:sp>
      <mc:AlternateContent xmlns:mc="http://schemas.openxmlformats.org/markup-compatibility/2006" xmlns:a14="http://schemas.microsoft.com/office/drawing/2010/main">
        <mc:Choice Requires="a14">
          <p:sp>
            <p:nvSpPr>
              <p:cNvPr id="21" name="Rectangle 20">
                <a:extLst>
                  <a:ext uri="{FF2B5EF4-FFF2-40B4-BE49-F238E27FC236}">
                    <a16:creationId xmlns:a16="http://schemas.microsoft.com/office/drawing/2014/main" id="{71EE5AFD-6A67-4A92-94C0-CD2AAD174D4D}"/>
                  </a:ext>
                </a:extLst>
              </p:cNvPr>
              <p:cNvSpPr/>
              <p:nvPr/>
            </p:nvSpPr>
            <p:spPr>
              <a:xfrm>
                <a:off x="6843127" y="4947426"/>
                <a:ext cx="2269789"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s-AR" sz="1600" b="1" i="1" smtClean="0">
                              <a:latin typeface="Cambria Math" panose="02040503050406030204" pitchFamily="18" charset="0"/>
                            </a:rPr>
                          </m:ctrlPr>
                        </m:sSubPr>
                        <m:e>
                          <m:r>
                            <a:rPr lang="es-AR" sz="1600" b="1" i="1" smtClean="0">
                              <a:latin typeface="Cambria Math" panose="02040503050406030204" pitchFamily="18" charset="0"/>
                            </a:rPr>
                            <m:t>𝑽</m:t>
                          </m:r>
                        </m:e>
                        <m:sub>
                          <m:r>
                            <a:rPr lang="es-AR" sz="1600" b="1" i="1" smtClean="0">
                              <a:latin typeface="Cambria Math" panose="02040503050406030204" pitchFamily="18" charset="0"/>
                            </a:rPr>
                            <m:t>𝟏</m:t>
                          </m:r>
                        </m:sub>
                      </m:sSub>
                      <m:r>
                        <a:rPr lang="es-AR" sz="1600" b="1" i="0">
                          <a:latin typeface="Cambria Math" panose="02040503050406030204" pitchFamily="18" charset="0"/>
                        </a:rPr>
                        <m:t>=</m:t>
                      </m:r>
                      <m:acc>
                        <m:accPr>
                          <m:chr m:val="̅"/>
                          <m:ctrlPr>
                            <a:rPr lang="es-AR" sz="1600" b="1" i="1">
                              <a:latin typeface="Cambria Math" panose="02040503050406030204" pitchFamily="18" charset="0"/>
                            </a:rPr>
                          </m:ctrlPr>
                        </m:accPr>
                        <m:e>
                          <m:r>
                            <a:rPr lang="es-AR" sz="1600" b="1" i="1">
                              <a:latin typeface="Cambria Math" panose="02040503050406030204" pitchFamily="18" charset="0"/>
                            </a:rPr>
                            <m:t>𝑽</m:t>
                          </m:r>
                        </m:e>
                      </m:acc>
                      <m:r>
                        <a:rPr lang="es-AR" sz="1600" b="1" i="0">
                          <a:latin typeface="Cambria Math" panose="02040503050406030204" pitchFamily="18" charset="0"/>
                        </a:rPr>
                        <m:t>=</m:t>
                      </m:r>
                      <m:r>
                        <a:rPr lang="es-AR" sz="1600" b="1" i="0">
                          <a:latin typeface="Cambria Math" panose="02040503050406030204" pitchFamily="18" charset="0"/>
                        </a:rPr>
                        <m:t>𝟏𝟖𝟎</m:t>
                      </m:r>
                      <m:f>
                        <m:fPr>
                          <m:type m:val="lin"/>
                          <m:ctrlPr>
                            <a:rPr lang="es-AR" sz="1600" b="1" i="1">
                              <a:latin typeface="Cambria Math" panose="02040503050406030204" pitchFamily="18" charset="0"/>
                            </a:rPr>
                          </m:ctrlPr>
                        </m:fPr>
                        <m:num>
                          <m:r>
                            <a:rPr lang="es-AR" sz="1600" b="1" i="1" smtClean="0">
                              <a:latin typeface="Cambria Math" panose="02040503050406030204" pitchFamily="18" charset="0"/>
                            </a:rPr>
                            <m:t>𝒌𝒎𝒐</m:t>
                          </m:r>
                          <m:r>
                            <a:rPr lang="es-AR" sz="1600" b="1" i="0">
                              <a:latin typeface="Cambria Math" panose="02040503050406030204" pitchFamily="18" charset="0"/>
                            </a:rPr>
                            <m:t>𝐥</m:t>
                          </m:r>
                        </m:num>
                        <m:den>
                          <m:r>
                            <a:rPr lang="es-AR" sz="1600" b="1" i="0">
                              <a:latin typeface="Cambria Math" panose="02040503050406030204" pitchFamily="18" charset="0"/>
                            </a:rPr>
                            <m:t>𝐡</m:t>
                          </m:r>
                        </m:den>
                      </m:f>
                    </m:oMath>
                  </m:oMathPara>
                </a14:m>
                <a:endParaRPr lang="es-AR" sz="1600" b="1" dirty="0"/>
              </a:p>
            </p:txBody>
          </p:sp>
        </mc:Choice>
        <mc:Fallback xmlns="">
          <p:sp>
            <p:nvSpPr>
              <p:cNvPr id="21" name="Rectangle 20">
                <a:extLst>
                  <a:ext uri="{FF2B5EF4-FFF2-40B4-BE49-F238E27FC236}">
                    <a16:creationId xmlns:a16="http://schemas.microsoft.com/office/drawing/2014/main" id="{71EE5AFD-6A67-4A92-94C0-CD2AAD174D4D}"/>
                  </a:ext>
                </a:extLst>
              </p:cNvPr>
              <p:cNvSpPr>
                <a:spLocks noRot="1" noChangeAspect="1" noMove="1" noResize="1" noEditPoints="1" noAdjustHandles="1" noChangeArrowheads="1" noChangeShapeType="1" noTextEdit="1"/>
              </p:cNvSpPr>
              <p:nvPr/>
            </p:nvSpPr>
            <p:spPr>
              <a:xfrm>
                <a:off x="6843127" y="4947426"/>
                <a:ext cx="2269789" cy="338554"/>
              </a:xfrm>
              <a:prstGeom prst="rect">
                <a:avLst/>
              </a:prstGeom>
              <a:blipFill>
                <a:blip r:embed="rId7"/>
                <a:stretch>
                  <a:fillRect t="-103636" r="-15860" b="-167273"/>
                </a:stretch>
              </a:blipFill>
            </p:spPr>
            <p:txBody>
              <a:bodyPr/>
              <a:lstStyle/>
              <a:p>
                <a:r>
                  <a:rPr lang="es-AR">
                    <a:noFill/>
                  </a:rPr>
                  <a:t> </a:t>
                </a:r>
              </a:p>
            </p:txBody>
          </p:sp>
        </mc:Fallback>
      </mc:AlternateContent>
      <p:sp>
        <p:nvSpPr>
          <p:cNvPr id="22" name="Marcador de contenido 2">
            <a:extLst>
              <a:ext uri="{FF2B5EF4-FFF2-40B4-BE49-F238E27FC236}">
                <a16:creationId xmlns:a16="http://schemas.microsoft.com/office/drawing/2014/main" id="{FB6C571B-F64A-4594-91FF-1C578151DA22}"/>
              </a:ext>
            </a:extLst>
          </p:cNvPr>
          <p:cNvSpPr txBox="1">
            <a:spLocks/>
          </p:cNvSpPr>
          <p:nvPr/>
        </p:nvSpPr>
        <p:spPr>
          <a:xfrm>
            <a:off x="5524386" y="5328036"/>
            <a:ext cx="2016033" cy="304556"/>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lgn="just">
              <a:buNone/>
            </a:pPr>
            <a:r>
              <a:rPr lang="es-ES" sz="1800" dirty="0">
                <a:solidFill>
                  <a:schemeClr val="tx1"/>
                </a:solidFill>
                <a:latin typeface="Calibri" panose="020F0502020204030204" pitchFamily="34" charset="0"/>
                <a:cs typeface="Calibri" panose="020F0502020204030204" pitchFamily="34" charset="0"/>
              </a:rPr>
              <a:t>Finalmente:</a:t>
            </a:r>
          </a:p>
        </p:txBody>
      </p:sp>
      <mc:AlternateContent xmlns:mc="http://schemas.openxmlformats.org/markup-compatibility/2006" xmlns:a14="http://schemas.microsoft.com/office/drawing/2010/main">
        <mc:Choice Requires="a14">
          <p:sp>
            <p:nvSpPr>
              <p:cNvPr id="23" name="Rectangle 22">
                <a:extLst>
                  <a:ext uri="{FF2B5EF4-FFF2-40B4-BE49-F238E27FC236}">
                    <a16:creationId xmlns:a16="http://schemas.microsoft.com/office/drawing/2014/main" id="{371BCCF4-6CF5-48E6-AC97-54AB1BB59C20}"/>
                  </a:ext>
                </a:extLst>
              </p:cNvPr>
              <p:cNvSpPr/>
              <p:nvPr/>
            </p:nvSpPr>
            <p:spPr>
              <a:xfrm>
                <a:off x="6566024" y="5344512"/>
                <a:ext cx="2016520" cy="338554"/>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lang="es-AR" sz="1600" i="1" smtClean="0">
                              <a:latin typeface="Cambria Math" panose="02040503050406030204" pitchFamily="18" charset="0"/>
                            </a:rPr>
                          </m:ctrlPr>
                        </m:accPr>
                        <m:e>
                          <m:r>
                            <a:rPr lang="es-AR" sz="1600" i="1">
                              <a:latin typeface="Cambria Math" panose="02040503050406030204" pitchFamily="18" charset="0"/>
                            </a:rPr>
                            <m:t>𝐿</m:t>
                          </m:r>
                        </m:e>
                      </m:acc>
                      <m:r>
                        <a:rPr lang="es-AR" sz="1600" i="0">
                          <a:latin typeface="Cambria Math" panose="02040503050406030204" pitchFamily="18" charset="0"/>
                        </a:rPr>
                        <m:t>=</m:t>
                      </m:r>
                      <m:sSub>
                        <m:sSubPr>
                          <m:ctrlPr>
                            <a:rPr lang="es-AR" sz="1600" i="1">
                              <a:latin typeface="Cambria Math" panose="02040503050406030204" pitchFamily="18" charset="0"/>
                            </a:rPr>
                          </m:ctrlPr>
                        </m:sSubPr>
                        <m:e>
                          <m:r>
                            <a:rPr lang="es-AR" sz="1600" i="1">
                              <a:latin typeface="Cambria Math" panose="02040503050406030204" pitchFamily="18" charset="0"/>
                            </a:rPr>
                            <m:t>𝐿</m:t>
                          </m:r>
                        </m:e>
                        <m:sub>
                          <m:r>
                            <a:rPr lang="es-AR" sz="1600" i="0">
                              <a:latin typeface="Cambria Math" panose="02040503050406030204" pitchFamily="18" charset="0"/>
                            </a:rPr>
                            <m:t>0</m:t>
                          </m:r>
                        </m:sub>
                      </m:sSub>
                      <m:r>
                        <a:rPr lang="es-AR" sz="1600" i="0">
                          <a:latin typeface="Cambria Math" panose="02040503050406030204" pitchFamily="18" charset="0"/>
                        </a:rPr>
                        <m:t> +</m:t>
                      </m:r>
                      <m:r>
                        <a:rPr lang="es-AR" sz="1600" i="1">
                          <a:latin typeface="Cambria Math" panose="02040503050406030204" pitchFamily="18" charset="0"/>
                        </a:rPr>
                        <m:t>𝑞</m:t>
                      </m:r>
                      <m:r>
                        <a:rPr lang="es-AR" sz="1600" b="0" i="1" smtClean="0">
                          <a:latin typeface="Cambria Math" panose="02040503050406030204" pitchFamily="18" charset="0"/>
                        </a:rPr>
                        <m:t>⋅</m:t>
                      </m:r>
                      <m:r>
                        <a:rPr lang="es-AR" sz="1600" i="1">
                          <a:latin typeface="Cambria Math" panose="02040503050406030204" pitchFamily="18" charset="0"/>
                        </a:rPr>
                        <m:t>𝐹</m:t>
                      </m:r>
                    </m:oMath>
                  </m:oMathPara>
                </a14:m>
                <a:endParaRPr lang="es-AR" sz="1600" dirty="0"/>
              </a:p>
            </p:txBody>
          </p:sp>
        </mc:Choice>
        <mc:Fallback xmlns="">
          <p:sp>
            <p:nvSpPr>
              <p:cNvPr id="23" name="Rectangle 22">
                <a:extLst>
                  <a:ext uri="{FF2B5EF4-FFF2-40B4-BE49-F238E27FC236}">
                    <a16:creationId xmlns:a16="http://schemas.microsoft.com/office/drawing/2014/main" id="{371BCCF4-6CF5-48E6-AC97-54AB1BB59C20}"/>
                  </a:ext>
                </a:extLst>
              </p:cNvPr>
              <p:cNvSpPr>
                <a:spLocks noRot="1" noChangeAspect="1" noMove="1" noResize="1" noEditPoints="1" noAdjustHandles="1" noChangeArrowheads="1" noChangeShapeType="1" noTextEdit="1"/>
              </p:cNvSpPr>
              <p:nvPr/>
            </p:nvSpPr>
            <p:spPr>
              <a:xfrm>
                <a:off x="6566024" y="5344512"/>
                <a:ext cx="2016520" cy="338554"/>
              </a:xfrm>
              <a:prstGeom prst="rect">
                <a:avLst/>
              </a:prstGeom>
              <a:blipFill>
                <a:blip r:embed="rId8"/>
                <a:stretch>
                  <a:fillRect b="-3636"/>
                </a:stretch>
              </a:blipFill>
            </p:spPr>
            <p:txBody>
              <a:bodyPr/>
              <a:lstStyle/>
              <a:p>
                <a:r>
                  <a:rPr lang="es-AR">
                    <a:noFill/>
                  </a:rPr>
                  <a:t> </a:t>
                </a:r>
              </a:p>
            </p:txBody>
          </p:sp>
        </mc:Fallback>
      </mc:AlternateContent>
      <p:pic>
        <p:nvPicPr>
          <p:cNvPr id="28" name="Picture 27">
            <a:extLst>
              <a:ext uri="{FF2B5EF4-FFF2-40B4-BE49-F238E27FC236}">
                <a16:creationId xmlns:a16="http://schemas.microsoft.com/office/drawing/2014/main" id="{922E7718-0898-486C-97BA-A647B2E7B34A}"/>
              </a:ext>
            </a:extLst>
          </p:cNvPr>
          <p:cNvPicPr>
            <a:picLocks noChangeAspect="1"/>
          </p:cNvPicPr>
          <p:nvPr/>
        </p:nvPicPr>
        <p:blipFill>
          <a:blip r:embed="rId9"/>
          <a:stretch>
            <a:fillRect/>
          </a:stretch>
        </p:blipFill>
        <p:spPr>
          <a:xfrm>
            <a:off x="805911" y="1390802"/>
            <a:ext cx="4549140" cy="4495800"/>
          </a:xfrm>
          <a:prstGeom prst="rect">
            <a:avLst/>
          </a:prstGeom>
        </p:spPr>
      </p:pic>
      <p:sp>
        <p:nvSpPr>
          <p:cNvPr id="29" name="Oval 28">
            <a:extLst>
              <a:ext uri="{FF2B5EF4-FFF2-40B4-BE49-F238E27FC236}">
                <a16:creationId xmlns:a16="http://schemas.microsoft.com/office/drawing/2014/main" id="{EACF96CC-B23B-4594-99B1-592788AB8E14}"/>
              </a:ext>
            </a:extLst>
          </p:cNvPr>
          <p:cNvSpPr/>
          <p:nvPr/>
        </p:nvSpPr>
        <p:spPr>
          <a:xfrm>
            <a:off x="3506779" y="2673752"/>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0" name="Oval 29">
            <a:extLst>
              <a:ext uri="{FF2B5EF4-FFF2-40B4-BE49-F238E27FC236}">
                <a16:creationId xmlns:a16="http://schemas.microsoft.com/office/drawing/2014/main" id="{1C0F7D74-0115-4382-BF00-A8D52F0CB439}"/>
              </a:ext>
            </a:extLst>
          </p:cNvPr>
          <p:cNvSpPr/>
          <p:nvPr/>
        </p:nvSpPr>
        <p:spPr>
          <a:xfrm>
            <a:off x="2061873" y="5436923"/>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1" name="Oval 30">
            <a:extLst>
              <a:ext uri="{FF2B5EF4-FFF2-40B4-BE49-F238E27FC236}">
                <a16:creationId xmlns:a16="http://schemas.microsoft.com/office/drawing/2014/main" id="{7E9EB1C2-0CED-4D17-8E9B-893EBA2E1922}"/>
              </a:ext>
            </a:extLst>
          </p:cNvPr>
          <p:cNvSpPr/>
          <p:nvPr/>
        </p:nvSpPr>
        <p:spPr>
          <a:xfrm>
            <a:off x="2340016" y="5436923"/>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2" name="Oval 31">
            <a:extLst>
              <a:ext uri="{FF2B5EF4-FFF2-40B4-BE49-F238E27FC236}">
                <a16:creationId xmlns:a16="http://schemas.microsoft.com/office/drawing/2014/main" id="{39AD5FFE-DF7E-492C-8C22-3C4818EB181B}"/>
              </a:ext>
            </a:extLst>
          </p:cNvPr>
          <p:cNvSpPr/>
          <p:nvPr/>
        </p:nvSpPr>
        <p:spPr>
          <a:xfrm>
            <a:off x="2015575" y="1756114"/>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3" name="Oval 32">
            <a:extLst>
              <a:ext uri="{FF2B5EF4-FFF2-40B4-BE49-F238E27FC236}">
                <a16:creationId xmlns:a16="http://schemas.microsoft.com/office/drawing/2014/main" id="{A8BFAD06-5D42-4101-B20D-39069628F170}"/>
              </a:ext>
            </a:extLst>
          </p:cNvPr>
          <p:cNvSpPr/>
          <p:nvPr/>
        </p:nvSpPr>
        <p:spPr>
          <a:xfrm>
            <a:off x="2388307" y="2716847"/>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4" name="Oval 33">
            <a:extLst>
              <a:ext uri="{FF2B5EF4-FFF2-40B4-BE49-F238E27FC236}">
                <a16:creationId xmlns:a16="http://schemas.microsoft.com/office/drawing/2014/main" id="{FD9FBFE7-7334-4CC2-B869-0D31173C38D8}"/>
              </a:ext>
            </a:extLst>
          </p:cNvPr>
          <p:cNvSpPr/>
          <p:nvPr/>
        </p:nvSpPr>
        <p:spPr>
          <a:xfrm>
            <a:off x="2230358" y="3745039"/>
            <a:ext cx="436092"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mc:AlternateContent xmlns:mc="http://schemas.openxmlformats.org/markup-compatibility/2006" xmlns:a14="http://schemas.microsoft.com/office/drawing/2010/main">
        <mc:Choice Requires="a14">
          <p:sp>
            <p:nvSpPr>
              <p:cNvPr id="4" name="TextBox 3"/>
              <p:cNvSpPr txBox="1"/>
              <p:nvPr/>
            </p:nvSpPr>
            <p:spPr>
              <a:xfrm>
                <a:off x="3272898" y="3278222"/>
                <a:ext cx="197272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419" b="0" i="1" smtClean="0">
                          <a:latin typeface="Cambria Math" panose="02040503050406030204" pitchFamily="18" charset="0"/>
                        </a:rPr>
                        <m:t>𝑉</m:t>
                      </m:r>
                      <m:r>
                        <a:rPr lang="es-419" b="0" i="1" smtClean="0">
                          <a:latin typeface="Cambria Math" panose="02040503050406030204" pitchFamily="18" charset="0"/>
                        </a:rPr>
                        <m:t>=</m:t>
                      </m:r>
                      <m:acc>
                        <m:accPr>
                          <m:chr m:val="̅"/>
                          <m:ctrlPr>
                            <a:rPr lang="es-419" b="0" i="1" smtClean="0">
                              <a:latin typeface="Cambria Math" panose="02040503050406030204" pitchFamily="18" charset="0"/>
                            </a:rPr>
                          </m:ctrlPr>
                        </m:accPr>
                        <m:e>
                          <m:r>
                            <a:rPr lang="es-419" i="1">
                              <a:latin typeface="Cambria Math" panose="02040503050406030204" pitchFamily="18" charset="0"/>
                            </a:rPr>
                            <m:t>𝑉</m:t>
                          </m:r>
                        </m:e>
                      </m:acc>
                      <m:r>
                        <a:rPr lang="es-419" b="0" i="1" smtClean="0">
                          <a:latin typeface="Cambria Math" panose="02040503050406030204" pitchFamily="18" charset="0"/>
                        </a:rPr>
                        <m:t>+</m:t>
                      </m:r>
                      <m:d>
                        <m:dPr>
                          <m:ctrlPr>
                            <a:rPr lang="es-419" b="0" i="1" smtClean="0">
                              <a:latin typeface="Cambria Math" panose="02040503050406030204" pitchFamily="18" charset="0"/>
                            </a:rPr>
                          </m:ctrlPr>
                        </m:dPr>
                        <m:e>
                          <m:r>
                            <a:rPr lang="es-419" b="0" i="1" smtClean="0">
                              <a:latin typeface="Cambria Math" panose="02040503050406030204" pitchFamily="18" charset="0"/>
                            </a:rPr>
                            <m:t>1−</m:t>
                          </m:r>
                          <m:r>
                            <a:rPr lang="es-419" b="0" i="1" smtClean="0">
                              <a:latin typeface="Cambria Math" panose="02040503050406030204" pitchFamily="18" charset="0"/>
                            </a:rPr>
                            <m:t>𝑞</m:t>
                          </m:r>
                        </m:e>
                      </m:d>
                      <m:r>
                        <a:rPr lang="es-AR" b="0" i="1" smtClean="0">
                          <a:latin typeface="Cambria Math" panose="02040503050406030204" pitchFamily="18" charset="0"/>
                        </a:rPr>
                        <m:t>⋅</m:t>
                      </m:r>
                      <m:r>
                        <a:rPr lang="es-419" b="0" i="1" smtClean="0">
                          <a:latin typeface="Cambria Math" panose="02040503050406030204" pitchFamily="18" charset="0"/>
                        </a:rPr>
                        <m:t>𝐹</m:t>
                      </m:r>
                    </m:oMath>
                  </m:oMathPara>
                </a14:m>
                <a:endParaRPr lang="en-US" dirty="0"/>
              </a:p>
            </p:txBody>
          </p:sp>
        </mc:Choice>
        <mc:Fallback xmlns="">
          <p:sp>
            <p:nvSpPr>
              <p:cNvPr id="4" name="TextBox 3"/>
              <p:cNvSpPr txBox="1">
                <a:spLocks noRot="1" noChangeAspect="1" noMove="1" noResize="1" noEditPoints="1" noAdjustHandles="1" noChangeArrowheads="1" noChangeShapeType="1" noTextEdit="1"/>
              </p:cNvSpPr>
              <p:nvPr/>
            </p:nvSpPr>
            <p:spPr>
              <a:xfrm>
                <a:off x="3272898" y="3278222"/>
                <a:ext cx="1972720" cy="276999"/>
              </a:xfrm>
              <a:prstGeom prst="rect">
                <a:avLst/>
              </a:prstGeom>
              <a:blipFill>
                <a:blip r:embed="rId10"/>
                <a:stretch>
                  <a:fillRect l="-2778" t="-6667" r="-1852" b="-26667"/>
                </a:stretch>
              </a:blipFill>
            </p:spPr>
            <p:txBody>
              <a:bodyPr/>
              <a:lstStyle/>
              <a:p>
                <a:r>
                  <a:rPr lang="es-AR">
                    <a:noFill/>
                  </a:rPr>
                  <a:t> </a:t>
                </a:r>
              </a:p>
            </p:txBody>
          </p:sp>
        </mc:Fallback>
      </mc:AlternateContent>
      <mc:AlternateContent xmlns:mc="http://schemas.openxmlformats.org/markup-compatibility/2006" xmlns:a14="http://schemas.microsoft.com/office/drawing/2010/main">
        <mc:Choice Requires="a14">
          <p:sp>
            <p:nvSpPr>
              <p:cNvPr id="27" name="TextBox 26"/>
              <p:cNvSpPr txBox="1"/>
              <p:nvPr/>
            </p:nvSpPr>
            <p:spPr>
              <a:xfrm>
                <a:off x="3285380" y="3638920"/>
                <a:ext cx="65101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419" b="0" i="1" smtClean="0">
                          <a:latin typeface="Cambria Math" panose="02040503050406030204" pitchFamily="18" charset="0"/>
                        </a:rPr>
                        <m:t>𝑉</m:t>
                      </m:r>
                      <m:r>
                        <a:rPr lang="es-419" b="0" i="1" smtClean="0">
                          <a:latin typeface="Cambria Math" panose="02040503050406030204" pitchFamily="18" charset="0"/>
                        </a:rPr>
                        <m:t>=</m:t>
                      </m:r>
                      <m:acc>
                        <m:accPr>
                          <m:chr m:val="̅"/>
                          <m:ctrlPr>
                            <a:rPr lang="es-419" b="0" i="1" smtClean="0">
                              <a:latin typeface="Cambria Math" panose="02040503050406030204" pitchFamily="18" charset="0"/>
                            </a:rPr>
                          </m:ctrlPr>
                        </m:accPr>
                        <m:e>
                          <m:r>
                            <a:rPr lang="es-419" i="1">
                              <a:latin typeface="Cambria Math" panose="02040503050406030204" pitchFamily="18" charset="0"/>
                            </a:rPr>
                            <m:t>𝑉</m:t>
                          </m:r>
                        </m:e>
                      </m:acc>
                    </m:oMath>
                  </m:oMathPara>
                </a14:m>
                <a:endParaRPr lang="en-US" dirty="0"/>
              </a:p>
            </p:txBody>
          </p:sp>
        </mc:Choice>
        <mc:Fallback xmlns="">
          <p:sp>
            <p:nvSpPr>
              <p:cNvPr id="27" name="TextBox 26"/>
              <p:cNvSpPr txBox="1">
                <a:spLocks noRot="1" noChangeAspect="1" noMove="1" noResize="1" noEditPoints="1" noAdjustHandles="1" noChangeArrowheads="1" noChangeShapeType="1" noTextEdit="1"/>
              </p:cNvSpPr>
              <p:nvPr/>
            </p:nvSpPr>
            <p:spPr>
              <a:xfrm>
                <a:off x="3285380" y="3638920"/>
                <a:ext cx="651012" cy="276999"/>
              </a:xfrm>
              <a:prstGeom prst="rect">
                <a:avLst/>
              </a:prstGeom>
              <a:blipFill>
                <a:blip r:embed="rId11"/>
                <a:stretch>
                  <a:fillRect l="-9346" t="-6667" r="-44860" b="-6667"/>
                </a:stretch>
              </a:blipFill>
            </p:spPr>
            <p:txBody>
              <a:bodyPr/>
              <a:lstStyle/>
              <a:p>
                <a:r>
                  <a:rPr lang="es-AR">
                    <a:noFill/>
                  </a:rPr>
                  <a:t> </a:t>
                </a:r>
              </a:p>
            </p:txBody>
          </p:sp>
        </mc:Fallback>
      </mc:AlternateContent>
      <p:pic>
        <p:nvPicPr>
          <p:cNvPr id="35" name="Imagen 2" descr="Nueva marca difusion - web">
            <a:extLst>
              <a:ext uri="{FF2B5EF4-FFF2-40B4-BE49-F238E27FC236}">
                <a16:creationId xmlns:a16="http://schemas.microsoft.com/office/drawing/2014/main" id="{16860F04-6863-4581-B32E-8AB04FCF4D70}"/>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9829548" y="244084"/>
            <a:ext cx="2120900" cy="660400"/>
          </a:xfrm>
          <a:prstGeom prst="rect">
            <a:avLst/>
          </a:prstGeom>
          <a:noFill/>
          <a:ln>
            <a:noFill/>
          </a:ln>
        </p:spPr>
      </p:pic>
      <p:sp>
        <p:nvSpPr>
          <p:cNvPr id="36" name="Marcador de número de diapositiva 14"/>
          <p:cNvSpPr>
            <a:spLocks noGrp="1"/>
          </p:cNvSpPr>
          <p:nvPr>
            <p:ph type="sldNum" sz="quarter" idx="12"/>
          </p:nvPr>
        </p:nvSpPr>
        <p:spPr>
          <a:xfrm>
            <a:off x="11236569" y="6231929"/>
            <a:ext cx="531759" cy="365125"/>
          </a:xfrm>
        </p:spPr>
        <p:txBody>
          <a:bodyPr/>
          <a:lstStyle/>
          <a:p>
            <a:r>
              <a:rPr lang="en-US" sz="1600" b="1" dirty="0"/>
              <a:t>-</a:t>
            </a:r>
            <a:fld id="{69D94FCB-83B5-4144-BDC1-7118612766F0}" type="slidenum">
              <a:rPr lang="en-US" sz="1400" b="1" smtClean="0">
                <a:latin typeface="Calibri" panose="020F0502020204030204" pitchFamily="34" charset="0"/>
                <a:cs typeface="Calibri" panose="020F0502020204030204" pitchFamily="34" charset="0"/>
              </a:rPr>
              <a:t>4</a:t>
            </a:fld>
            <a:r>
              <a:rPr lang="en-US" sz="1600" b="1" dirty="0"/>
              <a:t>-</a:t>
            </a:r>
          </a:p>
        </p:txBody>
      </p:sp>
      <p:sp>
        <p:nvSpPr>
          <p:cNvPr id="37" name="Título 1"/>
          <p:cNvSpPr>
            <a:spLocks noGrp="1"/>
          </p:cNvSpPr>
          <p:nvPr>
            <p:ph type="title"/>
          </p:nvPr>
        </p:nvSpPr>
        <p:spPr>
          <a:xfrm>
            <a:off x="438911" y="244084"/>
            <a:ext cx="9677119" cy="919940"/>
          </a:xfrm>
        </p:spPr>
        <p:txBody>
          <a:bodyPr/>
          <a:lstStyle/>
          <a:p>
            <a:r>
              <a:rPr lang="es-ES" dirty="0"/>
              <a:t>Resolución –</a:t>
            </a:r>
            <a:r>
              <a:rPr lang="es-ES" i="1" dirty="0"/>
              <a:t> Ítem 1</a:t>
            </a:r>
            <a:endParaRPr lang="en-US" dirty="0"/>
          </a:p>
        </p:txBody>
      </p:sp>
      <p:sp>
        <p:nvSpPr>
          <p:cNvPr id="38" name="Marcador de pie de página 3"/>
          <p:cNvSpPr>
            <a:spLocks noGrp="1"/>
          </p:cNvSpPr>
          <p:nvPr>
            <p:ph type="ftr" sz="quarter" idx="11"/>
          </p:nvPr>
        </p:nvSpPr>
        <p:spPr>
          <a:xfrm>
            <a:off x="438912" y="6251260"/>
            <a:ext cx="11329416" cy="365125"/>
          </a:xfrm>
        </p:spPr>
        <p:txBody>
          <a:bodyPr/>
          <a:lstStyle/>
          <a:p>
            <a:pPr algn="l"/>
            <a:r>
              <a:rPr lang="en-US" sz="1400" dirty="0">
                <a:solidFill>
                  <a:schemeClr val="tx1"/>
                </a:solidFill>
                <a:latin typeface="Calibri" panose="020F0502020204030204" pitchFamily="34" charset="0"/>
                <a:cs typeface="Calibri" panose="020F0502020204030204" pitchFamily="34" charset="0"/>
              </a:rPr>
              <a:t>76.52/76.05/TA164 -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de </a:t>
            </a:r>
            <a:r>
              <a:rPr lang="en-US" sz="1400" dirty="0" err="1">
                <a:solidFill>
                  <a:schemeClr val="tx1"/>
                </a:solidFill>
                <a:latin typeface="Calibri" panose="020F0502020204030204" pitchFamily="34" charset="0"/>
                <a:cs typeface="Calibri" panose="020F0502020204030204" pitchFamily="34" charset="0"/>
              </a:rPr>
              <a:t>Transferencia</a:t>
            </a:r>
            <a:r>
              <a:rPr lang="en-US" sz="1400" dirty="0">
                <a:solidFill>
                  <a:schemeClr val="tx1"/>
                </a:solidFill>
                <a:latin typeface="Calibri" panose="020F0502020204030204" pitchFamily="34" charset="0"/>
                <a:cs typeface="Calibri" panose="020F0502020204030204" pitchFamily="34" charset="0"/>
              </a:rPr>
              <a:t> de Materia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III                                                2° </a:t>
            </a:r>
            <a:r>
              <a:rPr lang="en-US" sz="1400" dirty="0" err="1">
                <a:solidFill>
                  <a:schemeClr val="tx1"/>
                </a:solidFill>
                <a:latin typeface="Calibri" panose="020F0502020204030204" pitchFamily="34" charset="0"/>
                <a:cs typeface="Calibri" panose="020F0502020204030204" pitchFamily="34" charset="0"/>
              </a:rPr>
              <a:t>Cuatrimestre</a:t>
            </a:r>
            <a:r>
              <a:rPr lang="en-US" sz="1400" dirty="0">
                <a:solidFill>
                  <a:schemeClr val="tx1"/>
                </a:solidFill>
                <a:latin typeface="Calibri" panose="020F0502020204030204" pitchFamily="34" charset="0"/>
                <a:cs typeface="Calibri" panose="020F0502020204030204" pitchFamily="34" charset="0"/>
              </a:rPr>
              <a:t> 2024</a:t>
            </a:r>
          </a:p>
        </p:txBody>
      </p:sp>
      <mc:AlternateContent xmlns:mc="http://schemas.openxmlformats.org/markup-compatibility/2006" xmlns:a14="http://schemas.microsoft.com/office/drawing/2010/main">
        <mc:Choice Requires="a14">
          <p:sp>
            <p:nvSpPr>
              <p:cNvPr id="2" name="Rectángulo 1"/>
              <p:cNvSpPr/>
              <p:nvPr/>
            </p:nvSpPr>
            <p:spPr>
              <a:xfrm>
                <a:off x="6770679" y="5689993"/>
                <a:ext cx="4729564"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es-AR" sz="1600" b="1" i="1">
                              <a:latin typeface="Cambria Math" panose="02040503050406030204" pitchFamily="18" charset="0"/>
                            </a:rPr>
                          </m:ctrlPr>
                        </m:accPr>
                        <m:e>
                          <m:r>
                            <a:rPr lang="es-AR" sz="1600" b="1" i="1">
                              <a:latin typeface="Cambria Math" panose="02040503050406030204" pitchFamily="18" charset="0"/>
                            </a:rPr>
                            <m:t>𝑳</m:t>
                          </m:r>
                        </m:e>
                      </m:acc>
                      <m:r>
                        <a:rPr lang="es-AR" sz="1600" b="1">
                          <a:latin typeface="Cambria Math" panose="02040503050406030204" pitchFamily="18" charset="0"/>
                        </a:rPr>
                        <m:t>=</m:t>
                      </m:r>
                      <m:r>
                        <a:rPr lang="es-AR" sz="1600">
                          <a:latin typeface="Cambria Math" panose="02040503050406030204" pitchFamily="18" charset="0"/>
                        </a:rPr>
                        <m:t>130</m:t>
                      </m:r>
                      <m:f>
                        <m:fPr>
                          <m:type m:val="lin"/>
                          <m:ctrlPr>
                            <a:rPr lang="es-AR" sz="1600" i="1">
                              <a:latin typeface="Cambria Math" panose="02040503050406030204" pitchFamily="18" charset="0"/>
                            </a:rPr>
                          </m:ctrlPr>
                        </m:fPr>
                        <m:num>
                          <m:r>
                            <m:rPr>
                              <m:sty m:val="p"/>
                            </m:rPr>
                            <a:rPr lang="es-AR" sz="1600">
                              <a:latin typeface="Cambria Math" panose="02040503050406030204" pitchFamily="18" charset="0"/>
                            </a:rPr>
                            <m:t>kmol</m:t>
                          </m:r>
                        </m:num>
                        <m:den>
                          <m:r>
                            <m:rPr>
                              <m:sty m:val="p"/>
                            </m:rPr>
                            <a:rPr lang="es-AR" sz="1600">
                              <a:latin typeface="Cambria Math" panose="02040503050406030204" pitchFamily="18" charset="0"/>
                            </a:rPr>
                            <m:t>h</m:t>
                          </m:r>
                        </m:den>
                      </m:f>
                      <m:r>
                        <a:rPr lang="es-AR" sz="1600">
                          <a:latin typeface="Cambria Math" panose="02040503050406030204" pitchFamily="18" charset="0"/>
                        </a:rPr>
                        <m:t> +1</m:t>
                      </m:r>
                      <m:r>
                        <a:rPr lang="es-AR" sz="1600" i="1">
                          <a:latin typeface="Cambria Math" panose="02040503050406030204" pitchFamily="18" charset="0"/>
                        </a:rPr>
                        <m:t>⋅</m:t>
                      </m:r>
                      <m:r>
                        <a:rPr lang="es-AR" sz="1600">
                          <a:latin typeface="Cambria Math" panose="02040503050406030204" pitchFamily="18" charset="0"/>
                        </a:rPr>
                        <m:t>100</m:t>
                      </m:r>
                      <m:f>
                        <m:fPr>
                          <m:type m:val="lin"/>
                          <m:ctrlPr>
                            <a:rPr lang="es-AR" sz="1600" i="1">
                              <a:latin typeface="Cambria Math" panose="02040503050406030204" pitchFamily="18" charset="0"/>
                            </a:rPr>
                          </m:ctrlPr>
                        </m:fPr>
                        <m:num>
                          <m:r>
                            <a:rPr lang="es-AR" sz="1600" i="1">
                              <a:latin typeface="Cambria Math" panose="02040503050406030204" pitchFamily="18" charset="0"/>
                            </a:rPr>
                            <m:t>𝑘𝑚𝑜</m:t>
                          </m:r>
                          <m:r>
                            <m:rPr>
                              <m:sty m:val="p"/>
                            </m:rPr>
                            <a:rPr lang="es-AR" sz="1600">
                              <a:latin typeface="Cambria Math" panose="02040503050406030204" pitchFamily="18" charset="0"/>
                            </a:rPr>
                            <m:t>l</m:t>
                          </m:r>
                        </m:num>
                        <m:den>
                          <m:r>
                            <m:rPr>
                              <m:sty m:val="p"/>
                            </m:rPr>
                            <a:rPr lang="es-AR" sz="1600">
                              <a:latin typeface="Cambria Math" panose="02040503050406030204" pitchFamily="18" charset="0"/>
                            </a:rPr>
                            <m:t>h</m:t>
                          </m:r>
                        </m:den>
                      </m:f>
                      <m:r>
                        <a:rPr lang="es-AR" sz="1600">
                          <a:latin typeface="Cambria Math" panose="02040503050406030204" pitchFamily="18" charset="0"/>
                        </a:rPr>
                        <m:t>=</m:t>
                      </m:r>
                      <m:r>
                        <a:rPr lang="es-AR" sz="1600" b="1" i="1">
                          <a:latin typeface="Cambria Math" panose="02040503050406030204" pitchFamily="18" charset="0"/>
                        </a:rPr>
                        <m:t>𝟐𝟑𝟎</m:t>
                      </m:r>
                      <m:f>
                        <m:fPr>
                          <m:type m:val="lin"/>
                          <m:ctrlPr>
                            <a:rPr lang="es-AR" sz="1600" b="1" i="1">
                              <a:latin typeface="Cambria Math" panose="02040503050406030204" pitchFamily="18" charset="0"/>
                            </a:rPr>
                          </m:ctrlPr>
                        </m:fPr>
                        <m:num>
                          <m:r>
                            <a:rPr lang="es-AR" sz="1600" b="1" i="1">
                              <a:latin typeface="Cambria Math" panose="02040503050406030204" pitchFamily="18" charset="0"/>
                            </a:rPr>
                            <m:t>𝐤𝐦𝐨</m:t>
                          </m:r>
                          <m:r>
                            <a:rPr lang="es-AR" sz="1600" b="1" i="1">
                              <a:latin typeface="Cambria Math" panose="02040503050406030204" pitchFamily="18" charset="0"/>
                            </a:rPr>
                            <m:t>𝒍</m:t>
                          </m:r>
                        </m:num>
                        <m:den>
                          <m:r>
                            <a:rPr lang="es-AR" sz="1600" b="1" i="1">
                              <a:latin typeface="Cambria Math" panose="02040503050406030204" pitchFamily="18" charset="0"/>
                            </a:rPr>
                            <m:t>𝒉</m:t>
                          </m:r>
                        </m:den>
                      </m:f>
                    </m:oMath>
                  </m:oMathPara>
                </a14:m>
                <a:endParaRPr lang="es-AR" sz="1600" b="1" dirty="0"/>
              </a:p>
            </p:txBody>
          </p:sp>
        </mc:Choice>
        <mc:Fallback xmlns="">
          <p:sp>
            <p:nvSpPr>
              <p:cNvPr id="2" name="Rectángulo 1"/>
              <p:cNvSpPr>
                <a:spLocks noRot="1" noChangeAspect="1" noMove="1" noResize="1" noEditPoints="1" noAdjustHandles="1" noChangeArrowheads="1" noChangeShapeType="1" noTextEdit="1"/>
              </p:cNvSpPr>
              <p:nvPr/>
            </p:nvSpPr>
            <p:spPr>
              <a:xfrm>
                <a:off x="6770679" y="5689993"/>
                <a:ext cx="4729564" cy="338554"/>
              </a:xfrm>
              <a:prstGeom prst="rect">
                <a:avLst/>
              </a:prstGeom>
              <a:blipFill>
                <a:blip r:embed="rId13"/>
                <a:stretch>
                  <a:fillRect t="-101786" r="-7216" b="-162500"/>
                </a:stretch>
              </a:blipFill>
            </p:spPr>
            <p:txBody>
              <a:bodyPr/>
              <a:lstStyle/>
              <a:p>
                <a:r>
                  <a:rPr lang="es-AR">
                    <a:noFill/>
                  </a:rPr>
                  <a:t> </a:t>
                </a:r>
              </a:p>
            </p:txBody>
          </p:sp>
        </mc:Fallback>
      </mc:AlternateContent>
    </p:spTree>
    <p:extLst>
      <p:ext uri="{BB962C8B-B14F-4D97-AF65-F5344CB8AC3E}">
        <p14:creationId xmlns:p14="http://schemas.microsoft.com/office/powerpoint/2010/main" val="907797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childTnLst>
                          </p:cTn>
                        </p:par>
                        <p:par>
                          <p:cTn id="17" fill="hold">
                            <p:stCondLst>
                              <p:cond delay="1000"/>
                            </p:stCondLst>
                            <p:childTnLst>
                              <p:par>
                                <p:cTn id="18" presetID="10" presetClass="entr" presetSubtype="0" fill="hold" grpId="0" nodeType="afterEffect">
                                  <p:stCondLst>
                                    <p:cond delay="400"/>
                                  </p:stCondLst>
                                  <p:childTnLst>
                                    <p:set>
                                      <p:cBhvr>
                                        <p:cTn id="19" dur="1" fill="hold">
                                          <p:stCondLst>
                                            <p:cond delay="0"/>
                                          </p:stCondLst>
                                        </p:cTn>
                                        <p:tgtEl>
                                          <p:spTgt spid="32"/>
                                        </p:tgtEl>
                                        <p:attrNameLst>
                                          <p:attrName>style.visibility</p:attrName>
                                        </p:attrNameLst>
                                      </p:cBhvr>
                                      <p:to>
                                        <p:strVal val="visible"/>
                                      </p:to>
                                    </p:set>
                                    <p:animEffect transition="in" filter="fade">
                                      <p:cBhvr>
                                        <p:cTn id="20" dur="500"/>
                                        <p:tgtEl>
                                          <p:spTgt spid="32"/>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childTnLst>
                                </p:cTn>
                              </p:par>
                            </p:childTnLst>
                          </p:cTn>
                        </p:par>
                        <p:par>
                          <p:cTn id="26" fill="hold">
                            <p:stCondLst>
                              <p:cond delay="500"/>
                            </p:stCondLst>
                            <p:childTnLst>
                              <p:par>
                                <p:cTn id="27" presetID="10" presetClass="entr" presetSubtype="0" fill="hold" grpId="0" nodeType="afterEffect">
                                  <p:stCondLst>
                                    <p:cond delay="60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500"/>
                                        <p:tgtEl>
                                          <p:spTgt spid="14"/>
                                        </p:tgtEl>
                                      </p:cBhvr>
                                    </p:animEffect>
                                  </p:childTnLst>
                                </p:cTn>
                              </p:par>
                            </p:childTnLst>
                          </p:cTn>
                        </p:par>
                        <p:par>
                          <p:cTn id="30" fill="hold">
                            <p:stCondLst>
                              <p:cond delay="1600"/>
                            </p:stCondLst>
                            <p:childTnLst>
                              <p:par>
                                <p:cTn id="31" presetID="10" presetClass="entr" presetSubtype="0" fill="hold" grpId="0" nodeType="afterEffect">
                                  <p:stCondLst>
                                    <p:cond delay="600"/>
                                  </p:stCondLst>
                                  <p:childTnLst>
                                    <p:set>
                                      <p:cBhvr>
                                        <p:cTn id="32" dur="1" fill="hold">
                                          <p:stCondLst>
                                            <p:cond delay="0"/>
                                          </p:stCondLst>
                                        </p:cTn>
                                        <p:tgtEl>
                                          <p:spTgt spid="33"/>
                                        </p:tgtEl>
                                        <p:attrNameLst>
                                          <p:attrName>style.visibility</p:attrName>
                                        </p:attrNameLst>
                                      </p:cBhvr>
                                      <p:to>
                                        <p:strVal val="visible"/>
                                      </p:to>
                                    </p:set>
                                    <p:animEffect transition="in" filter="fade">
                                      <p:cBhvr>
                                        <p:cTn id="33" dur="500"/>
                                        <p:tgtEl>
                                          <p:spTgt spid="33"/>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6"/>
                                        </p:tgtEl>
                                        <p:attrNameLst>
                                          <p:attrName>style.visibility</p:attrName>
                                        </p:attrNameLst>
                                      </p:cBhvr>
                                      <p:to>
                                        <p:strVal val="visible"/>
                                      </p:to>
                                    </p:set>
                                    <p:animEffect transition="in" filter="fade">
                                      <p:cBhvr>
                                        <p:cTn id="38" dur="500"/>
                                        <p:tgtEl>
                                          <p:spTgt spid="16"/>
                                        </p:tgtEl>
                                      </p:cBhvr>
                                    </p:animEffect>
                                  </p:childTnLst>
                                </p:cTn>
                              </p:par>
                            </p:childTnLst>
                          </p:cTn>
                        </p:par>
                        <p:par>
                          <p:cTn id="39" fill="hold">
                            <p:stCondLst>
                              <p:cond delay="500"/>
                            </p:stCondLst>
                            <p:childTnLst>
                              <p:par>
                                <p:cTn id="40" presetID="10" presetClass="entr" presetSubtype="0" fill="hold" grpId="0" nodeType="afterEffect">
                                  <p:stCondLst>
                                    <p:cond delay="50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500"/>
                                        <p:tgtEl>
                                          <p:spTgt spid="17"/>
                                        </p:tgtEl>
                                      </p:cBhvr>
                                    </p:animEffect>
                                  </p:childTnLst>
                                </p:cTn>
                              </p:par>
                            </p:childTnLst>
                          </p:cTn>
                        </p:par>
                        <p:par>
                          <p:cTn id="48" fill="hold">
                            <p:stCondLst>
                              <p:cond delay="500"/>
                            </p:stCondLst>
                            <p:childTnLst>
                              <p:par>
                                <p:cTn id="49" presetID="10" presetClass="entr" presetSubtype="0" fill="hold" grpId="0" nodeType="afterEffect">
                                  <p:stCondLst>
                                    <p:cond delay="1200"/>
                                  </p:stCondLst>
                                  <p:childTnLst>
                                    <p:set>
                                      <p:cBhvr>
                                        <p:cTn id="50" dur="1" fill="hold">
                                          <p:stCondLst>
                                            <p:cond delay="0"/>
                                          </p:stCondLst>
                                        </p:cTn>
                                        <p:tgtEl>
                                          <p:spTgt spid="18"/>
                                        </p:tgtEl>
                                        <p:attrNameLst>
                                          <p:attrName>style.visibility</p:attrName>
                                        </p:attrNameLst>
                                      </p:cBhvr>
                                      <p:to>
                                        <p:strVal val="visible"/>
                                      </p:to>
                                    </p:set>
                                    <p:animEffect transition="in" filter="fade">
                                      <p:cBhvr>
                                        <p:cTn id="51" dur="500"/>
                                        <p:tgtEl>
                                          <p:spTgt spid="18"/>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fade">
                                      <p:cBhvr>
                                        <p:cTn id="56" dur="500"/>
                                        <p:tgtEl>
                                          <p:spTgt spid="20"/>
                                        </p:tgtEl>
                                      </p:cBhvr>
                                    </p:animEffect>
                                  </p:childTnLst>
                                </p:cTn>
                              </p:par>
                            </p:childTnLst>
                          </p:cTn>
                        </p:par>
                        <p:par>
                          <p:cTn id="57" fill="hold">
                            <p:stCondLst>
                              <p:cond delay="500"/>
                            </p:stCondLst>
                            <p:childTnLst>
                              <p:par>
                                <p:cTn id="58" presetID="10" presetClass="entr" presetSubtype="0" fill="hold" grpId="0" nodeType="afterEffect">
                                  <p:stCondLst>
                                    <p:cond delay="800"/>
                                  </p:stCondLst>
                                  <p:childTnLst>
                                    <p:set>
                                      <p:cBhvr>
                                        <p:cTn id="59" dur="1" fill="hold">
                                          <p:stCondLst>
                                            <p:cond delay="0"/>
                                          </p:stCondLst>
                                        </p:cTn>
                                        <p:tgtEl>
                                          <p:spTgt spid="21"/>
                                        </p:tgtEl>
                                        <p:attrNameLst>
                                          <p:attrName>style.visibility</p:attrName>
                                        </p:attrNameLst>
                                      </p:cBhvr>
                                      <p:to>
                                        <p:strVal val="visible"/>
                                      </p:to>
                                    </p:set>
                                    <p:animEffect transition="in" filter="fade">
                                      <p:cBhvr>
                                        <p:cTn id="60" dur="500"/>
                                        <p:tgtEl>
                                          <p:spTgt spid="21"/>
                                        </p:tgtEl>
                                      </p:cBhvr>
                                    </p:animEffect>
                                  </p:childTnLst>
                                </p:cTn>
                              </p:par>
                            </p:childTnLst>
                          </p:cTn>
                        </p:par>
                        <p:par>
                          <p:cTn id="61" fill="hold">
                            <p:stCondLst>
                              <p:cond delay="1800"/>
                            </p:stCondLst>
                            <p:childTnLst>
                              <p:par>
                                <p:cTn id="62" presetID="10" presetClass="entr" presetSubtype="0" fill="hold" grpId="0" nodeType="afterEffect">
                                  <p:stCondLst>
                                    <p:cond delay="400"/>
                                  </p:stCondLst>
                                  <p:childTnLst>
                                    <p:set>
                                      <p:cBhvr>
                                        <p:cTn id="63" dur="1" fill="hold">
                                          <p:stCondLst>
                                            <p:cond delay="0"/>
                                          </p:stCondLst>
                                        </p:cTn>
                                        <p:tgtEl>
                                          <p:spTgt spid="34"/>
                                        </p:tgtEl>
                                        <p:attrNameLst>
                                          <p:attrName>style.visibility</p:attrName>
                                        </p:attrNameLst>
                                      </p:cBhvr>
                                      <p:to>
                                        <p:strVal val="visible"/>
                                      </p:to>
                                    </p:set>
                                    <p:animEffect transition="in" filter="fade">
                                      <p:cBhvr>
                                        <p:cTn id="64" dur="500"/>
                                        <p:tgtEl>
                                          <p:spTgt spid="34"/>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22"/>
                                        </p:tgtEl>
                                        <p:attrNameLst>
                                          <p:attrName>style.visibility</p:attrName>
                                        </p:attrNameLst>
                                      </p:cBhvr>
                                      <p:to>
                                        <p:strVal val="visible"/>
                                      </p:to>
                                    </p:set>
                                    <p:animEffect transition="in" filter="fade">
                                      <p:cBhvr>
                                        <p:cTn id="69" dur="500"/>
                                        <p:tgtEl>
                                          <p:spTgt spid="22"/>
                                        </p:tgtEl>
                                      </p:cBhvr>
                                    </p:animEffect>
                                  </p:childTnLst>
                                </p:cTn>
                              </p:par>
                            </p:childTnLst>
                          </p:cTn>
                        </p:par>
                        <p:par>
                          <p:cTn id="70" fill="hold">
                            <p:stCondLst>
                              <p:cond delay="500"/>
                            </p:stCondLst>
                            <p:childTnLst>
                              <p:par>
                                <p:cTn id="71" presetID="10" presetClass="entr" presetSubtype="0" fill="hold" grpId="0" nodeType="afterEffect">
                                  <p:stCondLst>
                                    <p:cond delay="600"/>
                                  </p:stCondLst>
                                  <p:childTnLst>
                                    <p:set>
                                      <p:cBhvr>
                                        <p:cTn id="72" dur="1" fill="hold">
                                          <p:stCondLst>
                                            <p:cond delay="0"/>
                                          </p:stCondLst>
                                        </p:cTn>
                                        <p:tgtEl>
                                          <p:spTgt spid="23"/>
                                        </p:tgtEl>
                                        <p:attrNameLst>
                                          <p:attrName>style.visibility</p:attrName>
                                        </p:attrNameLst>
                                      </p:cBhvr>
                                      <p:to>
                                        <p:strVal val="visible"/>
                                      </p:to>
                                    </p:set>
                                    <p:animEffect transition="in" filter="fade">
                                      <p:cBhvr>
                                        <p:cTn id="73" dur="500"/>
                                        <p:tgtEl>
                                          <p:spTgt spid="23"/>
                                        </p:tgtEl>
                                      </p:cBhvr>
                                    </p:animEffect>
                                  </p:childTnLst>
                                </p:cTn>
                              </p:par>
                            </p:childTnLst>
                          </p:cTn>
                        </p:par>
                        <p:par>
                          <p:cTn id="74" fill="hold">
                            <p:stCondLst>
                              <p:cond delay="1600"/>
                            </p:stCondLst>
                            <p:childTnLst>
                              <p:par>
                                <p:cTn id="75" presetID="10" presetClass="entr" presetSubtype="0" fill="hold" grpId="0" nodeType="afterEffect">
                                  <p:stCondLst>
                                    <p:cond delay="500"/>
                                  </p:stCondLst>
                                  <p:childTnLst>
                                    <p:set>
                                      <p:cBhvr>
                                        <p:cTn id="76" dur="1" fill="hold">
                                          <p:stCondLst>
                                            <p:cond delay="0"/>
                                          </p:stCondLst>
                                        </p:cTn>
                                        <p:tgtEl>
                                          <p:spTgt spid="2"/>
                                        </p:tgtEl>
                                        <p:attrNameLst>
                                          <p:attrName>style.visibility</p:attrName>
                                        </p:attrNameLst>
                                      </p:cBhvr>
                                      <p:to>
                                        <p:strVal val="visible"/>
                                      </p:to>
                                    </p:set>
                                    <p:animEffect transition="in" filter="fade">
                                      <p:cBhvr>
                                        <p:cTn id="7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P spid="12" grpId="0"/>
      <p:bldP spid="16" grpId="0"/>
      <p:bldP spid="17" grpId="0"/>
      <p:bldP spid="18" grpId="0"/>
      <p:bldP spid="13" grpId="0"/>
      <p:bldP spid="14" grpId="0"/>
      <p:bldP spid="15" grpId="0"/>
      <p:bldP spid="20" grpId="0"/>
      <p:bldP spid="21" grpId="0"/>
      <p:bldP spid="22" grpId="0"/>
      <p:bldP spid="23" grpId="0"/>
      <p:bldP spid="32" grpId="0" animBg="1"/>
      <p:bldP spid="33" grpId="0" animBg="1"/>
      <p:bldP spid="34" grpId="0" animBg="1"/>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rotWithShape="1">
          <a:blip r:embed="rId2" cstate="print">
            <a:extLst>
              <a:ext uri="{28A0092B-C50C-407E-A947-70E740481C1C}">
                <a14:useLocalDpi xmlns:a14="http://schemas.microsoft.com/office/drawing/2010/main" val="0"/>
              </a:ext>
            </a:extLst>
          </a:blip>
          <a:srcRect l="-1" t="19114" r="2065" b="14272"/>
          <a:stretch/>
        </p:blipFill>
        <p:spPr>
          <a:xfrm>
            <a:off x="9820669" y="250026"/>
            <a:ext cx="2130820" cy="704088"/>
          </a:xfrm>
          <a:prstGeom prst="rect">
            <a:avLst/>
          </a:prstGeom>
        </p:spPr>
      </p:pic>
      <p:sp>
        <p:nvSpPr>
          <p:cNvPr id="9" name="Marcador de contenido 2">
            <a:extLst>
              <a:ext uri="{FF2B5EF4-FFF2-40B4-BE49-F238E27FC236}">
                <a16:creationId xmlns:a16="http://schemas.microsoft.com/office/drawing/2014/main" id="{6ECAA187-486D-4804-A371-20F8FED96B22}"/>
              </a:ext>
            </a:extLst>
          </p:cNvPr>
          <p:cNvSpPr txBox="1">
            <a:spLocks/>
          </p:cNvSpPr>
          <p:nvPr/>
        </p:nvSpPr>
        <p:spPr>
          <a:xfrm>
            <a:off x="5277470" y="1311881"/>
            <a:ext cx="5855489" cy="704088"/>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lgn="just">
              <a:buFont typeface="Corbel" pitchFamily="34" charset="0"/>
              <a:buNone/>
            </a:pPr>
            <a:r>
              <a:rPr lang="es-AR" sz="1800" u="sng" dirty="0">
                <a:solidFill>
                  <a:schemeClr val="tx1"/>
                </a:solidFill>
                <a:latin typeface="Calibri" panose="020F0502020204030204" pitchFamily="34" charset="0"/>
                <a:cs typeface="Calibri" panose="020F0502020204030204" pitchFamily="34" charset="0"/>
              </a:rPr>
              <a:t>¿Y el gráfico?</a:t>
            </a:r>
            <a:endParaRPr lang="es-AR" sz="1800" dirty="0">
              <a:solidFill>
                <a:schemeClr val="tx1"/>
              </a:solidFill>
              <a:latin typeface="Calibri" panose="020F0502020204030204" pitchFamily="34" charset="0"/>
              <a:cs typeface="Calibri" panose="020F0502020204030204" pitchFamily="34" charset="0"/>
            </a:endParaRPr>
          </a:p>
          <a:p>
            <a:pPr marL="45720" indent="0" algn="just">
              <a:buNone/>
            </a:pPr>
            <a:endParaRPr lang="es-AR" sz="700" b="0" dirty="0">
              <a:solidFill>
                <a:schemeClr val="tx1"/>
              </a:solidFill>
              <a:cs typeface="Calibri" panose="020F0502020204030204" pitchFamily="34" charset="0"/>
            </a:endParaRPr>
          </a:p>
          <a:p>
            <a:pPr marL="45720" indent="0" algn="just">
              <a:buNone/>
            </a:pPr>
            <a:r>
              <a:rPr lang="es-AR" sz="1800" b="0" dirty="0">
                <a:solidFill>
                  <a:schemeClr val="tx1"/>
                </a:solidFill>
                <a:cs typeface="Calibri" panose="020F0502020204030204" pitchFamily="34" charset="0"/>
              </a:rPr>
              <a:t>Se obtiene:</a:t>
            </a:r>
            <a:endParaRPr lang="es-ES" sz="1800" dirty="0">
              <a:solidFill>
                <a:schemeClr val="tx1"/>
              </a:solidFill>
              <a:latin typeface="Calibri" panose="020F0502020204030204" pitchFamily="34" charset="0"/>
              <a:cs typeface="Calibri" panose="020F0502020204030204" pitchFamily="34" charset="0"/>
            </a:endParaRPr>
          </a:p>
        </p:txBody>
      </p:sp>
      <p:pic>
        <p:nvPicPr>
          <p:cNvPr id="28" name="Picture 27">
            <a:extLst>
              <a:ext uri="{FF2B5EF4-FFF2-40B4-BE49-F238E27FC236}">
                <a16:creationId xmlns:a16="http://schemas.microsoft.com/office/drawing/2014/main" id="{922E7718-0898-486C-97BA-A647B2E7B34A}"/>
              </a:ext>
            </a:extLst>
          </p:cNvPr>
          <p:cNvPicPr>
            <a:picLocks noChangeAspect="1"/>
          </p:cNvPicPr>
          <p:nvPr/>
        </p:nvPicPr>
        <p:blipFill>
          <a:blip r:embed="rId3"/>
          <a:stretch>
            <a:fillRect/>
          </a:stretch>
        </p:blipFill>
        <p:spPr>
          <a:xfrm>
            <a:off x="805911" y="1390802"/>
            <a:ext cx="4549140" cy="4495800"/>
          </a:xfrm>
          <a:prstGeom prst="rect">
            <a:avLst/>
          </a:prstGeom>
        </p:spPr>
      </p:pic>
      <p:sp>
        <p:nvSpPr>
          <p:cNvPr id="29" name="Oval 28">
            <a:extLst>
              <a:ext uri="{FF2B5EF4-FFF2-40B4-BE49-F238E27FC236}">
                <a16:creationId xmlns:a16="http://schemas.microsoft.com/office/drawing/2014/main" id="{EACF96CC-B23B-4594-99B1-592788AB8E14}"/>
              </a:ext>
            </a:extLst>
          </p:cNvPr>
          <p:cNvSpPr/>
          <p:nvPr/>
        </p:nvSpPr>
        <p:spPr>
          <a:xfrm>
            <a:off x="3506779" y="2673752"/>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0" name="Oval 29">
            <a:extLst>
              <a:ext uri="{FF2B5EF4-FFF2-40B4-BE49-F238E27FC236}">
                <a16:creationId xmlns:a16="http://schemas.microsoft.com/office/drawing/2014/main" id="{1C0F7D74-0115-4382-BF00-A8D52F0CB439}"/>
              </a:ext>
            </a:extLst>
          </p:cNvPr>
          <p:cNvSpPr/>
          <p:nvPr/>
        </p:nvSpPr>
        <p:spPr>
          <a:xfrm>
            <a:off x="2061873" y="5436923"/>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1" name="Oval 30">
            <a:extLst>
              <a:ext uri="{FF2B5EF4-FFF2-40B4-BE49-F238E27FC236}">
                <a16:creationId xmlns:a16="http://schemas.microsoft.com/office/drawing/2014/main" id="{7E9EB1C2-0CED-4D17-8E9B-893EBA2E1922}"/>
              </a:ext>
            </a:extLst>
          </p:cNvPr>
          <p:cNvSpPr/>
          <p:nvPr/>
        </p:nvSpPr>
        <p:spPr>
          <a:xfrm>
            <a:off x="2340016" y="5436923"/>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2" name="Oval 31">
            <a:extLst>
              <a:ext uri="{FF2B5EF4-FFF2-40B4-BE49-F238E27FC236}">
                <a16:creationId xmlns:a16="http://schemas.microsoft.com/office/drawing/2014/main" id="{39AD5FFE-DF7E-492C-8C22-3C4818EB181B}"/>
              </a:ext>
            </a:extLst>
          </p:cNvPr>
          <p:cNvSpPr/>
          <p:nvPr/>
        </p:nvSpPr>
        <p:spPr>
          <a:xfrm>
            <a:off x="2015575" y="1756114"/>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3" name="Oval 32">
            <a:extLst>
              <a:ext uri="{FF2B5EF4-FFF2-40B4-BE49-F238E27FC236}">
                <a16:creationId xmlns:a16="http://schemas.microsoft.com/office/drawing/2014/main" id="{A8BFAD06-5D42-4101-B20D-39069628F170}"/>
              </a:ext>
            </a:extLst>
          </p:cNvPr>
          <p:cNvSpPr/>
          <p:nvPr/>
        </p:nvSpPr>
        <p:spPr>
          <a:xfrm>
            <a:off x="2388307" y="2716847"/>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4" name="Oval 33">
            <a:extLst>
              <a:ext uri="{FF2B5EF4-FFF2-40B4-BE49-F238E27FC236}">
                <a16:creationId xmlns:a16="http://schemas.microsoft.com/office/drawing/2014/main" id="{FD9FBFE7-7334-4CC2-B869-0D31173C38D8}"/>
              </a:ext>
            </a:extLst>
          </p:cNvPr>
          <p:cNvSpPr/>
          <p:nvPr/>
        </p:nvSpPr>
        <p:spPr>
          <a:xfrm>
            <a:off x="2230358" y="3745039"/>
            <a:ext cx="436092"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ED543A5F-D5D6-4DC6-A9B8-31AB94C8FD2F}"/>
                  </a:ext>
                </a:extLst>
              </p:cNvPr>
              <p:cNvSpPr/>
              <p:nvPr/>
            </p:nvSpPr>
            <p:spPr>
              <a:xfrm>
                <a:off x="6511191" y="1543005"/>
                <a:ext cx="2249085" cy="1356333"/>
              </a:xfrm>
              <a:prstGeom prst="rect">
                <a:avLst/>
              </a:prstGeom>
            </p:spPr>
            <p:txBody>
              <a:bodyPr wrap="square">
                <a:spAutoFit/>
              </a:bodyPr>
              <a:lstStyle/>
              <a:p>
                <a:pPr algn="just">
                  <a:lnSpc>
                    <a:spcPct val="107000"/>
                  </a:lnSpc>
                  <a:spcAft>
                    <a:spcPts val="800"/>
                  </a:spcAft>
                </a:pPr>
                <a14:m>
                  <m:oMathPara xmlns:m="http://schemas.openxmlformats.org/officeDocument/2006/math">
                    <m:oMathParaPr>
                      <m:jc m:val="centerGroup"/>
                    </m:oMathParaPr>
                    <m:oMath xmlns:m="http://schemas.openxmlformats.org/officeDocument/2006/math">
                      <m:r>
                        <a:rPr lang="es-AR" sz="1600" i="1">
                          <a:latin typeface="Cambria Math" panose="02040503050406030204" pitchFamily="18" charset="0"/>
                          <a:ea typeface="Calibri" panose="020F0502020204030204" pitchFamily="34" charset="0"/>
                          <a:cs typeface="Helvetica" panose="020B0604020202020204" pitchFamily="34" charset="0"/>
                        </a:rPr>
                        <m:t>𝑁</m:t>
                      </m:r>
                      <m:r>
                        <a:rPr lang="es-AR" sz="1600" i="1">
                          <a:latin typeface="Cambria Math" panose="02040503050406030204" pitchFamily="18" charset="0"/>
                          <a:ea typeface="Calibri" panose="020F0502020204030204" pitchFamily="34" charset="0"/>
                          <a:cs typeface="Helvetica" panose="020B0604020202020204" pitchFamily="34" charset="0"/>
                        </a:rPr>
                        <m:t>=11</m:t>
                      </m:r>
                    </m:oMath>
                  </m:oMathPara>
                </a14:m>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14:m>
                  <m:oMathPara xmlns:m="http://schemas.openxmlformats.org/officeDocument/2006/math">
                    <m:oMathParaPr>
                      <m:jc m:val="centerGroup"/>
                    </m:oMathParaPr>
                    <m:oMath xmlns:m="http://schemas.openxmlformats.org/officeDocument/2006/math">
                      <m:sSub>
                        <m:sSubPr>
                          <m:ctrlPr>
                            <a:rPr lang="es-AR" sz="1600" i="1">
                              <a:latin typeface="Cambria Math" panose="02040503050406030204" pitchFamily="18" charset="0"/>
                              <a:ea typeface="Times New Roman" panose="02020603050405020304" pitchFamily="18" charset="0"/>
                              <a:cs typeface="Helvetica" panose="020B0604020202020204" pitchFamily="34" charset="0"/>
                            </a:rPr>
                          </m:ctrlPr>
                        </m:sSubPr>
                        <m:e>
                          <m:r>
                            <a:rPr lang="es-AR" sz="1600" i="1">
                              <a:latin typeface="Cambria Math" panose="02040503050406030204" pitchFamily="18" charset="0"/>
                              <a:ea typeface="Times New Roman" panose="02020603050405020304" pitchFamily="18" charset="0"/>
                              <a:cs typeface="Helvetica" panose="020B0604020202020204" pitchFamily="34" charset="0"/>
                            </a:rPr>
                            <m:t>𝑁</m:t>
                          </m:r>
                        </m:e>
                        <m:sub>
                          <m:r>
                            <a:rPr lang="es-AR" sz="1600" i="1">
                              <a:latin typeface="Cambria Math" panose="02040503050406030204" pitchFamily="18" charset="0"/>
                              <a:ea typeface="Times New Roman" panose="02020603050405020304" pitchFamily="18" charset="0"/>
                              <a:cs typeface="Helvetica" panose="020B0604020202020204" pitchFamily="34" charset="0"/>
                            </a:rPr>
                            <m:t>𝑟𝑒𝑐𝑡𝑖𝑓𝑖𝑐𝑎𝑐𝑖</m:t>
                          </m:r>
                          <m:r>
                            <a:rPr lang="es-AR" sz="1600" i="1">
                              <a:latin typeface="Cambria Math" panose="02040503050406030204" pitchFamily="18" charset="0"/>
                              <a:ea typeface="Times New Roman" panose="02020603050405020304" pitchFamily="18" charset="0"/>
                              <a:cs typeface="Helvetica" panose="020B0604020202020204" pitchFamily="34" charset="0"/>
                            </a:rPr>
                            <m:t>ó</m:t>
                          </m:r>
                          <m:r>
                            <a:rPr lang="es-AR" sz="1600" i="1">
                              <a:latin typeface="Cambria Math" panose="02040503050406030204" pitchFamily="18" charset="0"/>
                              <a:ea typeface="Times New Roman" panose="02020603050405020304" pitchFamily="18" charset="0"/>
                              <a:cs typeface="Helvetica" panose="020B0604020202020204" pitchFamily="34" charset="0"/>
                            </a:rPr>
                            <m:t>𝑛</m:t>
                          </m:r>
                        </m:sub>
                      </m:sSub>
                      <m:r>
                        <a:rPr lang="es-AR" sz="1600" i="1">
                          <a:latin typeface="Cambria Math" panose="02040503050406030204" pitchFamily="18" charset="0"/>
                          <a:ea typeface="Times New Roman" panose="02020603050405020304" pitchFamily="18" charset="0"/>
                          <a:cs typeface="Helvetica" panose="020B0604020202020204" pitchFamily="34" charset="0"/>
                        </a:rPr>
                        <m:t>=6</m:t>
                      </m:r>
                    </m:oMath>
                  </m:oMathPara>
                </a14:m>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14:m>
                  <m:oMathPara xmlns:m="http://schemas.openxmlformats.org/officeDocument/2006/math">
                    <m:oMathParaPr>
                      <m:jc m:val="centerGroup"/>
                    </m:oMathParaPr>
                    <m:oMath xmlns:m="http://schemas.openxmlformats.org/officeDocument/2006/math">
                      <m:sSub>
                        <m:sSubPr>
                          <m:ctrlPr>
                            <a:rPr lang="es-AR" sz="1600" i="1">
                              <a:latin typeface="Cambria Math" panose="02040503050406030204" pitchFamily="18" charset="0"/>
                              <a:ea typeface="Times New Roman" panose="02020603050405020304" pitchFamily="18" charset="0"/>
                              <a:cs typeface="Helvetica" panose="020B0604020202020204" pitchFamily="34" charset="0"/>
                            </a:rPr>
                          </m:ctrlPr>
                        </m:sSubPr>
                        <m:e>
                          <m:r>
                            <a:rPr lang="es-AR" sz="1600" i="1">
                              <a:latin typeface="Cambria Math" panose="02040503050406030204" pitchFamily="18" charset="0"/>
                              <a:ea typeface="Times New Roman" panose="02020603050405020304" pitchFamily="18" charset="0"/>
                              <a:cs typeface="Helvetica" panose="020B0604020202020204" pitchFamily="34" charset="0"/>
                            </a:rPr>
                            <m:t>𝑁</m:t>
                          </m:r>
                        </m:e>
                        <m:sub>
                          <m:r>
                            <a:rPr lang="es-AR" sz="1600" i="1">
                              <a:latin typeface="Cambria Math" panose="02040503050406030204" pitchFamily="18" charset="0"/>
                              <a:ea typeface="Times New Roman" panose="02020603050405020304" pitchFamily="18" charset="0"/>
                              <a:cs typeface="Helvetica" panose="020B0604020202020204" pitchFamily="34" charset="0"/>
                            </a:rPr>
                            <m:t>𝑎𝑔𝑜𝑡𝑎𝑚𝑖𝑒𝑛𝑡𝑜</m:t>
                          </m:r>
                        </m:sub>
                      </m:sSub>
                      <m:r>
                        <a:rPr lang="es-AR" sz="1600" i="1">
                          <a:latin typeface="Cambria Math" panose="02040503050406030204" pitchFamily="18" charset="0"/>
                          <a:ea typeface="Times New Roman" panose="02020603050405020304" pitchFamily="18" charset="0"/>
                          <a:cs typeface="Helvetica" panose="020B0604020202020204" pitchFamily="34" charset="0"/>
                        </a:rPr>
                        <m:t>=5</m:t>
                      </m:r>
                    </m:oMath>
                  </m:oMathPara>
                </a14:m>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5" name="Rectangle 4">
                <a:extLst>
                  <a:ext uri="{FF2B5EF4-FFF2-40B4-BE49-F238E27FC236}">
                    <a16:creationId xmlns:a16="http://schemas.microsoft.com/office/drawing/2014/main" id="{ED543A5F-D5D6-4DC6-A9B8-31AB94C8FD2F}"/>
                  </a:ext>
                </a:extLst>
              </p:cNvPr>
              <p:cNvSpPr>
                <a:spLocks noRot="1" noChangeAspect="1" noMove="1" noResize="1" noEditPoints="1" noAdjustHandles="1" noChangeArrowheads="1" noChangeShapeType="1" noTextEdit="1"/>
              </p:cNvSpPr>
              <p:nvPr/>
            </p:nvSpPr>
            <p:spPr>
              <a:xfrm>
                <a:off x="6511191" y="1543005"/>
                <a:ext cx="2249085" cy="1356333"/>
              </a:xfrm>
              <a:prstGeom prst="rect">
                <a:avLst/>
              </a:prstGeom>
              <a:blipFill>
                <a:blip r:embed="rId4"/>
                <a:stretch>
                  <a:fillRect/>
                </a:stretch>
              </a:blipFill>
            </p:spPr>
            <p:txBody>
              <a:bodyPr/>
              <a:lstStyle/>
              <a:p>
                <a:r>
                  <a:rPr lang="es-AR">
                    <a:noFill/>
                  </a:rPr>
                  <a:t> </a:t>
                </a:r>
              </a:p>
            </p:txBody>
          </p:sp>
        </mc:Fallback>
      </mc:AlternateContent>
      <p:graphicFrame>
        <p:nvGraphicFramePr>
          <p:cNvPr id="35" name="Chart 34">
            <a:extLst>
              <a:ext uri="{FF2B5EF4-FFF2-40B4-BE49-F238E27FC236}">
                <a16:creationId xmlns:a16="http://schemas.microsoft.com/office/drawing/2014/main" id="{0F65C3A0-ACE0-44B9-838E-88596E034223}"/>
              </a:ext>
            </a:extLst>
          </p:cNvPr>
          <p:cNvGraphicFramePr/>
          <p:nvPr>
            <p:extLst>
              <p:ext uri="{D42A27DB-BD31-4B8C-83A1-F6EECF244321}">
                <p14:modId xmlns:p14="http://schemas.microsoft.com/office/powerpoint/2010/main" val="2977156937"/>
              </p:ext>
            </p:extLst>
          </p:nvPr>
        </p:nvGraphicFramePr>
        <p:xfrm>
          <a:off x="5444067" y="2673752"/>
          <a:ext cx="6280625" cy="3558177"/>
        </p:xfrm>
        <a:graphic>
          <a:graphicData uri="http://schemas.openxmlformats.org/drawingml/2006/chart">
            <c:chart xmlns:c="http://schemas.openxmlformats.org/drawingml/2006/chart" xmlns:r="http://schemas.openxmlformats.org/officeDocument/2006/relationships" r:id="rId5"/>
          </a:graphicData>
        </a:graphic>
      </p:graphicFrame>
      <p:pic>
        <p:nvPicPr>
          <p:cNvPr id="16" name="Imagen 2" descr="Nueva marca difusion - web">
            <a:extLst>
              <a:ext uri="{FF2B5EF4-FFF2-40B4-BE49-F238E27FC236}">
                <a16:creationId xmlns:a16="http://schemas.microsoft.com/office/drawing/2014/main" id="{5417815C-1FF1-415F-B533-279E94E5A5D1}"/>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829548" y="244084"/>
            <a:ext cx="2120900" cy="660400"/>
          </a:xfrm>
          <a:prstGeom prst="rect">
            <a:avLst/>
          </a:prstGeom>
          <a:noFill/>
          <a:ln>
            <a:noFill/>
          </a:ln>
        </p:spPr>
      </p:pic>
      <p:sp>
        <p:nvSpPr>
          <p:cNvPr id="17" name="Marcador de número de diapositiva 14"/>
          <p:cNvSpPr>
            <a:spLocks noGrp="1"/>
          </p:cNvSpPr>
          <p:nvPr>
            <p:ph type="sldNum" sz="quarter" idx="12"/>
          </p:nvPr>
        </p:nvSpPr>
        <p:spPr>
          <a:xfrm>
            <a:off x="11236569" y="6231929"/>
            <a:ext cx="531759" cy="365125"/>
          </a:xfrm>
        </p:spPr>
        <p:txBody>
          <a:bodyPr/>
          <a:lstStyle/>
          <a:p>
            <a:r>
              <a:rPr lang="en-US" sz="1600" b="1" dirty="0"/>
              <a:t>-</a:t>
            </a:r>
            <a:fld id="{69D94FCB-83B5-4144-BDC1-7118612766F0}" type="slidenum">
              <a:rPr lang="en-US" sz="1400" b="1" smtClean="0">
                <a:latin typeface="Calibri" panose="020F0502020204030204" pitchFamily="34" charset="0"/>
                <a:cs typeface="Calibri" panose="020F0502020204030204" pitchFamily="34" charset="0"/>
              </a:rPr>
              <a:t>5</a:t>
            </a:fld>
            <a:r>
              <a:rPr lang="en-US" sz="1600" b="1" dirty="0"/>
              <a:t>-</a:t>
            </a:r>
          </a:p>
        </p:txBody>
      </p:sp>
      <p:sp>
        <p:nvSpPr>
          <p:cNvPr id="19" name="Título 1"/>
          <p:cNvSpPr>
            <a:spLocks noGrp="1"/>
          </p:cNvSpPr>
          <p:nvPr>
            <p:ph type="title"/>
          </p:nvPr>
        </p:nvSpPr>
        <p:spPr>
          <a:xfrm>
            <a:off x="438911" y="244084"/>
            <a:ext cx="9677119" cy="919940"/>
          </a:xfrm>
        </p:spPr>
        <p:txBody>
          <a:bodyPr/>
          <a:lstStyle/>
          <a:p>
            <a:r>
              <a:rPr lang="es-ES" dirty="0"/>
              <a:t>Resolución –</a:t>
            </a:r>
            <a:r>
              <a:rPr lang="es-ES" i="1" dirty="0"/>
              <a:t> Ítem 1</a:t>
            </a:r>
            <a:endParaRPr lang="en-US" dirty="0"/>
          </a:p>
        </p:txBody>
      </p:sp>
      <p:sp>
        <p:nvSpPr>
          <p:cNvPr id="18" name="Marcador de pie de página 3"/>
          <p:cNvSpPr>
            <a:spLocks noGrp="1"/>
          </p:cNvSpPr>
          <p:nvPr>
            <p:ph type="ftr" sz="quarter" idx="11"/>
          </p:nvPr>
        </p:nvSpPr>
        <p:spPr>
          <a:xfrm>
            <a:off x="438912" y="6251260"/>
            <a:ext cx="11329416" cy="365125"/>
          </a:xfrm>
        </p:spPr>
        <p:txBody>
          <a:bodyPr/>
          <a:lstStyle/>
          <a:p>
            <a:pPr algn="l"/>
            <a:r>
              <a:rPr lang="en-US" sz="1400" dirty="0">
                <a:solidFill>
                  <a:schemeClr val="tx1"/>
                </a:solidFill>
                <a:latin typeface="Calibri" panose="020F0502020204030204" pitchFamily="34" charset="0"/>
                <a:cs typeface="Calibri" panose="020F0502020204030204" pitchFamily="34" charset="0"/>
              </a:rPr>
              <a:t>76.52/76.05/TA164 -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de </a:t>
            </a:r>
            <a:r>
              <a:rPr lang="en-US" sz="1400" dirty="0" err="1">
                <a:solidFill>
                  <a:schemeClr val="tx1"/>
                </a:solidFill>
                <a:latin typeface="Calibri" panose="020F0502020204030204" pitchFamily="34" charset="0"/>
                <a:cs typeface="Calibri" panose="020F0502020204030204" pitchFamily="34" charset="0"/>
              </a:rPr>
              <a:t>Transferencia</a:t>
            </a:r>
            <a:r>
              <a:rPr lang="en-US" sz="1400" dirty="0">
                <a:solidFill>
                  <a:schemeClr val="tx1"/>
                </a:solidFill>
                <a:latin typeface="Calibri" panose="020F0502020204030204" pitchFamily="34" charset="0"/>
                <a:cs typeface="Calibri" panose="020F0502020204030204" pitchFamily="34" charset="0"/>
              </a:rPr>
              <a:t> de Materia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III                                                2° </a:t>
            </a:r>
            <a:r>
              <a:rPr lang="en-US" sz="1400" dirty="0" err="1">
                <a:solidFill>
                  <a:schemeClr val="tx1"/>
                </a:solidFill>
                <a:latin typeface="Calibri" panose="020F0502020204030204" pitchFamily="34" charset="0"/>
                <a:cs typeface="Calibri" panose="020F0502020204030204" pitchFamily="34" charset="0"/>
              </a:rPr>
              <a:t>Cuatrimestre</a:t>
            </a:r>
            <a:r>
              <a:rPr lang="en-US" sz="1400" dirty="0">
                <a:solidFill>
                  <a:schemeClr val="tx1"/>
                </a:solidFill>
                <a:latin typeface="Calibri" panose="020F0502020204030204" pitchFamily="34" charset="0"/>
                <a:cs typeface="Calibri" panose="020F0502020204030204" pitchFamily="34" charset="0"/>
              </a:rPr>
              <a:t> 2024</a:t>
            </a:r>
          </a:p>
        </p:txBody>
      </p:sp>
    </p:spTree>
    <p:extLst>
      <p:ext uri="{BB962C8B-B14F-4D97-AF65-F5344CB8AC3E}">
        <p14:creationId xmlns:p14="http://schemas.microsoft.com/office/powerpoint/2010/main" val="4280452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600"/>
                                  </p:stCondLst>
                                  <p:childTnLst>
                                    <p:set>
                                      <p:cBhvr>
                                        <p:cTn id="10" dur="1" fill="hold">
                                          <p:stCondLst>
                                            <p:cond delay="0"/>
                                          </p:stCondLst>
                                        </p:cTn>
                                        <p:tgtEl>
                                          <p:spTgt spid="9">
                                            <p:txEl>
                                              <p:pRg st="2" end="2"/>
                                            </p:txEl>
                                          </p:spTgt>
                                        </p:tgtEl>
                                        <p:attrNameLst>
                                          <p:attrName>style.visibility</p:attrName>
                                        </p:attrNameLst>
                                      </p:cBhvr>
                                      <p:to>
                                        <p:strVal val="visible"/>
                                      </p:to>
                                    </p:set>
                                    <p:animEffect transition="in" filter="fade">
                                      <p:cBhvr>
                                        <p:cTn id="11" dur="500"/>
                                        <p:tgtEl>
                                          <p:spTgt spid="9">
                                            <p:txEl>
                                              <p:pRg st="2" end="2"/>
                                            </p:txEl>
                                          </p:spTgt>
                                        </p:tgtEl>
                                      </p:cBhvr>
                                    </p:animEffect>
                                  </p:childTnLst>
                                </p:cTn>
                              </p:par>
                            </p:childTnLst>
                          </p:cTn>
                        </p:par>
                        <p:par>
                          <p:cTn id="12" fill="hold">
                            <p:stCondLst>
                              <p:cond delay="1600"/>
                            </p:stCondLst>
                            <p:childTnLst>
                              <p:par>
                                <p:cTn id="13" presetID="22" presetClass="entr" presetSubtype="8" fill="hold" grpId="0" nodeType="afterEffect">
                                  <p:stCondLst>
                                    <p:cond delay="300"/>
                                  </p:stCondLst>
                                  <p:childTnLst>
                                    <p:set>
                                      <p:cBhvr>
                                        <p:cTn id="14" dur="1" fill="hold">
                                          <p:stCondLst>
                                            <p:cond delay="0"/>
                                          </p:stCondLst>
                                        </p:cTn>
                                        <p:tgtEl>
                                          <p:spTgt spid="35"/>
                                        </p:tgtEl>
                                        <p:attrNameLst>
                                          <p:attrName>style.visibility</p:attrName>
                                        </p:attrNameLst>
                                      </p:cBhvr>
                                      <p:to>
                                        <p:strVal val="visible"/>
                                      </p:to>
                                    </p:set>
                                    <p:animEffect transition="in" filter="wipe(left)">
                                      <p:cBhvr>
                                        <p:cTn id="15" dur="1000"/>
                                        <p:tgtEl>
                                          <p:spTgt spid="3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P spid="5" grpId="0"/>
      <p:bldGraphic spid="35"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rotWithShape="1">
          <a:blip r:embed="rId2" cstate="print">
            <a:extLst>
              <a:ext uri="{28A0092B-C50C-407E-A947-70E740481C1C}">
                <a14:useLocalDpi xmlns:a14="http://schemas.microsoft.com/office/drawing/2010/main" val="0"/>
              </a:ext>
            </a:extLst>
          </a:blip>
          <a:srcRect l="-1" t="19114" r="2065" b="14272"/>
          <a:stretch/>
        </p:blipFill>
        <p:spPr>
          <a:xfrm>
            <a:off x="9820669" y="250026"/>
            <a:ext cx="2130820" cy="704088"/>
          </a:xfrm>
          <a:prstGeom prst="rect">
            <a:avLst/>
          </a:prstGeom>
        </p:spPr>
      </p:pic>
      <p:sp>
        <p:nvSpPr>
          <p:cNvPr id="19" name="Marcador de contenido 2">
            <a:extLst>
              <a:ext uri="{FF2B5EF4-FFF2-40B4-BE49-F238E27FC236}">
                <a16:creationId xmlns:a16="http://schemas.microsoft.com/office/drawing/2014/main" id="{2689B5FC-321F-4070-9803-4C73ECF31C56}"/>
              </a:ext>
            </a:extLst>
          </p:cNvPr>
          <p:cNvSpPr txBox="1">
            <a:spLocks/>
          </p:cNvSpPr>
          <p:nvPr/>
        </p:nvSpPr>
        <p:spPr>
          <a:xfrm>
            <a:off x="438911" y="3731164"/>
            <a:ext cx="5855489" cy="753918"/>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lgn="just">
              <a:buFont typeface="Corbel" pitchFamily="34" charset="0"/>
              <a:buNone/>
            </a:pPr>
            <a:r>
              <a:rPr lang="es-ES" sz="1800" b="1" u="sng" dirty="0">
                <a:solidFill>
                  <a:schemeClr val="tx1"/>
                </a:solidFill>
                <a:latin typeface="Calibri" panose="020F0502020204030204" pitchFamily="34" charset="0"/>
                <a:cs typeface="Calibri" panose="020F0502020204030204" pitchFamily="34" charset="0"/>
              </a:rPr>
              <a:t>Resolución</a:t>
            </a:r>
          </a:p>
          <a:p>
            <a:pPr algn="just"/>
            <a:r>
              <a:rPr lang="es-ES" sz="1800" dirty="0">
                <a:solidFill>
                  <a:schemeClr val="tx1"/>
                </a:solidFill>
                <a:latin typeface="Calibri" panose="020F0502020204030204" pitchFamily="34" charset="0"/>
                <a:cs typeface="Calibri" panose="020F0502020204030204" pitchFamily="34" charset="0"/>
              </a:rPr>
              <a:t>Teniendo en cuenta los resultados del punto anterior…</a:t>
            </a:r>
          </a:p>
        </p:txBody>
      </p:sp>
      <mc:AlternateContent xmlns:mc="http://schemas.openxmlformats.org/markup-compatibility/2006" xmlns:a14="http://schemas.microsoft.com/office/drawing/2010/main">
        <mc:Choice Requires="a14">
          <p:sp>
            <p:nvSpPr>
              <p:cNvPr id="42" name="Marcador de contenido 2">
                <a:extLst>
                  <a:ext uri="{FF2B5EF4-FFF2-40B4-BE49-F238E27FC236}">
                    <a16:creationId xmlns:a16="http://schemas.microsoft.com/office/drawing/2014/main" id="{A41915E3-0A1A-4079-81EA-1AFDE9BFD762}"/>
                  </a:ext>
                </a:extLst>
              </p:cNvPr>
              <p:cNvSpPr>
                <a:spLocks noGrp="1"/>
              </p:cNvSpPr>
              <p:nvPr>
                <p:ph idx="1"/>
              </p:nvPr>
            </p:nvSpPr>
            <p:spPr>
              <a:xfrm>
                <a:off x="438911" y="1085144"/>
                <a:ext cx="11329417" cy="2226059"/>
              </a:xfrm>
            </p:spPr>
            <p:txBody>
              <a:bodyPr>
                <a:noAutofit/>
              </a:bodyPr>
              <a:lstStyle/>
              <a:p>
                <a:pPr marL="45720" indent="0" algn="just">
                  <a:buNone/>
                </a:pPr>
                <a:r>
                  <a:rPr lang="es-AR" sz="1600" b="1" dirty="0">
                    <a:solidFill>
                      <a:schemeClr val="tx1"/>
                    </a:solidFill>
                    <a:latin typeface="Calibri" panose="020F0502020204030204" pitchFamily="34" charset="0"/>
                    <a:cs typeface="Calibri" panose="020F0502020204030204" pitchFamily="34" charset="0"/>
                  </a:rPr>
                  <a:t>Se desea recuperar el </a:t>
                </a:r>
                <a14:m>
                  <m:oMath xmlns:m="http://schemas.openxmlformats.org/officeDocument/2006/math">
                    <m:r>
                      <a:rPr lang="es-AR" sz="1600" b="1">
                        <a:solidFill>
                          <a:schemeClr val="tx1"/>
                        </a:solidFill>
                        <a:latin typeface="Cambria Math" panose="02040503050406030204" pitchFamily="18" charset="0"/>
                        <a:cs typeface="Calibri" panose="020F0502020204030204" pitchFamily="34" charset="0"/>
                      </a:rPr>
                      <m:t>𝟗𝟎</m:t>
                    </m:r>
                    <m:r>
                      <a:rPr lang="es-AR" sz="1600" b="1">
                        <a:solidFill>
                          <a:schemeClr val="tx1"/>
                        </a:solidFill>
                        <a:latin typeface="Cambria Math" panose="02040503050406030204" pitchFamily="18" charset="0"/>
                        <a:cs typeface="Calibri" panose="020F0502020204030204" pitchFamily="34" charset="0"/>
                      </a:rPr>
                      <m:t> %</m:t>
                    </m:r>
                  </m:oMath>
                </a14:m>
                <a:r>
                  <a:rPr lang="es-AR" sz="1600" b="1" dirty="0">
                    <a:solidFill>
                      <a:schemeClr val="tx1"/>
                    </a:solidFill>
                    <a:latin typeface="Calibri" panose="020F0502020204030204" pitchFamily="34" charset="0"/>
                    <a:cs typeface="Calibri" panose="020F0502020204030204" pitchFamily="34" charset="0"/>
                  </a:rPr>
                  <a:t> de la propanona de </a:t>
                </a:r>
                <a14:m>
                  <m:oMath xmlns:m="http://schemas.openxmlformats.org/officeDocument/2006/math">
                    <m:r>
                      <a:rPr lang="es-AR" sz="1600" b="1">
                        <a:solidFill>
                          <a:schemeClr val="tx1"/>
                        </a:solidFill>
                        <a:latin typeface="Cambria Math" panose="02040503050406030204" pitchFamily="18" charset="0"/>
                        <a:cs typeface="Calibri" panose="020F0502020204030204" pitchFamily="34" charset="0"/>
                      </a:rPr>
                      <m:t>𝟏𝟎𝟎</m:t>
                    </m:r>
                    <m:r>
                      <a:rPr lang="es-AR" sz="1600" b="1">
                        <a:solidFill>
                          <a:schemeClr val="tx1"/>
                        </a:solidFill>
                        <a:latin typeface="Cambria Math" panose="02040503050406030204" pitchFamily="18" charset="0"/>
                        <a:cs typeface="Calibri" panose="020F0502020204030204" pitchFamily="34" charset="0"/>
                      </a:rPr>
                      <m:t> </m:t>
                    </m:r>
                    <m:r>
                      <a:rPr lang="es-AR" sz="1600" b="1">
                        <a:solidFill>
                          <a:schemeClr val="tx1"/>
                        </a:solidFill>
                        <a:latin typeface="Cambria Math" panose="02040503050406030204" pitchFamily="18" charset="0"/>
                        <a:cs typeface="Calibri" panose="020F0502020204030204" pitchFamily="34" charset="0"/>
                      </a:rPr>
                      <m:t>𝒌𝒎𝒐𝒍</m:t>
                    </m:r>
                    <m:r>
                      <a:rPr lang="es-AR" sz="1600" b="1">
                        <a:solidFill>
                          <a:schemeClr val="tx1"/>
                        </a:solidFill>
                        <a:latin typeface="Cambria Math" panose="02040503050406030204" pitchFamily="18" charset="0"/>
                        <a:cs typeface="Calibri" panose="020F0502020204030204" pitchFamily="34" charset="0"/>
                      </a:rPr>
                      <m:t>/</m:t>
                    </m:r>
                    <m:r>
                      <a:rPr lang="es-AR" sz="1600" b="1">
                        <a:solidFill>
                          <a:schemeClr val="tx1"/>
                        </a:solidFill>
                        <a:latin typeface="Cambria Math" panose="02040503050406030204" pitchFamily="18" charset="0"/>
                        <a:cs typeface="Calibri" panose="020F0502020204030204" pitchFamily="34" charset="0"/>
                      </a:rPr>
                      <m:t>𝒉</m:t>
                    </m:r>
                  </m:oMath>
                </a14:m>
                <a:r>
                  <a:rPr lang="es-AR" sz="1600" b="1" dirty="0">
                    <a:solidFill>
                      <a:schemeClr val="tx1"/>
                    </a:solidFill>
                    <a:latin typeface="Calibri" panose="020F0502020204030204" pitchFamily="34" charset="0"/>
                    <a:cs typeface="Calibri" panose="020F0502020204030204" pitchFamily="34" charset="0"/>
                  </a:rPr>
                  <a:t> de una solución propanona-etanol (liquido saturado) al </a:t>
                </a:r>
                <a14:m>
                  <m:oMath xmlns:m="http://schemas.openxmlformats.org/officeDocument/2006/math">
                    <m:r>
                      <a:rPr lang="es-AR" sz="1600" b="1">
                        <a:solidFill>
                          <a:schemeClr val="tx1"/>
                        </a:solidFill>
                        <a:latin typeface="Cambria Math" panose="02040503050406030204" pitchFamily="18" charset="0"/>
                        <a:cs typeface="Calibri" panose="020F0502020204030204" pitchFamily="34" charset="0"/>
                      </a:rPr>
                      <m:t>𝟓𝟎</m:t>
                    </m:r>
                    <m:r>
                      <a:rPr lang="es-AR" sz="1600" b="1">
                        <a:solidFill>
                          <a:schemeClr val="tx1"/>
                        </a:solidFill>
                        <a:latin typeface="Cambria Math" panose="02040503050406030204" pitchFamily="18" charset="0"/>
                        <a:cs typeface="Calibri" panose="020F0502020204030204" pitchFamily="34" charset="0"/>
                      </a:rPr>
                      <m:t> %</m:t>
                    </m:r>
                  </m:oMath>
                </a14:m>
                <a:r>
                  <a:rPr lang="es-AR" sz="1600" b="1" dirty="0">
                    <a:solidFill>
                      <a:schemeClr val="tx1"/>
                    </a:solidFill>
                    <a:latin typeface="Calibri" panose="020F0502020204030204" pitchFamily="34" charset="0"/>
                    <a:cs typeface="Calibri" panose="020F0502020204030204" pitchFamily="34" charset="0"/>
                  </a:rPr>
                  <a:t> molar de propanona. El recuperado deberá tener una composición de </a:t>
                </a:r>
                <a14:m>
                  <m:oMath xmlns:m="http://schemas.openxmlformats.org/officeDocument/2006/math">
                    <m:r>
                      <a:rPr lang="es-AR" sz="1600" b="1">
                        <a:solidFill>
                          <a:schemeClr val="tx1"/>
                        </a:solidFill>
                        <a:latin typeface="Cambria Math" panose="02040503050406030204" pitchFamily="18" charset="0"/>
                        <a:cs typeface="Calibri" panose="020F0502020204030204" pitchFamily="34" charset="0"/>
                      </a:rPr>
                      <m:t>𝟗𝟎</m:t>
                    </m:r>
                    <m:r>
                      <a:rPr lang="es-AR" sz="1600" b="1">
                        <a:solidFill>
                          <a:schemeClr val="tx1"/>
                        </a:solidFill>
                        <a:latin typeface="Cambria Math" panose="02040503050406030204" pitchFamily="18" charset="0"/>
                        <a:cs typeface="Calibri" panose="020F0502020204030204" pitchFamily="34" charset="0"/>
                      </a:rPr>
                      <m:t>%</m:t>
                    </m:r>
                  </m:oMath>
                </a14:m>
                <a:r>
                  <a:rPr lang="es-AR" sz="1600" b="1" dirty="0">
                    <a:solidFill>
                      <a:schemeClr val="tx1"/>
                    </a:solidFill>
                    <a:latin typeface="Calibri" panose="020F0502020204030204" pitchFamily="34" charset="0"/>
                    <a:cs typeface="Calibri" panose="020F0502020204030204" pitchFamily="34" charset="0"/>
                  </a:rPr>
                  <a:t> molar de propanona. contenida en la alimentación. La torre con la que se va a operar tiene un condensador total que elimina </a:t>
                </a:r>
                <a14:m>
                  <m:oMath xmlns:m="http://schemas.openxmlformats.org/officeDocument/2006/math">
                    <m:r>
                      <a:rPr lang="es-AR" sz="1600" b="1">
                        <a:solidFill>
                          <a:schemeClr val="tx1"/>
                        </a:solidFill>
                        <a:latin typeface="Cambria Math" panose="02040503050406030204" pitchFamily="18" charset="0"/>
                        <a:cs typeface="Calibri" panose="020F0502020204030204" pitchFamily="34" charset="0"/>
                      </a:rPr>
                      <m:t>𝟕𝟐𝟎𝟎</m:t>
                    </m:r>
                    <m:r>
                      <a:rPr lang="es-AR" sz="1600" b="1">
                        <a:solidFill>
                          <a:schemeClr val="tx1"/>
                        </a:solidFill>
                        <a:latin typeface="Cambria Math" panose="02040503050406030204" pitchFamily="18" charset="0"/>
                        <a:cs typeface="Calibri" panose="020F0502020204030204" pitchFamily="34" charset="0"/>
                      </a:rPr>
                      <m:t> </m:t>
                    </m:r>
                    <m:r>
                      <a:rPr lang="es-AR" sz="1600" b="1">
                        <a:solidFill>
                          <a:schemeClr val="tx1"/>
                        </a:solidFill>
                        <a:latin typeface="Cambria Math" panose="02040503050406030204" pitchFamily="18" charset="0"/>
                        <a:cs typeface="Calibri" panose="020F0502020204030204" pitchFamily="34" charset="0"/>
                      </a:rPr>
                      <m:t>𝒌𝑱</m:t>
                    </m:r>
                    <m:r>
                      <a:rPr lang="es-AR" sz="1600" b="1">
                        <a:solidFill>
                          <a:schemeClr val="tx1"/>
                        </a:solidFill>
                        <a:latin typeface="Cambria Math" panose="02040503050406030204" pitchFamily="18" charset="0"/>
                        <a:cs typeface="Calibri" panose="020F0502020204030204" pitchFamily="34" charset="0"/>
                      </a:rPr>
                      <m:t>/</m:t>
                    </m:r>
                    <m:r>
                      <a:rPr lang="es-AR" sz="1600" b="1">
                        <a:solidFill>
                          <a:schemeClr val="tx1"/>
                        </a:solidFill>
                        <a:latin typeface="Cambria Math" panose="02040503050406030204" pitchFamily="18" charset="0"/>
                        <a:cs typeface="Calibri" panose="020F0502020204030204" pitchFamily="34" charset="0"/>
                      </a:rPr>
                      <m:t>𝒉</m:t>
                    </m:r>
                  </m:oMath>
                </a14:m>
                <a:r>
                  <a:rPr lang="es-AR" sz="1600" b="1" dirty="0">
                    <a:solidFill>
                      <a:schemeClr val="tx1"/>
                    </a:solidFill>
                    <a:latin typeface="Calibri" panose="020F0502020204030204" pitchFamily="34" charset="0"/>
                    <a:cs typeface="Calibri" panose="020F0502020204030204" pitchFamily="34" charset="0"/>
                  </a:rPr>
                  <a:t> </a:t>
                </a:r>
                <a14:m>
                  <m:oMath xmlns:m="http://schemas.openxmlformats.org/officeDocument/2006/math">
                    <m:r>
                      <a:rPr lang="es-AR" sz="1600" b="1">
                        <a:solidFill>
                          <a:schemeClr val="tx1"/>
                        </a:solidFill>
                        <a:latin typeface="Cambria Math" panose="02040503050406030204" pitchFamily="18" charset="0"/>
                        <a:cs typeface="Calibri" panose="020F0502020204030204" pitchFamily="34" charset="0"/>
                      </a:rPr>
                      <m:t>(</m:t>
                    </m:r>
                    <m:sSub>
                      <m:sSubPr>
                        <m:ctrlPr>
                          <a:rPr lang="es-AR" sz="1600" b="1" i="1">
                            <a:solidFill>
                              <a:schemeClr val="tx1"/>
                            </a:solidFill>
                            <a:latin typeface="Cambria Math" panose="02040503050406030204" pitchFamily="18" charset="0"/>
                            <a:cs typeface="Calibri" panose="020F0502020204030204" pitchFamily="34" charset="0"/>
                          </a:rPr>
                        </m:ctrlPr>
                      </m:sSubPr>
                      <m:e>
                        <m:r>
                          <a:rPr lang="es-AR" sz="1600" b="1">
                            <a:solidFill>
                              <a:schemeClr val="tx1"/>
                            </a:solidFill>
                            <a:latin typeface="Cambria Math" panose="02040503050406030204" pitchFamily="18" charset="0"/>
                            <a:cs typeface="Calibri" panose="020F0502020204030204" pitchFamily="34" charset="0"/>
                          </a:rPr>
                          <m:t>𝝀</m:t>
                        </m:r>
                      </m:e>
                      <m:sub>
                        <m:r>
                          <a:rPr lang="es-AR" sz="1600" b="1">
                            <a:solidFill>
                              <a:schemeClr val="tx1"/>
                            </a:solidFill>
                            <a:latin typeface="Cambria Math" panose="02040503050406030204" pitchFamily="18" charset="0"/>
                            <a:cs typeface="Calibri" panose="020F0502020204030204" pitchFamily="34" charset="0"/>
                          </a:rPr>
                          <m:t>𝑨</m:t>
                        </m:r>
                      </m:sub>
                    </m:sSub>
                    <m:r>
                      <a:rPr lang="es-AR" sz="1600" b="1">
                        <a:solidFill>
                          <a:schemeClr val="tx1"/>
                        </a:solidFill>
                        <a:latin typeface="Cambria Math" panose="02040503050406030204" pitchFamily="18" charset="0"/>
                        <a:cs typeface="Calibri" panose="020F0502020204030204" pitchFamily="34" charset="0"/>
                      </a:rPr>
                      <m:t>=</m:t>
                    </m:r>
                    <m:sSub>
                      <m:sSubPr>
                        <m:ctrlPr>
                          <a:rPr lang="es-AR" sz="1600" b="1" i="1">
                            <a:solidFill>
                              <a:schemeClr val="tx1"/>
                            </a:solidFill>
                            <a:latin typeface="Cambria Math" panose="02040503050406030204" pitchFamily="18" charset="0"/>
                            <a:cs typeface="Calibri" panose="020F0502020204030204" pitchFamily="34" charset="0"/>
                          </a:rPr>
                        </m:ctrlPr>
                      </m:sSubPr>
                      <m:e>
                        <m:r>
                          <a:rPr lang="es-AR" sz="1600" b="1">
                            <a:solidFill>
                              <a:schemeClr val="tx1"/>
                            </a:solidFill>
                            <a:latin typeface="Cambria Math" panose="02040503050406030204" pitchFamily="18" charset="0"/>
                            <a:cs typeface="Calibri" panose="020F0502020204030204" pitchFamily="34" charset="0"/>
                          </a:rPr>
                          <m:t>𝝀</m:t>
                        </m:r>
                      </m:e>
                      <m:sub>
                        <m:r>
                          <a:rPr lang="es-AR" sz="1600" b="1">
                            <a:solidFill>
                              <a:schemeClr val="tx1"/>
                            </a:solidFill>
                            <a:latin typeface="Cambria Math" panose="02040503050406030204" pitchFamily="18" charset="0"/>
                            <a:cs typeface="Calibri" panose="020F0502020204030204" pitchFamily="34" charset="0"/>
                          </a:rPr>
                          <m:t>𝑩</m:t>
                        </m:r>
                      </m:sub>
                    </m:sSub>
                    <m:r>
                      <a:rPr lang="es-AR" sz="1600" b="1">
                        <a:solidFill>
                          <a:schemeClr val="tx1"/>
                        </a:solidFill>
                        <a:latin typeface="Cambria Math" panose="02040503050406030204" pitchFamily="18" charset="0"/>
                        <a:cs typeface="Calibri" panose="020F0502020204030204" pitchFamily="34" charset="0"/>
                      </a:rPr>
                      <m:t>=</m:t>
                    </m:r>
                    <m:r>
                      <a:rPr lang="es-AR" sz="1600" b="1">
                        <a:solidFill>
                          <a:schemeClr val="tx1"/>
                        </a:solidFill>
                        <a:latin typeface="Cambria Math" panose="02040503050406030204" pitchFamily="18" charset="0"/>
                        <a:cs typeface="Calibri" panose="020F0502020204030204" pitchFamily="34" charset="0"/>
                      </a:rPr>
                      <m:t>𝟒𝟎</m:t>
                    </m:r>
                    <m:r>
                      <a:rPr lang="es-AR" sz="1600" b="1">
                        <a:solidFill>
                          <a:schemeClr val="tx1"/>
                        </a:solidFill>
                        <a:latin typeface="Cambria Math" panose="02040503050406030204" pitchFamily="18" charset="0"/>
                        <a:cs typeface="Calibri" panose="020F0502020204030204" pitchFamily="34" charset="0"/>
                      </a:rPr>
                      <m:t> </m:t>
                    </m:r>
                    <m:r>
                      <a:rPr lang="es-AR" sz="1600" b="1">
                        <a:solidFill>
                          <a:schemeClr val="tx1"/>
                        </a:solidFill>
                        <a:latin typeface="Cambria Math" panose="02040503050406030204" pitchFamily="18" charset="0"/>
                        <a:cs typeface="Calibri" panose="020F0502020204030204" pitchFamily="34" charset="0"/>
                      </a:rPr>
                      <m:t>𝒌𝑱</m:t>
                    </m:r>
                    <m:r>
                      <a:rPr lang="es-AR" sz="1600" b="1">
                        <a:solidFill>
                          <a:schemeClr val="tx1"/>
                        </a:solidFill>
                        <a:latin typeface="Cambria Math" panose="02040503050406030204" pitchFamily="18" charset="0"/>
                        <a:cs typeface="Calibri" panose="020F0502020204030204" pitchFamily="34" charset="0"/>
                      </a:rPr>
                      <m:t>/</m:t>
                    </m:r>
                    <m:r>
                      <a:rPr lang="es-AR" sz="1600" b="1">
                        <a:solidFill>
                          <a:schemeClr val="tx1"/>
                        </a:solidFill>
                        <a:latin typeface="Cambria Math" panose="02040503050406030204" pitchFamily="18" charset="0"/>
                        <a:cs typeface="Calibri" panose="020F0502020204030204" pitchFamily="34" charset="0"/>
                      </a:rPr>
                      <m:t>𝒌𝒎𝒐𝒍</m:t>
                    </m:r>
                    <m:r>
                      <a:rPr lang="es-AR" sz="1600" b="1">
                        <a:solidFill>
                          <a:schemeClr val="tx1"/>
                        </a:solidFill>
                        <a:latin typeface="Cambria Math" panose="02040503050406030204" pitchFamily="18" charset="0"/>
                        <a:cs typeface="Calibri" panose="020F0502020204030204" pitchFamily="34" charset="0"/>
                      </a:rPr>
                      <m:t>)</m:t>
                    </m:r>
                  </m:oMath>
                </a14:m>
                <a:r>
                  <a:rPr lang="es-AR" sz="1600" b="1" dirty="0">
                    <a:solidFill>
                      <a:schemeClr val="tx1"/>
                    </a:solidFill>
                    <a:latin typeface="Calibri" panose="020F0502020204030204" pitchFamily="34" charset="0"/>
                    <a:cs typeface="Calibri" panose="020F0502020204030204" pitchFamily="34" charset="0"/>
                  </a:rPr>
                  <a:t> y un </a:t>
                </a:r>
                <a:r>
                  <a:rPr lang="es-AR" sz="1600" b="1" dirty="0" err="1">
                    <a:solidFill>
                      <a:schemeClr val="tx1"/>
                    </a:solidFill>
                    <a:latin typeface="Calibri" panose="020F0502020204030204" pitchFamily="34" charset="0"/>
                    <a:cs typeface="Calibri" panose="020F0502020204030204" pitchFamily="34" charset="0"/>
                  </a:rPr>
                  <a:t>reboiler</a:t>
                </a:r>
                <a:r>
                  <a:rPr lang="es-AR" sz="1600" b="1" dirty="0">
                    <a:solidFill>
                      <a:schemeClr val="tx1"/>
                    </a:solidFill>
                    <a:latin typeface="Calibri" panose="020F0502020204030204" pitchFamily="34" charset="0"/>
                    <a:cs typeface="Calibri" panose="020F0502020204030204" pitchFamily="34" charset="0"/>
                  </a:rPr>
                  <a:t> total.</a:t>
                </a:r>
              </a:p>
              <a:p>
                <a:pPr marL="45720" lvl="0" indent="0" algn="just">
                  <a:buNone/>
                </a:pPr>
                <a:r>
                  <a:rPr lang="es-AR" sz="1600" b="1" u="sng" dirty="0">
                    <a:solidFill>
                      <a:schemeClr val="tx1"/>
                    </a:solidFill>
                    <a:latin typeface="Calibri" panose="020F0502020204030204" pitchFamily="34" charset="0"/>
                    <a:cs typeface="Calibri" panose="020F0502020204030204" pitchFamily="34" charset="0"/>
                  </a:rPr>
                  <a:t>Calcular </a:t>
                </a:r>
              </a:p>
              <a:p>
                <a:pPr marL="388620" indent="-342900" algn="just">
                  <a:buFont typeface="+mj-lt"/>
                  <a:buAutoNum type="arabicPeriod"/>
                </a:pPr>
                <a14:m>
                  <m:oMath xmlns:m="http://schemas.openxmlformats.org/officeDocument/2006/math">
                    <m:r>
                      <m:rPr>
                        <m:sty m:val="p"/>
                      </m:rPr>
                      <a:rPr lang="es-AR" sz="1600" b="0" i="1" smtClean="0">
                        <a:solidFill>
                          <a:schemeClr val="bg1">
                            <a:lumMod val="65000"/>
                          </a:schemeClr>
                        </a:solidFill>
                        <a:latin typeface="Cambria Math" panose="02040503050406030204" pitchFamily="18" charset="0"/>
                        <a:cs typeface="Calibri" panose="020F0502020204030204" pitchFamily="34" charset="0"/>
                      </a:rPr>
                      <m:t>D</m:t>
                    </m:r>
                    <m:r>
                      <a:rPr lang="es-AR" sz="1600" b="0">
                        <a:solidFill>
                          <a:schemeClr val="bg1">
                            <a:lumMod val="65000"/>
                          </a:schemeClr>
                        </a:solidFill>
                        <a:latin typeface="Cambria Math" panose="02040503050406030204" pitchFamily="18" charset="0"/>
                        <a:cs typeface="Calibri" panose="020F0502020204030204" pitchFamily="34" charset="0"/>
                      </a:rPr>
                      <m:t>, </m:t>
                    </m:r>
                    <m:r>
                      <m:rPr>
                        <m:sty m:val="p"/>
                      </m:rPr>
                      <a:rPr lang="es-AR" sz="1600" b="0" i="1">
                        <a:solidFill>
                          <a:schemeClr val="bg1">
                            <a:lumMod val="65000"/>
                          </a:schemeClr>
                        </a:solidFill>
                        <a:latin typeface="Cambria Math" panose="02040503050406030204" pitchFamily="18" charset="0"/>
                        <a:cs typeface="Calibri" panose="020F0502020204030204" pitchFamily="34" charset="0"/>
                      </a:rPr>
                      <m:t>W</m:t>
                    </m:r>
                    <m:r>
                      <a:rPr lang="es-AR" sz="1600" b="0">
                        <a:solidFill>
                          <a:schemeClr val="bg1">
                            <a:lumMod val="65000"/>
                          </a:schemeClr>
                        </a:solidFill>
                        <a:latin typeface="Cambria Math" panose="02040503050406030204" pitchFamily="18" charset="0"/>
                        <a:cs typeface="Calibri" panose="020F0502020204030204" pitchFamily="34" charset="0"/>
                      </a:rPr>
                      <m:t>, </m:t>
                    </m:r>
                    <m:sSub>
                      <m:sSubPr>
                        <m:ctrlPr>
                          <a:rPr lang="es-AR" sz="1600" i="1">
                            <a:solidFill>
                              <a:schemeClr val="bg1">
                                <a:lumMod val="65000"/>
                              </a:schemeClr>
                            </a:solidFill>
                            <a:latin typeface="Cambria Math" panose="02040503050406030204" pitchFamily="18" charset="0"/>
                            <a:cs typeface="Calibri" panose="020F0502020204030204" pitchFamily="34" charset="0"/>
                          </a:rPr>
                        </m:ctrlPr>
                      </m:sSubPr>
                      <m:e>
                        <m:r>
                          <m:rPr>
                            <m:sty m:val="p"/>
                          </m:rPr>
                          <a:rPr lang="es-AR" sz="1600" b="0" i="1">
                            <a:solidFill>
                              <a:schemeClr val="bg1">
                                <a:lumMod val="65000"/>
                              </a:schemeClr>
                            </a:solidFill>
                            <a:latin typeface="Cambria Math" panose="02040503050406030204" pitchFamily="18" charset="0"/>
                            <a:cs typeface="Calibri" panose="020F0502020204030204" pitchFamily="34" charset="0"/>
                          </a:rPr>
                          <m:t>x</m:t>
                        </m:r>
                      </m:e>
                      <m:sub>
                        <m:r>
                          <m:rPr>
                            <m:sty m:val="p"/>
                          </m:rPr>
                          <a:rPr lang="es-AR" sz="1600" b="0" i="1">
                            <a:solidFill>
                              <a:schemeClr val="bg1">
                                <a:lumMod val="65000"/>
                              </a:schemeClr>
                            </a:solidFill>
                            <a:latin typeface="Cambria Math" panose="02040503050406030204" pitchFamily="18" charset="0"/>
                            <a:cs typeface="Calibri" panose="020F0502020204030204" pitchFamily="34" charset="0"/>
                          </a:rPr>
                          <m:t>w</m:t>
                        </m:r>
                      </m:sub>
                    </m:sSub>
                    <m:r>
                      <a:rPr lang="es-AR" sz="1600" b="0">
                        <a:solidFill>
                          <a:schemeClr val="bg1">
                            <a:lumMod val="65000"/>
                          </a:schemeClr>
                        </a:solidFill>
                        <a:latin typeface="Cambria Math" panose="02040503050406030204" pitchFamily="18" charset="0"/>
                        <a:cs typeface="Calibri" panose="020F0502020204030204" pitchFamily="34" charset="0"/>
                      </a:rPr>
                      <m:t>, </m:t>
                    </m:r>
                    <m:r>
                      <m:rPr>
                        <m:sty m:val="p"/>
                      </m:rPr>
                      <a:rPr lang="es-AR" sz="1600" b="0" i="1">
                        <a:solidFill>
                          <a:schemeClr val="bg1">
                            <a:lumMod val="65000"/>
                          </a:schemeClr>
                        </a:solidFill>
                        <a:latin typeface="Cambria Math" panose="02040503050406030204" pitchFamily="18" charset="0"/>
                        <a:cs typeface="Calibri" panose="020F0502020204030204" pitchFamily="34" charset="0"/>
                      </a:rPr>
                      <m:t>R</m:t>
                    </m:r>
                    <m:r>
                      <a:rPr lang="es-AR" sz="1600" b="0">
                        <a:solidFill>
                          <a:schemeClr val="bg1">
                            <a:lumMod val="65000"/>
                          </a:schemeClr>
                        </a:solidFill>
                        <a:latin typeface="Cambria Math" panose="02040503050406030204" pitchFamily="18" charset="0"/>
                        <a:cs typeface="Calibri" panose="020F0502020204030204" pitchFamily="34" charset="0"/>
                      </a:rPr>
                      <m:t>, </m:t>
                    </m:r>
                    <m:sSub>
                      <m:sSubPr>
                        <m:ctrlPr>
                          <a:rPr lang="es-AR" sz="1600" i="1">
                            <a:solidFill>
                              <a:schemeClr val="bg1">
                                <a:lumMod val="65000"/>
                              </a:schemeClr>
                            </a:solidFill>
                            <a:latin typeface="Cambria Math" panose="02040503050406030204" pitchFamily="18" charset="0"/>
                            <a:cs typeface="Calibri" panose="020F0502020204030204" pitchFamily="34" charset="0"/>
                          </a:rPr>
                        </m:ctrlPr>
                      </m:sSubPr>
                      <m:e>
                        <m:r>
                          <m:rPr>
                            <m:sty m:val="p"/>
                          </m:rPr>
                          <a:rPr lang="es-AR" sz="1600" b="0" i="1">
                            <a:solidFill>
                              <a:schemeClr val="bg1">
                                <a:lumMod val="65000"/>
                              </a:schemeClr>
                            </a:solidFill>
                            <a:latin typeface="Cambria Math" panose="02040503050406030204" pitchFamily="18" charset="0"/>
                            <a:cs typeface="Calibri" panose="020F0502020204030204" pitchFamily="34" charset="0"/>
                          </a:rPr>
                          <m:t>Q</m:t>
                        </m:r>
                      </m:e>
                      <m:sub>
                        <m:r>
                          <m:rPr>
                            <m:sty m:val="p"/>
                          </m:rPr>
                          <a:rPr lang="es-AR" sz="1600" b="0" i="1">
                            <a:solidFill>
                              <a:schemeClr val="bg1">
                                <a:lumMod val="65000"/>
                              </a:schemeClr>
                            </a:solidFill>
                            <a:latin typeface="Cambria Math" panose="02040503050406030204" pitchFamily="18" charset="0"/>
                            <a:cs typeface="Calibri" panose="020F0502020204030204" pitchFamily="34" charset="0"/>
                          </a:rPr>
                          <m:t>b</m:t>
                        </m:r>
                      </m:sub>
                    </m:sSub>
                  </m:oMath>
                </a14:m>
                <a:r>
                  <a:rPr lang="es-AR" sz="1600" dirty="0">
                    <a:solidFill>
                      <a:schemeClr val="bg1">
                        <a:lumMod val="65000"/>
                      </a:schemeClr>
                    </a:solidFill>
                    <a:latin typeface="Calibri" panose="020F0502020204030204" pitchFamily="34" charset="0"/>
                    <a:cs typeface="Calibri" panose="020F0502020204030204" pitchFamily="34" charset="0"/>
                  </a:rPr>
                  <a:t> (entregado en el </a:t>
                </a:r>
                <a:r>
                  <a:rPr lang="es-AR" sz="1600" dirty="0" err="1">
                    <a:solidFill>
                      <a:schemeClr val="bg1">
                        <a:lumMod val="65000"/>
                      </a:schemeClr>
                    </a:solidFill>
                    <a:latin typeface="Calibri" panose="020F0502020204030204" pitchFamily="34" charset="0"/>
                    <a:cs typeface="Calibri" panose="020F0502020204030204" pitchFamily="34" charset="0"/>
                  </a:rPr>
                  <a:t>reboiler</a:t>
                </a:r>
                <a:r>
                  <a:rPr lang="es-AR" sz="1600" dirty="0">
                    <a:solidFill>
                      <a:schemeClr val="bg1">
                        <a:lumMod val="65000"/>
                      </a:schemeClr>
                    </a:solidFill>
                    <a:latin typeface="Calibri" panose="020F0502020204030204" pitchFamily="34" charset="0"/>
                    <a:cs typeface="Calibri" panose="020F0502020204030204" pitchFamily="34" charset="0"/>
                  </a:rPr>
                  <a:t>), caudales internos de la torre y el número de platos totales.</a:t>
                </a:r>
              </a:p>
              <a:p>
                <a:pPr marL="388620" lvl="0" indent="-342900" algn="just">
                  <a:buFont typeface="+mj-lt"/>
                  <a:buAutoNum type="arabicPeriod"/>
                </a:pPr>
                <a:r>
                  <a:rPr lang="es-AR" sz="1600" dirty="0">
                    <a:solidFill>
                      <a:schemeClr val="tx1"/>
                    </a:solidFill>
                    <a:latin typeface="Calibri" panose="020F0502020204030204" pitchFamily="34" charset="0"/>
                    <a:cs typeface="Calibri" panose="020F0502020204030204" pitchFamily="34" charset="0"/>
                  </a:rPr>
                  <a:t>Cómo se ven alterados los resultados anteriores si hay una pérdida de calor de </a:t>
                </a:r>
                <a14:m>
                  <m:oMath xmlns:m="http://schemas.openxmlformats.org/officeDocument/2006/math">
                    <m:r>
                      <a:rPr lang="es-AR" sz="1600" b="0" i="1">
                        <a:solidFill>
                          <a:schemeClr val="tx1"/>
                        </a:solidFill>
                        <a:latin typeface="Cambria Math" panose="02040503050406030204" pitchFamily="18" charset="0"/>
                        <a:cs typeface="Calibri" panose="020F0502020204030204" pitchFamily="34" charset="0"/>
                      </a:rPr>
                      <m:t>3200</m:t>
                    </m:r>
                    <m:r>
                      <a:rPr lang="es-AR" sz="1600" b="0">
                        <a:solidFill>
                          <a:schemeClr val="tx1"/>
                        </a:solidFill>
                        <a:latin typeface="Cambria Math" panose="02040503050406030204" pitchFamily="18" charset="0"/>
                        <a:cs typeface="Calibri" panose="020F0502020204030204" pitchFamily="34" charset="0"/>
                      </a:rPr>
                      <m:t> </m:t>
                    </m:r>
                    <m:r>
                      <m:rPr>
                        <m:sty m:val="p"/>
                      </m:rPr>
                      <a:rPr lang="es-AR" sz="1600" b="0" i="1">
                        <a:solidFill>
                          <a:schemeClr val="tx1"/>
                        </a:solidFill>
                        <a:latin typeface="Cambria Math" panose="02040503050406030204" pitchFamily="18" charset="0"/>
                        <a:cs typeface="Calibri" panose="020F0502020204030204" pitchFamily="34" charset="0"/>
                      </a:rPr>
                      <m:t>kJ</m:t>
                    </m:r>
                    <m:r>
                      <a:rPr lang="es-AR" sz="1600" b="0">
                        <a:solidFill>
                          <a:schemeClr val="tx1"/>
                        </a:solidFill>
                        <a:latin typeface="Cambria Math" panose="02040503050406030204" pitchFamily="18" charset="0"/>
                        <a:cs typeface="Calibri" panose="020F0502020204030204" pitchFamily="34" charset="0"/>
                      </a:rPr>
                      <m:t>/</m:t>
                    </m:r>
                    <m:r>
                      <m:rPr>
                        <m:sty m:val="p"/>
                      </m:rPr>
                      <a:rPr lang="es-AR" sz="1600" b="0" i="1">
                        <a:solidFill>
                          <a:schemeClr val="tx1"/>
                        </a:solidFill>
                        <a:latin typeface="Cambria Math" panose="02040503050406030204" pitchFamily="18" charset="0"/>
                        <a:cs typeface="Calibri" panose="020F0502020204030204" pitchFamily="34" charset="0"/>
                      </a:rPr>
                      <m:t>h</m:t>
                    </m:r>
                  </m:oMath>
                </a14:m>
                <a:r>
                  <a:rPr lang="es-AR" sz="1600" dirty="0">
                    <a:solidFill>
                      <a:schemeClr val="tx1"/>
                    </a:solidFill>
                    <a:latin typeface="Calibri" panose="020F0502020204030204" pitchFamily="34" charset="0"/>
                    <a:cs typeface="Calibri" panose="020F0502020204030204" pitchFamily="34" charset="0"/>
                  </a:rPr>
                  <a:t> entre el 8º y el 9º plato contando desde el tope.</a:t>
                </a:r>
              </a:p>
              <a:p>
                <a:pPr marL="45720" lvl="0" indent="0" algn="just">
                  <a:buNone/>
                </a:pPr>
                <a:r>
                  <a:rPr lang="es-AR" sz="1600" b="1" u="sng" dirty="0">
                    <a:solidFill>
                      <a:schemeClr val="tx1"/>
                    </a:solidFill>
                    <a:latin typeface="Calibri" panose="020F0502020204030204" pitchFamily="34" charset="0"/>
                    <a:cs typeface="Calibri" panose="020F0502020204030204" pitchFamily="34" charset="0"/>
                  </a:rPr>
                  <a:t>Datos</a:t>
                </a:r>
                <a:r>
                  <a:rPr lang="es-AR" sz="1600" b="1" dirty="0">
                    <a:solidFill>
                      <a:schemeClr val="tx1"/>
                    </a:solidFill>
                    <a:latin typeface="Calibri" panose="020F0502020204030204" pitchFamily="34" charset="0"/>
                    <a:cs typeface="Calibri" panose="020F0502020204030204" pitchFamily="34" charset="0"/>
                  </a:rPr>
                  <a:t>: </a:t>
                </a:r>
                <a:r>
                  <a:rPr lang="es-AR" sz="1600" dirty="0">
                    <a:solidFill>
                      <a:schemeClr val="tx1"/>
                    </a:solidFill>
                    <a:latin typeface="Calibri" panose="020F0502020204030204" pitchFamily="34" charset="0"/>
                    <a:cs typeface="Calibri" panose="020F0502020204030204" pitchFamily="34" charset="0"/>
                  </a:rPr>
                  <a:t>Equilibrio</a:t>
                </a:r>
              </a:p>
            </p:txBody>
          </p:sp>
        </mc:Choice>
        <mc:Fallback xmlns="">
          <p:sp>
            <p:nvSpPr>
              <p:cNvPr id="42" name="Marcador de contenido 2">
                <a:extLst>
                  <a:ext uri="{FF2B5EF4-FFF2-40B4-BE49-F238E27FC236}">
                    <a16:creationId xmlns:a16="http://schemas.microsoft.com/office/drawing/2014/main" id="{A41915E3-0A1A-4079-81EA-1AFDE9BFD762}"/>
                  </a:ext>
                </a:extLst>
              </p:cNvPr>
              <p:cNvSpPr>
                <a:spLocks noGrp="1" noRot="1" noChangeAspect="1" noMove="1" noResize="1" noEditPoints="1" noAdjustHandles="1" noChangeArrowheads="1" noChangeShapeType="1" noTextEdit="1"/>
              </p:cNvSpPr>
              <p:nvPr>
                <p:ph idx="1"/>
              </p:nvPr>
            </p:nvSpPr>
            <p:spPr>
              <a:xfrm>
                <a:off x="438911" y="1085144"/>
                <a:ext cx="11329417" cy="2226059"/>
              </a:xfrm>
              <a:blipFill>
                <a:blip r:embed="rId3"/>
                <a:stretch>
                  <a:fillRect t="-1918" r="-215" b="-18630"/>
                </a:stretch>
              </a:blipFill>
            </p:spPr>
            <p:txBody>
              <a:bodyPr/>
              <a:lstStyle/>
              <a:p>
                <a:r>
                  <a:rPr lang="es-AR">
                    <a:noFill/>
                  </a:rPr>
                  <a:t> </a:t>
                </a:r>
              </a:p>
            </p:txBody>
          </p:sp>
        </mc:Fallback>
      </mc:AlternateContent>
      <mc:AlternateContent xmlns:mc="http://schemas.openxmlformats.org/markup-compatibility/2006" xmlns:a14="http://schemas.microsoft.com/office/drawing/2010/main">
        <mc:Choice Requires="a14">
          <p:sp>
            <p:nvSpPr>
              <p:cNvPr id="43" name="Rectangle 42">
                <a:extLst>
                  <a:ext uri="{FF2B5EF4-FFF2-40B4-BE49-F238E27FC236}">
                    <a16:creationId xmlns:a16="http://schemas.microsoft.com/office/drawing/2014/main" id="{D9F88D79-DC04-46DC-A6E7-8DE9A3672D92}"/>
                  </a:ext>
                </a:extLst>
              </p:cNvPr>
              <p:cNvSpPr/>
              <p:nvPr/>
            </p:nvSpPr>
            <p:spPr>
              <a:xfrm>
                <a:off x="446530" y="4523416"/>
                <a:ext cx="5847869" cy="458395"/>
              </a:xfrm>
              <a:prstGeom prst="rect">
                <a:avLst/>
              </a:prstGeom>
            </p:spPr>
            <p:txBody>
              <a:bodyPr wrap="square">
                <a:spAutoFit/>
              </a:bodyPr>
              <a:lstStyle/>
              <a:p>
                <a:pPr algn="just">
                  <a:lnSpc>
                    <a:spcPct val="107000"/>
                  </a:lnSpc>
                  <a:spcAft>
                    <a:spcPts val="800"/>
                  </a:spcAft>
                </a:pPr>
                <a14:m>
                  <m:oMathPara xmlns:m="http://schemas.openxmlformats.org/officeDocument/2006/math">
                    <m:oMathParaPr>
                      <m:jc m:val="centerGroup"/>
                    </m:oMathParaPr>
                    <m:oMath xmlns:m="http://schemas.openxmlformats.org/officeDocument/2006/math">
                      <m:m>
                        <m:mPr>
                          <m:mcs>
                            <m:mc>
                              <m:mcPr>
                                <m:count m:val="3"/>
                                <m:mcJc m:val="center"/>
                              </m:mcPr>
                            </m:mc>
                          </m:mcs>
                          <m:ctrlPr>
                            <a:rPr lang="es-AR" sz="1600" i="1" smtClean="0">
                              <a:latin typeface="Cambria Math" panose="02040503050406030204" pitchFamily="18" charset="0"/>
                              <a:cs typeface="Helvetica" panose="020B0604020202020204" pitchFamily="34" charset="0"/>
                            </a:rPr>
                          </m:ctrlPr>
                        </m:mPr>
                        <m:mr>
                          <m:e>
                            <m:r>
                              <a:rPr lang="es-AR" sz="1600" i="1">
                                <a:latin typeface="Cambria Math" panose="02040503050406030204" pitchFamily="18" charset="0"/>
                                <a:ea typeface="Calibri" panose="020F0502020204030204" pitchFamily="34" charset="0"/>
                                <a:cs typeface="Helvetica" panose="020B0604020202020204" pitchFamily="34" charset="0"/>
                              </a:rPr>
                              <m:t>𝑁</m:t>
                            </m:r>
                            <m:r>
                              <a:rPr lang="es-AR" sz="1600" i="1">
                                <a:latin typeface="Cambria Math" panose="02040503050406030204" pitchFamily="18" charset="0"/>
                                <a:ea typeface="Calibri" panose="020F0502020204030204" pitchFamily="34" charset="0"/>
                                <a:cs typeface="Helvetica" panose="020B0604020202020204" pitchFamily="34" charset="0"/>
                              </a:rPr>
                              <m:t>=11</m:t>
                            </m:r>
                            <m:r>
                              <m:rPr>
                                <m:nor/>
                              </m:rPr>
                              <a:rPr lang="es-AR" sz="1600" dirty="0">
                                <a:latin typeface="Calibri" panose="020F0502020204030204" pitchFamily="34" charset="0"/>
                                <a:ea typeface="Calibri" panose="020F0502020204030204" pitchFamily="34" charset="0"/>
                                <a:cs typeface="Times New Roman" panose="02020603050405020304" pitchFamily="18" charset="0"/>
                              </a:rPr>
                              <m:t> </m:t>
                            </m:r>
                          </m:e>
                          <m:e>
                            <m:sSub>
                              <m:sSubPr>
                                <m:ctrlPr>
                                  <a:rPr lang="es-AR" sz="1600" i="1">
                                    <a:latin typeface="Cambria Math" panose="02040503050406030204" pitchFamily="18" charset="0"/>
                                    <a:ea typeface="Times New Roman" panose="02020603050405020304" pitchFamily="18" charset="0"/>
                                    <a:cs typeface="Helvetica" panose="020B0604020202020204" pitchFamily="34" charset="0"/>
                                  </a:rPr>
                                </m:ctrlPr>
                              </m:sSubPr>
                              <m:e>
                                <m:r>
                                  <a:rPr lang="es-AR" sz="1600" i="1">
                                    <a:latin typeface="Cambria Math" panose="02040503050406030204" pitchFamily="18" charset="0"/>
                                    <a:ea typeface="Times New Roman" panose="02020603050405020304" pitchFamily="18" charset="0"/>
                                    <a:cs typeface="Helvetica" panose="020B0604020202020204" pitchFamily="34" charset="0"/>
                                  </a:rPr>
                                  <m:t>𝑁</m:t>
                                </m:r>
                              </m:e>
                              <m:sub>
                                <m:r>
                                  <a:rPr lang="es-AR" sz="1600" i="1">
                                    <a:latin typeface="Cambria Math" panose="02040503050406030204" pitchFamily="18" charset="0"/>
                                    <a:ea typeface="Times New Roman" panose="02020603050405020304" pitchFamily="18" charset="0"/>
                                    <a:cs typeface="Helvetica" panose="020B0604020202020204" pitchFamily="34" charset="0"/>
                                  </a:rPr>
                                  <m:t>𝑟𝑒𝑐𝑡𝑖𝑓𝑖𝑐𝑎𝑐𝑖</m:t>
                                </m:r>
                                <m:r>
                                  <a:rPr lang="es-AR" sz="1600" i="1">
                                    <a:latin typeface="Cambria Math" panose="02040503050406030204" pitchFamily="18" charset="0"/>
                                    <a:ea typeface="Times New Roman" panose="02020603050405020304" pitchFamily="18" charset="0"/>
                                    <a:cs typeface="Helvetica" panose="020B0604020202020204" pitchFamily="34" charset="0"/>
                                  </a:rPr>
                                  <m:t>ó</m:t>
                                </m:r>
                                <m:r>
                                  <a:rPr lang="es-AR" sz="1600" i="1">
                                    <a:latin typeface="Cambria Math" panose="02040503050406030204" pitchFamily="18" charset="0"/>
                                    <a:ea typeface="Times New Roman" panose="02020603050405020304" pitchFamily="18" charset="0"/>
                                    <a:cs typeface="Helvetica" panose="020B0604020202020204" pitchFamily="34" charset="0"/>
                                  </a:rPr>
                                  <m:t>𝑛</m:t>
                                </m:r>
                              </m:sub>
                            </m:sSub>
                            <m:r>
                              <a:rPr lang="es-AR" sz="1600" i="1">
                                <a:latin typeface="Cambria Math" panose="02040503050406030204" pitchFamily="18" charset="0"/>
                                <a:ea typeface="Times New Roman" panose="02020603050405020304" pitchFamily="18" charset="0"/>
                                <a:cs typeface="Helvetica" panose="020B0604020202020204" pitchFamily="34" charset="0"/>
                              </a:rPr>
                              <m:t>=6</m:t>
                            </m:r>
                          </m:e>
                          <m:e>
                            <m:sSub>
                              <m:sSubPr>
                                <m:ctrlPr>
                                  <a:rPr lang="es-AR" sz="1600" i="1">
                                    <a:latin typeface="Cambria Math" panose="02040503050406030204" pitchFamily="18" charset="0"/>
                                    <a:ea typeface="Times New Roman" panose="02020603050405020304" pitchFamily="18" charset="0"/>
                                    <a:cs typeface="Helvetica" panose="020B0604020202020204" pitchFamily="34" charset="0"/>
                                  </a:rPr>
                                </m:ctrlPr>
                              </m:sSubPr>
                              <m:e>
                                <m:r>
                                  <a:rPr lang="es-AR" sz="1600" i="1">
                                    <a:latin typeface="Cambria Math" panose="02040503050406030204" pitchFamily="18" charset="0"/>
                                    <a:ea typeface="Times New Roman" panose="02020603050405020304" pitchFamily="18" charset="0"/>
                                    <a:cs typeface="Helvetica" panose="020B0604020202020204" pitchFamily="34" charset="0"/>
                                  </a:rPr>
                                  <m:t>𝑁</m:t>
                                </m:r>
                              </m:e>
                              <m:sub>
                                <m:r>
                                  <a:rPr lang="es-AR" sz="1600" i="1">
                                    <a:latin typeface="Cambria Math" panose="02040503050406030204" pitchFamily="18" charset="0"/>
                                    <a:ea typeface="Times New Roman" panose="02020603050405020304" pitchFamily="18" charset="0"/>
                                    <a:cs typeface="Helvetica" panose="020B0604020202020204" pitchFamily="34" charset="0"/>
                                  </a:rPr>
                                  <m:t>𝑎𝑔𝑜𝑡𝑎𝑚𝑖𝑒𝑛𝑡𝑜</m:t>
                                </m:r>
                              </m:sub>
                            </m:sSub>
                            <m:r>
                              <a:rPr lang="es-AR" sz="1600" i="1">
                                <a:latin typeface="Cambria Math" panose="02040503050406030204" pitchFamily="18" charset="0"/>
                                <a:ea typeface="Times New Roman" panose="02020603050405020304" pitchFamily="18" charset="0"/>
                                <a:cs typeface="Helvetica" panose="020B0604020202020204" pitchFamily="34" charset="0"/>
                              </a:rPr>
                              <m:t>=5</m:t>
                            </m:r>
                            <m:r>
                              <m:rPr>
                                <m:nor/>
                              </m:rPr>
                              <a:rPr lang="es-AR" sz="1600" dirty="0">
                                <a:latin typeface="Calibri" panose="020F0502020204030204" pitchFamily="34" charset="0"/>
                                <a:ea typeface="Calibri" panose="020F0502020204030204" pitchFamily="34" charset="0"/>
                                <a:cs typeface="Times New Roman" panose="02020603050405020304" pitchFamily="18" charset="0"/>
                              </a:rPr>
                              <m:t> </m:t>
                            </m:r>
                          </m:e>
                        </m:mr>
                      </m:m>
                    </m:oMath>
                  </m:oMathPara>
                </a14:m>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43" name="Rectangle 42">
                <a:extLst>
                  <a:ext uri="{FF2B5EF4-FFF2-40B4-BE49-F238E27FC236}">
                    <a16:creationId xmlns:a16="http://schemas.microsoft.com/office/drawing/2014/main" id="{D9F88D79-DC04-46DC-A6E7-8DE9A3672D92}"/>
                  </a:ext>
                </a:extLst>
              </p:cNvPr>
              <p:cNvSpPr>
                <a:spLocks noRot="1" noChangeAspect="1" noMove="1" noResize="1" noEditPoints="1" noAdjustHandles="1" noChangeArrowheads="1" noChangeShapeType="1" noTextEdit="1"/>
              </p:cNvSpPr>
              <p:nvPr/>
            </p:nvSpPr>
            <p:spPr>
              <a:xfrm>
                <a:off x="446530" y="4523416"/>
                <a:ext cx="5847869" cy="458395"/>
              </a:xfrm>
              <a:prstGeom prst="rect">
                <a:avLst/>
              </a:prstGeom>
              <a:blipFill>
                <a:blip r:embed="rId4"/>
                <a:stretch>
                  <a:fillRect/>
                </a:stretch>
              </a:blipFill>
            </p:spPr>
            <p:txBody>
              <a:bodyPr/>
              <a:lstStyle/>
              <a:p>
                <a:r>
                  <a:rPr lang="es-AR">
                    <a:noFill/>
                  </a:rPr>
                  <a:t> </a:t>
                </a:r>
              </a:p>
            </p:txBody>
          </p:sp>
        </mc:Fallback>
      </mc:AlternateContent>
      <p:sp>
        <p:nvSpPr>
          <p:cNvPr id="45" name="Marcador de contenido 2">
            <a:extLst>
              <a:ext uri="{FF2B5EF4-FFF2-40B4-BE49-F238E27FC236}">
                <a16:creationId xmlns:a16="http://schemas.microsoft.com/office/drawing/2014/main" id="{D19B2EB5-78CE-4B2E-8444-581DA4F07595}"/>
              </a:ext>
            </a:extLst>
          </p:cNvPr>
          <p:cNvSpPr txBox="1">
            <a:spLocks/>
          </p:cNvSpPr>
          <p:nvPr/>
        </p:nvSpPr>
        <p:spPr>
          <a:xfrm>
            <a:off x="438910" y="5010238"/>
            <a:ext cx="5855489" cy="555210"/>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lgn="just">
              <a:buNone/>
            </a:pPr>
            <a:r>
              <a:rPr lang="es-ES" sz="1800" dirty="0">
                <a:solidFill>
                  <a:schemeClr val="tx1"/>
                </a:solidFill>
                <a:latin typeface="Calibri" panose="020F0502020204030204" pitchFamily="34" charset="0"/>
                <a:cs typeface="Calibri" panose="020F0502020204030204" pitchFamily="34" charset="0"/>
              </a:rPr>
              <a:t>… la pérdida de calor se dará en la </a:t>
            </a:r>
            <a:r>
              <a:rPr lang="es-ES" sz="1800" b="1" dirty="0">
                <a:solidFill>
                  <a:schemeClr val="tx1"/>
                </a:solidFill>
                <a:latin typeface="Calibri" panose="020F0502020204030204" pitchFamily="34" charset="0"/>
                <a:cs typeface="Calibri" panose="020F0502020204030204" pitchFamily="34" charset="0"/>
              </a:rPr>
              <a:t>zona de agotamiento.</a:t>
            </a:r>
          </a:p>
        </p:txBody>
      </p:sp>
      <p:sp>
        <p:nvSpPr>
          <p:cNvPr id="46" name="Marcador de contenido 2">
            <a:extLst>
              <a:ext uri="{FF2B5EF4-FFF2-40B4-BE49-F238E27FC236}">
                <a16:creationId xmlns:a16="http://schemas.microsoft.com/office/drawing/2014/main" id="{F1D0076E-5826-4810-9367-FCA20CB5C7B8}"/>
              </a:ext>
            </a:extLst>
          </p:cNvPr>
          <p:cNvSpPr txBox="1">
            <a:spLocks/>
          </p:cNvSpPr>
          <p:nvPr/>
        </p:nvSpPr>
        <p:spPr>
          <a:xfrm>
            <a:off x="438909" y="5578635"/>
            <a:ext cx="5855489" cy="356661"/>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algn="just"/>
            <a:r>
              <a:rPr lang="es-ES" sz="1800" dirty="0">
                <a:solidFill>
                  <a:schemeClr val="tx1"/>
                </a:solidFill>
                <a:latin typeface="Calibri" panose="020F0502020204030204" pitchFamily="34" charset="0"/>
                <a:cs typeface="Calibri" panose="020F0502020204030204" pitchFamily="34" charset="0"/>
              </a:rPr>
              <a:t>Se tendrá el siguiente esquema dentro de la torre:</a:t>
            </a:r>
          </a:p>
        </p:txBody>
      </p:sp>
      <p:pic>
        <p:nvPicPr>
          <p:cNvPr id="52" name="Picture 51">
            <a:extLst>
              <a:ext uri="{FF2B5EF4-FFF2-40B4-BE49-F238E27FC236}">
                <a16:creationId xmlns:a16="http://schemas.microsoft.com/office/drawing/2014/main" id="{947346F9-39EC-4418-9502-B5C8D36FA966}"/>
              </a:ext>
            </a:extLst>
          </p:cNvPr>
          <p:cNvPicPr/>
          <p:nvPr/>
        </p:nvPicPr>
        <p:blipFill rotWithShape="1">
          <a:blip r:embed="rId5">
            <a:extLst>
              <a:ext uri="{28A0092B-C50C-407E-A947-70E740481C1C}">
                <a14:useLocalDpi xmlns:a14="http://schemas.microsoft.com/office/drawing/2010/main" val="0"/>
              </a:ext>
            </a:extLst>
          </a:blip>
          <a:srcRect t="24047" b="19587"/>
          <a:stretch/>
        </p:blipFill>
        <p:spPr bwMode="auto">
          <a:xfrm>
            <a:off x="6694158" y="3420746"/>
            <a:ext cx="4363308" cy="2649854"/>
          </a:xfrm>
          <a:prstGeom prst="rect">
            <a:avLst/>
          </a:prstGeom>
          <a:noFill/>
          <a:ln>
            <a:noFill/>
          </a:ln>
          <a:extLst>
            <a:ext uri="{53640926-AAD7-44D8-BBD7-CCE9431645EC}">
              <a14:shadowObscured xmlns:a14="http://schemas.microsoft.com/office/drawing/2010/main"/>
            </a:ext>
          </a:extLst>
        </p:spPr>
      </p:pic>
      <p:pic>
        <p:nvPicPr>
          <p:cNvPr id="12" name="Imagen 2" descr="Nueva marca difusion - web">
            <a:extLst>
              <a:ext uri="{FF2B5EF4-FFF2-40B4-BE49-F238E27FC236}">
                <a16:creationId xmlns:a16="http://schemas.microsoft.com/office/drawing/2014/main" id="{47D1A03B-6751-42A4-B3C7-F0F7AE51B5BE}"/>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829548" y="244084"/>
            <a:ext cx="2120900" cy="660400"/>
          </a:xfrm>
          <a:prstGeom prst="rect">
            <a:avLst/>
          </a:prstGeom>
          <a:noFill/>
          <a:ln>
            <a:noFill/>
          </a:ln>
        </p:spPr>
      </p:pic>
      <p:sp>
        <p:nvSpPr>
          <p:cNvPr id="13" name="Marcador de número de diapositiva 14"/>
          <p:cNvSpPr>
            <a:spLocks noGrp="1"/>
          </p:cNvSpPr>
          <p:nvPr>
            <p:ph type="sldNum" sz="quarter" idx="12"/>
          </p:nvPr>
        </p:nvSpPr>
        <p:spPr>
          <a:xfrm>
            <a:off x="11236569" y="6231929"/>
            <a:ext cx="531759" cy="365125"/>
          </a:xfrm>
        </p:spPr>
        <p:txBody>
          <a:bodyPr/>
          <a:lstStyle/>
          <a:p>
            <a:r>
              <a:rPr lang="en-US" sz="1600" b="1" dirty="0"/>
              <a:t>-</a:t>
            </a:r>
            <a:fld id="{69D94FCB-83B5-4144-BDC1-7118612766F0}" type="slidenum">
              <a:rPr lang="en-US" sz="1400" b="1" smtClean="0">
                <a:latin typeface="Calibri" panose="020F0502020204030204" pitchFamily="34" charset="0"/>
                <a:cs typeface="Calibri" panose="020F0502020204030204" pitchFamily="34" charset="0"/>
              </a:rPr>
              <a:t>6</a:t>
            </a:fld>
            <a:r>
              <a:rPr lang="en-US" sz="1600" b="1" dirty="0"/>
              <a:t>-</a:t>
            </a:r>
          </a:p>
        </p:txBody>
      </p:sp>
      <p:sp>
        <p:nvSpPr>
          <p:cNvPr id="15" name="Título 1"/>
          <p:cNvSpPr txBox="1">
            <a:spLocks/>
          </p:cNvSpPr>
          <p:nvPr/>
        </p:nvSpPr>
        <p:spPr>
          <a:xfrm>
            <a:off x="438911" y="244084"/>
            <a:ext cx="9677119" cy="91994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s-ES" dirty="0"/>
              <a:t>Resolución –</a:t>
            </a:r>
            <a:r>
              <a:rPr lang="es-ES" i="1" dirty="0"/>
              <a:t> Ítem 2</a:t>
            </a:r>
            <a:r>
              <a:rPr lang="es-ES" dirty="0"/>
              <a:t> – Pérdida de calor</a:t>
            </a:r>
            <a:endParaRPr lang="en-US" dirty="0"/>
          </a:p>
        </p:txBody>
      </p:sp>
      <p:sp>
        <p:nvSpPr>
          <p:cNvPr id="14" name="Marcador de pie de página 3"/>
          <p:cNvSpPr>
            <a:spLocks noGrp="1"/>
          </p:cNvSpPr>
          <p:nvPr>
            <p:ph type="ftr" sz="quarter" idx="11"/>
          </p:nvPr>
        </p:nvSpPr>
        <p:spPr>
          <a:xfrm>
            <a:off x="438912" y="6251260"/>
            <a:ext cx="11329416" cy="365125"/>
          </a:xfrm>
        </p:spPr>
        <p:txBody>
          <a:bodyPr/>
          <a:lstStyle/>
          <a:p>
            <a:pPr algn="l"/>
            <a:r>
              <a:rPr lang="en-US" sz="1400" dirty="0">
                <a:solidFill>
                  <a:schemeClr val="tx1"/>
                </a:solidFill>
                <a:latin typeface="Calibri" panose="020F0502020204030204" pitchFamily="34" charset="0"/>
                <a:cs typeface="Calibri" panose="020F0502020204030204" pitchFamily="34" charset="0"/>
              </a:rPr>
              <a:t>76.52/76.05/TA164 -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de </a:t>
            </a:r>
            <a:r>
              <a:rPr lang="en-US" sz="1400" dirty="0" err="1">
                <a:solidFill>
                  <a:schemeClr val="tx1"/>
                </a:solidFill>
                <a:latin typeface="Calibri" panose="020F0502020204030204" pitchFamily="34" charset="0"/>
                <a:cs typeface="Calibri" panose="020F0502020204030204" pitchFamily="34" charset="0"/>
              </a:rPr>
              <a:t>Transferencia</a:t>
            </a:r>
            <a:r>
              <a:rPr lang="en-US" sz="1400" dirty="0">
                <a:solidFill>
                  <a:schemeClr val="tx1"/>
                </a:solidFill>
                <a:latin typeface="Calibri" panose="020F0502020204030204" pitchFamily="34" charset="0"/>
                <a:cs typeface="Calibri" panose="020F0502020204030204" pitchFamily="34" charset="0"/>
              </a:rPr>
              <a:t> de Materia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III                                                2° </a:t>
            </a:r>
            <a:r>
              <a:rPr lang="en-US" sz="1400" dirty="0" err="1">
                <a:solidFill>
                  <a:schemeClr val="tx1"/>
                </a:solidFill>
                <a:latin typeface="Calibri" panose="020F0502020204030204" pitchFamily="34" charset="0"/>
                <a:cs typeface="Calibri" panose="020F0502020204030204" pitchFamily="34" charset="0"/>
              </a:rPr>
              <a:t>Cuatrimestre</a:t>
            </a:r>
            <a:r>
              <a:rPr lang="en-US" sz="1400" dirty="0">
                <a:solidFill>
                  <a:schemeClr val="tx1"/>
                </a:solidFill>
                <a:latin typeface="Calibri" panose="020F0502020204030204" pitchFamily="34" charset="0"/>
                <a:cs typeface="Calibri" panose="020F0502020204030204" pitchFamily="34" charset="0"/>
              </a:rPr>
              <a:t> 2024</a:t>
            </a:r>
          </a:p>
        </p:txBody>
      </p:sp>
    </p:spTree>
    <p:extLst>
      <p:ext uri="{BB962C8B-B14F-4D97-AF65-F5344CB8AC3E}">
        <p14:creationId xmlns:p14="http://schemas.microsoft.com/office/powerpoint/2010/main" val="3145027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fade">
                                      <p:cBhvr>
                                        <p:cTn id="12" dur="500"/>
                                        <p:tgtEl>
                                          <p:spTgt spid="4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5"/>
                                        </p:tgtEl>
                                        <p:attrNameLst>
                                          <p:attrName>style.visibility</p:attrName>
                                        </p:attrNameLst>
                                      </p:cBhvr>
                                      <p:to>
                                        <p:strVal val="visible"/>
                                      </p:to>
                                    </p:set>
                                    <p:animEffect transition="in" filter="fade">
                                      <p:cBhvr>
                                        <p:cTn id="17" dur="500"/>
                                        <p:tgtEl>
                                          <p:spTgt spid="4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6"/>
                                        </p:tgtEl>
                                        <p:attrNameLst>
                                          <p:attrName>style.visibility</p:attrName>
                                        </p:attrNameLst>
                                      </p:cBhvr>
                                      <p:to>
                                        <p:strVal val="visible"/>
                                      </p:to>
                                    </p:set>
                                    <p:animEffect transition="in" filter="fade">
                                      <p:cBhvr>
                                        <p:cTn id="22" dur="500"/>
                                        <p:tgtEl>
                                          <p:spTgt spid="4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2"/>
                                        </p:tgtEl>
                                        <p:attrNameLst>
                                          <p:attrName>style.visibility</p:attrName>
                                        </p:attrNameLst>
                                      </p:cBhvr>
                                      <p:to>
                                        <p:strVal val="visible"/>
                                      </p:to>
                                    </p:set>
                                    <p:animEffect transition="in" filter="fade">
                                      <p:cBhvr>
                                        <p:cTn id="27"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43" grpId="0"/>
      <p:bldP spid="45" grpId="0"/>
      <p:bldP spid="4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rotWithShape="1">
          <a:blip r:embed="rId2" cstate="print">
            <a:extLst>
              <a:ext uri="{28A0092B-C50C-407E-A947-70E740481C1C}">
                <a14:useLocalDpi xmlns:a14="http://schemas.microsoft.com/office/drawing/2010/main" val="0"/>
              </a:ext>
            </a:extLst>
          </a:blip>
          <a:srcRect l="-1" t="19114" r="2065" b="14272"/>
          <a:stretch/>
        </p:blipFill>
        <p:spPr>
          <a:xfrm>
            <a:off x="9820669" y="250026"/>
            <a:ext cx="2130820" cy="704088"/>
          </a:xfrm>
          <a:prstGeom prst="rect">
            <a:avLst/>
          </a:prstGeom>
        </p:spPr>
      </p:pic>
      <p:sp>
        <p:nvSpPr>
          <p:cNvPr id="19" name="Marcador de contenido 2">
            <a:extLst>
              <a:ext uri="{FF2B5EF4-FFF2-40B4-BE49-F238E27FC236}">
                <a16:creationId xmlns:a16="http://schemas.microsoft.com/office/drawing/2014/main" id="{2689B5FC-321F-4070-9803-4C73ECF31C56}"/>
              </a:ext>
            </a:extLst>
          </p:cNvPr>
          <p:cNvSpPr txBox="1">
            <a:spLocks/>
          </p:cNvSpPr>
          <p:nvPr/>
        </p:nvSpPr>
        <p:spPr>
          <a:xfrm>
            <a:off x="4994650" y="1146784"/>
            <a:ext cx="6941600" cy="840119"/>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lgn="just">
              <a:buFont typeface="Corbel" pitchFamily="34" charset="0"/>
              <a:buNone/>
            </a:pPr>
            <a:r>
              <a:rPr lang="es-ES" sz="1800" b="1" u="sng" dirty="0">
                <a:solidFill>
                  <a:schemeClr val="tx1"/>
                </a:solidFill>
                <a:latin typeface="Calibri" panose="020F0502020204030204" pitchFamily="34" charset="0"/>
                <a:cs typeface="Calibri" panose="020F0502020204030204" pitchFamily="34" charset="0"/>
              </a:rPr>
              <a:t>¿Qué implica perder calor?</a:t>
            </a:r>
          </a:p>
          <a:p>
            <a:pPr algn="just"/>
            <a:r>
              <a:rPr lang="es-ES" sz="1800" dirty="0">
                <a:solidFill>
                  <a:schemeClr val="tx1"/>
                </a:solidFill>
                <a:latin typeface="Calibri" panose="020F0502020204030204" pitchFamily="34" charset="0"/>
                <a:cs typeface="Calibri" panose="020F0502020204030204" pitchFamily="34" charset="0"/>
              </a:rPr>
              <a:t>Tendremos condensación de parte del caudal de vapor que está subiendo por la torre. </a:t>
            </a:r>
          </a:p>
          <a:p>
            <a:pPr algn="just"/>
            <a:endParaRPr lang="es-ES" sz="1800" dirty="0">
              <a:solidFill>
                <a:schemeClr val="tx1"/>
              </a:solidFill>
              <a:latin typeface="Calibri" panose="020F0502020204030204" pitchFamily="34" charset="0"/>
              <a:cs typeface="Calibri" panose="020F0502020204030204" pitchFamily="34" charset="0"/>
            </a:endParaRPr>
          </a:p>
          <a:p>
            <a:pPr marL="45720" indent="0" algn="just">
              <a:buNone/>
            </a:pPr>
            <a:endParaRPr lang="es-ES" sz="1800" dirty="0">
              <a:solidFill>
                <a:schemeClr val="tx1"/>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03CF4C11-257A-4C12-BEA9-EE07504D0885}"/>
              </a:ext>
            </a:extLst>
          </p:cNvPr>
          <p:cNvSpPr>
            <a:spLocks noChangeArrowheads="1"/>
          </p:cNvSpPr>
          <p:nvPr/>
        </p:nvSpPr>
        <p:spPr bwMode="auto">
          <a:xfrm flipV="1">
            <a:off x="3295929" y="-162100"/>
            <a:ext cx="89297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AR"/>
          </a:p>
        </p:txBody>
      </p:sp>
      <p:graphicFrame>
        <p:nvGraphicFramePr>
          <p:cNvPr id="4" name="Object 3">
            <a:extLst>
              <a:ext uri="{FF2B5EF4-FFF2-40B4-BE49-F238E27FC236}">
                <a16:creationId xmlns:a16="http://schemas.microsoft.com/office/drawing/2014/main" id="{E1B1CBEB-5ABF-43C2-8347-1B6CFF19EC7E}"/>
              </a:ext>
            </a:extLst>
          </p:cNvPr>
          <p:cNvGraphicFramePr>
            <a:graphicFrameLocks noChangeAspect="1"/>
          </p:cNvGraphicFramePr>
          <p:nvPr>
            <p:extLst>
              <p:ext uri="{D42A27DB-BD31-4B8C-83A1-F6EECF244321}">
                <p14:modId xmlns:p14="http://schemas.microsoft.com/office/powerpoint/2010/main" val="658344547"/>
              </p:ext>
            </p:extLst>
          </p:nvPr>
        </p:nvGraphicFramePr>
        <p:xfrm>
          <a:off x="1051033" y="1166115"/>
          <a:ext cx="3943616" cy="5148785"/>
        </p:xfrm>
        <a:graphic>
          <a:graphicData uri="http://schemas.openxmlformats.org/presentationml/2006/ole">
            <mc:AlternateContent xmlns:mc="http://schemas.openxmlformats.org/markup-compatibility/2006">
              <mc:Choice xmlns:v="urn:schemas-microsoft-com:vml" Requires="v">
                <p:oleObj name="Visio" r:id="rId3" imgW="4962392" imgH="6476969" progId="Visio.Drawing.15">
                  <p:embed/>
                </p:oleObj>
              </mc:Choice>
              <mc:Fallback>
                <p:oleObj name="Visio" r:id="rId3" imgW="4962392" imgH="6476969"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1033" y="1166115"/>
                        <a:ext cx="3943616" cy="5148785"/>
                      </a:xfrm>
                      <a:prstGeom prst="rect">
                        <a:avLst/>
                      </a:prstGeom>
                      <a:noFill/>
                    </p:spPr>
                  </p:pic>
                </p:oleObj>
              </mc:Fallback>
            </mc:AlternateContent>
          </a:graphicData>
        </a:graphic>
      </p:graphicFrame>
      <p:sp>
        <p:nvSpPr>
          <p:cNvPr id="15" name="Marcador de contenido 2">
            <a:extLst>
              <a:ext uri="{FF2B5EF4-FFF2-40B4-BE49-F238E27FC236}">
                <a16:creationId xmlns:a16="http://schemas.microsoft.com/office/drawing/2014/main" id="{880B4EF6-A61F-4643-81A2-80F50C863630}"/>
              </a:ext>
            </a:extLst>
          </p:cNvPr>
          <p:cNvSpPr txBox="1">
            <a:spLocks/>
          </p:cNvSpPr>
          <p:nvPr/>
        </p:nvSpPr>
        <p:spPr>
          <a:xfrm>
            <a:off x="4994649" y="2175067"/>
            <a:ext cx="6773679" cy="893795"/>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algn="just"/>
            <a:r>
              <a:rPr lang="es-ES" sz="1800" dirty="0">
                <a:solidFill>
                  <a:schemeClr val="tx1"/>
                </a:solidFill>
                <a:latin typeface="Calibri" panose="020F0502020204030204" pitchFamily="34" charset="0"/>
                <a:cs typeface="Calibri" panose="020F0502020204030204" pitchFamily="34" charset="0"/>
              </a:rPr>
              <a:t>Es decir que habrá un cambio en los caudales internos de la torre: la recta </a:t>
            </a:r>
            <a:r>
              <a:rPr lang="es-ES" sz="1800" b="1" dirty="0">
                <a:solidFill>
                  <a:schemeClr val="tx1"/>
                </a:solidFill>
                <a:latin typeface="Calibri" panose="020F0502020204030204" pitchFamily="34" charset="0"/>
                <a:cs typeface="Calibri" panose="020F0502020204030204" pitchFamily="34" charset="0"/>
              </a:rPr>
              <a:t>ROI se dividirá en dos</a:t>
            </a:r>
            <a:r>
              <a:rPr lang="es-ES" sz="1800" dirty="0">
                <a:solidFill>
                  <a:schemeClr val="tx1"/>
                </a:solidFill>
                <a:latin typeface="Calibri" panose="020F0502020204030204" pitchFamily="34" charset="0"/>
                <a:cs typeface="Calibri" panose="020F0502020204030204" pitchFamily="34" charset="0"/>
              </a:rPr>
              <a:t> y habrá una mezcla “no óptima” por el caudal de vapor condensado y la mezcla con el líquido que viene descendiendo.</a:t>
            </a:r>
          </a:p>
        </p:txBody>
      </p:sp>
      <p:sp>
        <p:nvSpPr>
          <p:cNvPr id="16" name="Marcador de contenido 2">
            <a:extLst>
              <a:ext uri="{FF2B5EF4-FFF2-40B4-BE49-F238E27FC236}">
                <a16:creationId xmlns:a16="http://schemas.microsoft.com/office/drawing/2014/main" id="{DE2E17F6-943F-42B9-96AB-64574D548D2A}"/>
              </a:ext>
            </a:extLst>
          </p:cNvPr>
          <p:cNvSpPr txBox="1">
            <a:spLocks/>
          </p:cNvSpPr>
          <p:nvPr/>
        </p:nvSpPr>
        <p:spPr>
          <a:xfrm>
            <a:off x="4994650" y="3228234"/>
            <a:ext cx="6773678" cy="833134"/>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algn="just"/>
            <a:r>
              <a:rPr lang="es-ES" sz="1800" dirty="0">
                <a:solidFill>
                  <a:schemeClr val="tx1"/>
                </a:solidFill>
                <a:latin typeface="Calibri" panose="020F0502020204030204" pitchFamily="34" charset="0"/>
                <a:cs typeface="Calibri" panose="020F0502020204030204" pitchFamily="34" charset="0"/>
              </a:rPr>
              <a:t>Una vez alcanzado el estado estacionario, se debe tener en cuenta tanto el caudal de mezcla como la composición de mezcla. Se puede representar la situación como si fueran dos torres distintas.</a:t>
            </a:r>
          </a:p>
        </p:txBody>
      </p:sp>
      <p:pic>
        <p:nvPicPr>
          <p:cNvPr id="12" name="Imagen 2" descr="Nueva marca difusion - web">
            <a:extLst>
              <a:ext uri="{FF2B5EF4-FFF2-40B4-BE49-F238E27FC236}">
                <a16:creationId xmlns:a16="http://schemas.microsoft.com/office/drawing/2014/main" id="{1ED44BA8-B3E1-4F7A-B4E8-A96DC452E7B7}"/>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829548" y="244084"/>
            <a:ext cx="2120900" cy="660400"/>
          </a:xfrm>
          <a:prstGeom prst="rect">
            <a:avLst/>
          </a:prstGeom>
          <a:noFill/>
          <a:ln>
            <a:noFill/>
          </a:ln>
        </p:spPr>
      </p:pic>
      <p:sp>
        <p:nvSpPr>
          <p:cNvPr id="13" name="Marcador de número de diapositiva 14"/>
          <p:cNvSpPr>
            <a:spLocks noGrp="1"/>
          </p:cNvSpPr>
          <p:nvPr>
            <p:ph type="sldNum" sz="quarter" idx="12"/>
          </p:nvPr>
        </p:nvSpPr>
        <p:spPr>
          <a:xfrm>
            <a:off x="11236569" y="6231929"/>
            <a:ext cx="531759" cy="365125"/>
          </a:xfrm>
        </p:spPr>
        <p:txBody>
          <a:bodyPr/>
          <a:lstStyle/>
          <a:p>
            <a:r>
              <a:rPr lang="en-US" sz="1600" b="1" dirty="0"/>
              <a:t>-</a:t>
            </a:r>
            <a:fld id="{69D94FCB-83B5-4144-BDC1-7118612766F0}" type="slidenum">
              <a:rPr lang="en-US" sz="1400" b="1" smtClean="0">
                <a:latin typeface="Calibri" panose="020F0502020204030204" pitchFamily="34" charset="0"/>
                <a:cs typeface="Calibri" panose="020F0502020204030204" pitchFamily="34" charset="0"/>
              </a:rPr>
              <a:t>7</a:t>
            </a:fld>
            <a:r>
              <a:rPr lang="en-US" sz="1600" b="1" dirty="0"/>
              <a:t>-</a:t>
            </a:r>
          </a:p>
        </p:txBody>
      </p:sp>
      <p:sp>
        <p:nvSpPr>
          <p:cNvPr id="17" name="Título 1"/>
          <p:cNvSpPr txBox="1">
            <a:spLocks/>
          </p:cNvSpPr>
          <p:nvPr/>
        </p:nvSpPr>
        <p:spPr>
          <a:xfrm>
            <a:off x="438911" y="244084"/>
            <a:ext cx="9677119" cy="91994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s-ES" dirty="0"/>
              <a:t>Resolución –</a:t>
            </a:r>
            <a:r>
              <a:rPr lang="es-ES" i="1" dirty="0"/>
              <a:t> Ítem 2</a:t>
            </a:r>
            <a:r>
              <a:rPr lang="es-ES" dirty="0"/>
              <a:t> – Pérdida de calor</a:t>
            </a:r>
            <a:endParaRPr lang="en-US" dirty="0"/>
          </a:p>
        </p:txBody>
      </p:sp>
      <p:sp>
        <p:nvSpPr>
          <p:cNvPr id="14" name="Marcador de pie de página 3"/>
          <p:cNvSpPr>
            <a:spLocks noGrp="1"/>
          </p:cNvSpPr>
          <p:nvPr>
            <p:ph type="ftr" sz="quarter" idx="11"/>
          </p:nvPr>
        </p:nvSpPr>
        <p:spPr>
          <a:xfrm>
            <a:off x="438912" y="6251260"/>
            <a:ext cx="11329416" cy="365125"/>
          </a:xfrm>
        </p:spPr>
        <p:txBody>
          <a:bodyPr/>
          <a:lstStyle/>
          <a:p>
            <a:pPr algn="l"/>
            <a:r>
              <a:rPr lang="en-US" sz="1400" dirty="0">
                <a:solidFill>
                  <a:schemeClr val="tx1"/>
                </a:solidFill>
                <a:latin typeface="Calibri" panose="020F0502020204030204" pitchFamily="34" charset="0"/>
                <a:cs typeface="Calibri" panose="020F0502020204030204" pitchFamily="34" charset="0"/>
              </a:rPr>
              <a:t>76.52/76.05/TA164 -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de </a:t>
            </a:r>
            <a:r>
              <a:rPr lang="en-US" sz="1400" dirty="0" err="1">
                <a:solidFill>
                  <a:schemeClr val="tx1"/>
                </a:solidFill>
                <a:latin typeface="Calibri" panose="020F0502020204030204" pitchFamily="34" charset="0"/>
                <a:cs typeface="Calibri" panose="020F0502020204030204" pitchFamily="34" charset="0"/>
              </a:rPr>
              <a:t>Transferencia</a:t>
            </a:r>
            <a:r>
              <a:rPr lang="en-US" sz="1400" dirty="0">
                <a:solidFill>
                  <a:schemeClr val="tx1"/>
                </a:solidFill>
                <a:latin typeface="Calibri" panose="020F0502020204030204" pitchFamily="34" charset="0"/>
                <a:cs typeface="Calibri" panose="020F0502020204030204" pitchFamily="34" charset="0"/>
              </a:rPr>
              <a:t> de Materia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III                                                2° </a:t>
            </a:r>
            <a:r>
              <a:rPr lang="en-US" sz="1400" dirty="0" err="1">
                <a:solidFill>
                  <a:schemeClr val="tx1"/>
                </a:solidFill>
                <a:latin typeface="Calibri" panose="020F0502020204030204" pitchFamily="34" charset="0"/>
                <a:cs typeface="Calibri" panose="020F0502020204030204" pitchFamily="34" charset="0"/>
              </a:rPr>
              <a:t>Cuatrimestre</a:t>
            </a:r>
            <a:r>
              <a:rPr lang="en-US" sz="1400" dirty="0">
                <a:solidFill>
                  <a:schemeClr val="tx1"/>
                </a:solidFill>
                <a:latin typeface="Calibri" panose="020F0502020204030204" pitchFamily="34" charset="0"/>
                <a:cs typeface="Calibri" panose="020F0502020204030204" pitchFamily="34" charset="0"/>
              </a:rPr>
              <a:t> 2024</a:t>
            </a:r>
          </a:p>
        </p:txBody>
      </p:sp>
    </p:spTree>
    <p:extLst>
      <p:ext uri="{BB962C8B-B14F-4D97-AF65-F5344CB8AC3E}">
        <p14:creationId xmlns:p14="http://schemas.microsoft.com/office/powerpoint/2010/main" val="1614758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5" grpId="0"/>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rotWithShape="1">
          <a:blip r:embed="rId2" cstate="print">
            <a:extLst>
              <a:ext uri="{28A0092B-C50C-407E-A947-70E740481C1C}">
                <a14:useLocalDpi xmlns:a14="http://schemas.microsoft.com/office/drawing/2010/main" val="0"/>
              </a:ext>
            </a:extLst>
          </a:blip>
          <a:srcRect l="-1" t="19114" r="2065" b="14272"/>
          <a:stretch/>
        </p:blipFill>
        <p:spPr>
          <a:xfrm>
            <a:off x="9820669" y="250026"/>
            <a:ext cx="2130820" cy="704088"/>
          </a:xfrm>
          <a:prstGeom prst="rect">
            <a:avLst/>
          </a:prstGeom>
        </p:spPr>
      </p:pic>
      <p:sp>
        <p:nvSpPr>
          <p:cNvPr id="19" name="Marcador de contenido 2">
            <a:extLst>
              <a:ext uri="{FF2B5EF4-FFF2-40B4-BE49-F238E27FC236}">
                <a16:creationId xmlns:a16="http://schemas.microsoft.com/office/drawing/2014/main" id="{2689B5FC-321F-4070-9803-4C73ECF31C56}"/>
              </a:ext>
            </a:extLst>
          </p:cNvPr>
          <p:cNvSpPr txBox="1">
            <a:spLocks/>
          </p:cNvSpPr>
          <p:nvPr/>
        </p:nvSpPr>
        <p:spPr>
          <a:xfrm>
            <a:off x="4994650" y="1095692"/>
            <a:ext cx="6048704" cy="704088"/>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lgn="just">
              <a:buFont typeface="Corbel" pitchFamily="34" charset="0"/>
              <a:buNone/>
            </a:pPr>
            <a:r>
              <a:rPr lang="es-ES" sz="1800" b="1" dirty="0">
                <a:solidFill>
                  <a:schemeClr val="tx1"/>
                </a:solidFill>
                <a:latin typeface="Calibri" panose="020F0502020204030204" pitchFamily="34" charset="0"/>
                <a:cs typeface="Calibri" panose="020F0502020204030204" pitchFamily="34" charset="0"/>
              </a:rPr>
              <a:t>Continuando con la idea…</a:t>
            </a:r>
          </a:p>
          <a:p>
            <a:pPr algn="just"/>
            <a:r>
              <a:rPr lang="es-ES" sz="1800" dirty="0">
                <a:solidFill>
                  <a:schemeClr val="tx1"/>
                </a:solidFill>
                <a:latin typeface="Calibri" panose="020F0502020204030204" pitchFamily="34" charset="0"/>
                <a:cs typeface="Calibri" panose="020F0502020204030204" pitchFamily="34" charset="0"/>
              </a:rPr>
              <a:t>El caudal condensado por el calor perdido será:</a:t>
            </a:r>
          </a:p>
          <a:p>
            <a:pPr algn="just"/>
            <a:endParaRPr lang="es-ES" sz="1800" dirty="0">
              <a:solidFill>
                <a:schemeClr val="tx1"/>
              </a:solidFill>
              <a:latin typeface="Calibri" panose="020F0502020204030204" pitchFamily="34" charset="0"/>
              <a:cs typeface="Calibri" panose="020F0502020204030204" pitchFamily="34" charset="0"/>
            </a:endParaRPr>
          </a:p>
          <a:p>
            <a:pPr marL="45720" indent="0" algn="just">
              <a:buNone/>
            </a:pPr>
            <a:endParaRPr lang="es-ES" sz="1800" dirty="0">
              <a:solidFill>
                <a:schemeClr val="tx1"/>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03CF4C11-257A-4C12-BEA9-EE07504D0885}"/>
              </a:ext>
            </a:extLst>
          </p:cNvPr>
          <p:cNvSpPr>
            <a:spLocks noChangeArrowheads="1"/>
          </p:cNvSpPr>
          <p:nvPr/>
        </p:nvSpPr>
        <p:spPr bwMode="auto">
          <a:xfrm flipV="1">
            <a:off x="3295929" y="-162100"/>
            <a:ext cx="89297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AR"/>
          </a:p>
        </p:txBody>
      </p:sp>
      <p:graphicFrame>
        <p:nvGraphicFramePr>
          <p:cNvPr id="4" name="Object 3">
            <a:extLst>
              <a:ext uri="{FF2B5EF4-FFF2-40B4-BE49-F238E27FC236}">
                <a16:creationId xmlns:a16="http://schemas.microsoft.com/office/drawing/2014/main" id="{E1B1CBEB-5ABF-43C2-8347-1B6CFF19EC7E}"/>
              </a:ext>
            </a:extLst>
          </p:cNvPr>
          <p:cNvGraphicFramePr>
            <a:graphicFrameLocks noChangeAspect="1"/>
          </p:cNvGraphicFramePr>
          <p:nvPr/>
        </p:nvGraphicFramePr>
        <p:xfrm>
          <a:off x="1051033" y="1166115"/>
          <a:ext cx="3943616" cy="5148785"/>
        </p:xfrm>
        <a:graphic>
          <a:graphicData uri="http://schemas.openxmlformats.org/presentationml/2006/ole">
            <mc:AlternateContent xmlns:mc="http://schemas.openxmlformats.org/markup-compatibility/2006">
              <mc:Choice xmlns:v="urn:schemas-microsoft-com:vml" Requires="v">
                <p:oleObj name="Visio" r:id="rId3" imgW="4962392" imgH="6476969" progId="Visio.Drawing.15">
                  <p:embed/>
                </p:oleObj>
              </mc:Choice>
              <mc:Fallback>
                <p:oleObj name="Visio" r:id="rId3" imgW="4962392" imgH="6476969" progId="Visio.Drawing.15">
                  <p:embed/>
                  <p:pic>
                    <p:nvPicPr>
                      <p:cNvPr id="4" name="Object 3">
                        <a:extLst>
                          <a:ext uri="{FF2B5EF4-FFF2-40B4-BE49-F238E27FC236}">
                            <a16:creationId xmlns:a16="http://schemas.microsoft.com/office/drawing/2014/main" id="{E1B1CBEB-5ABF-43C2-8347-1B6CFF19EC7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1033" y="1166115"/>
                        <a:ext cx="3943616" cy="5148785"/>
                      </a:xfrm>
                      <a:prstGeom prst="rect">
                        <a:avLst/>
                      </a:prstGeom>
                      <a:noFill/>
                    </p:spPr>
                  </p:pic>
                </p:oleObj>
              </mc:Fallback>
            </mc:AlternateContent>
          </a:graphicData>
        </a:graphic>
      </p:graphicFrame>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6CBB31DC-29D0-491E-9482-48AE8F72FE9E}"/>
                  </a:ext>
                </a:extLst>
              </p:cNvPr>
              <p:cNvSpPr/>
              <p:nvPr/>
            </p:nvSpPr>
            <p:spPr>
              <a:xfrm>
                <a:off x="6123535" y="1831245"/>
                <a:ext cx="4786182" cy="67018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s-AR" i="1">
                              <a:latin typeface="Cambria Math" panose="02040503050406030204" pitchFamily="18" charset="0"/>
                            </a:rPr>
                          </m:ctrlPr>
                        </m:sSubPr>
                        <m:e>
                          <m:r>
                            <a:rPr lang="es-AR" i="1">
                              <a:latin typeface="Cambria Math" panose="02040503050406030204" pitchFamily="18" charset="0"/>
                            </a:rPr>
                            <m:t>𝑉</m:t>
                          </m:r>
                        </m:e>
                        <m:sub>
                          <m:r>
                            <a:rPr lang="es-AR" i="1">
                              <a:latin typeface="Cambria Math" panose="02040503050406030204" pitchFamily="18" charset="0"/>
                            </a:rPr>
                            <m:t>𝑐𝑜𝑛𝑑</m:t>
                          </m:r>
                        </m:sub>
                      </m:sSub>
                      <m:r>
                        <a:rPr lang="es-AR" i="0">
                          <a:latin typeface="Cambria Math" panose="02040503050406030204" pitchFamily="18" charset="0"/>
                        </a:rPr>
                        <m:t>=</m:t>
                      </m:r>
                      <m:f>
                        <m:fPr>
                          <m:ctrlPr>
                            <a:rPr lang="es-AR" i="1">
                              <a:latin typeface="Cambria Math" panose="02040503050406030204" pitchFamily="18" charset="0"/>
                            </a:rPr>
                          </m:ctrlPr>
                        </m:fPr>
                        <m:num>
                          <m:sSub>
                            <m:sSubPr>
                              <m:ctrlPr>
                                <a:rPr lang="es-AR" i="1">
                                  <a:latin typeface="Cambria Math" panose="02040503050406030204" pitchFamily="18" charset="0"/>
                                </a:rPr>
                              </m:ctrlPr>
                            </m:sSubPr>
                            <m:e>
                              <m:r>
                                <a:rPr lang="es-AR" i="1">
                                  <a:latin typeface="Cambria Math" panose="02040503050406030204" pitchFamily="18" charset="0"/>
                                </a:rPr>
                                <m:t>𝑄</m:t>
                              </m:r>
                            </m:e>
                            <m:sub>
                              <m:r>
                                <a:rPr lang="es-AR" i="1">
                                  <a:latin typeface="Cambria Math" panose="02040503050406030204" pitchFamily="18" charset="0"/>
                                </a:rPr>
                                <m:t>𝑝</m:t>
                              </m:r>
                              <m:r>
                                <a:rPr lang="es-AR" i="0">
                                  <a:latin typeface="Cambria Math" panose="02040503050406030204" pitchFamily="18" charset="0"/>
                                </a:rPr>
                                <m:t>é</m:t>
                              </m:r>
                              <m:r>
                                <a:rPr lang="es-AR" i="1">
                                  <a:latin typeface="Cambria Math" panose="02040503050406030204" pitchFamily="18" charset="0"/>
                                </a:rPr>
                                <m:t>𝑟𝑑𝑖𝑑𝑎</m:t>
                              </m:r>
                            </m:sub>
                          </m:sSub>
                        </m:num>
                        <m:den>
                          <m:r>
                            <a:rPr lang="es-AR" i="1">
                              <a:latin typeface="Cambria Math" panose="02040503050406030204" pitchFamily="18" charset="0"/>
                            </a:rPr>
                            <m:t>𝜆</m:t>
                          </m:r>
                        </m:den>
                      </m:f>
                      <m:r>
                        <a:rPr lang="es-AR" i="0">
                          <a:latin typeface="Cambria Math" panose="02040503050406030204" pitchFamily="18" charset="0"/>
                        </a:rPr>
                        <m:t>=</m:t>
                      </m:r>
                      <m:f>
                        <m:fPr>
                          <m:ctrlPr>
                            <a:rPr lang="es-AR" i="1">
                              <a:latin typeface="Cambria Math" panose="02040503050406030204" pitchFamily="18" charset="0"/>
                            </a:rPr>
                          </m:ctrlPr>
                        </m:fPr>
                        <m:num>
                          <m:r>
                            <a:rPr lang="es-AR" i="0">
                              <a:latin typeface="Cambria Math" panose="02040503050406030204" pitchFamily="18" charset="0"/>
                            </a:rPr>
                            <m:t>3200 </m:t>
                          </m:r>
                          <m:r>
                            <m:rPr>
                              <m:sty m:val="p"/>
                            </m:rPr>
                            <a:rPr lang="es-AR" i="0">
                              <a:latin typeface="Cambria Math" panose="02040503050406030204" pitchFamily="18" charset="0"/>
                            </a:rPr>
                            <m:t>k</m:t>
                          </m:r>
                          <m:f>
                            <m:fPr>
                              <m:type m:val="lin"/>
                              <m:ctrlPr>
                                <a:rPr lang="es-AR" i="1">
                                  <a:latin typeface="Cambria Math" panose="02040503050406030204" pitchFamily="18" charset="0"/>
                                </a:rPr>
                              </m:ctrlPr>
                            </m:fPr>
                            <m:num>
                              <m:r>
                                <m:rPr>
                                  <m:sty m:val="p"/>
                                </m:rPr>
                                <a:rPr lang="es-AR" i="0">
                                  <a:latin typeface="Cambria Math" panose="02040503050406030204" pitchFamily="18" charset="0"/>
                                </a:rPr>
                                <m:t>J</m:t>
                              </m:r>
                            </m:num>
                            <m:den>
                              <m:r>
                                <m:rPr>
                                  <m:sty m:val="p"/>
                                </m:rPr>
                                <a:rPr lang="es-AR" i="0">
                                  <a:latin typeface="Cambria Math" panose="02040503050406030204" pitchFamily="18" charset="0"/>
                                </a:rPr>
                                <m:t>h</m:t>
                              </m:r>
                            </m:den>
                          </m:f>
                          <m:r>
                            <a:rPr lang="es-AR" i="0">
                              <a:latin typeface="Cambria Math" panose="02040503050406030204" pitchFamily="18" charset="0"/>
                            </a:rPr>
                            <m:t> </m:t>
                          </m:r>
                        </m:num>
                        <m:den>
                          <m:r>
                            <a:rPr lang="es-AR" i="0">
                              <a:latin typeface="Cambria Math" panose="02040503050406030204" pitchFamily="18" charset="0"/>
                            </a:rPr>
                            <m:t>40 </m:t>
                          </m:r>
                          <m:r>
                            <m:rPr>
                              <m:sty m:val="p"/>
                            </m:rPr>
                            <a:rPr lang="es-AR" i="0">
                              <a:latin typeface="Cambria Math" panose="02040503050406030204" pitchFamily="18" charset="0"/>
                            </a:rPr>
                            <m:t>k</m:t>
                          </m:r>
                          <m:f>
                            <m:fPr>
                              <m:type m:val="lin"/>
                              <m:ctrlPr>
                                <a:rPr lang="es-AR" i="1">
                                  <a:latin typeface="Cambria Math" panose="02040503050406030204" pitchFamily="18" charset="0"/>
                                </a:rPr>
                              </m:ctrlPr>
                            </m:fPr>
                            <m:num>
                              <m:r>
                                <m:rPr>
                                  <m:sty m:val="p"/>
                                </m:rPr>
                                <a:rPr lang="es-AR" i="0">
                                  <a:latin typeface="Cambria Math" panose="02040503050406030204" pitchFamily="18" charset="0"/>
                                </a:rPr>
                                <m:t>J</m:t>
                              </m:r>
                            </m:num>
                            <m:den>
                              <m:r>
                                <m:rPr>
                                  <m:sty m:val="p"/>
                                </m:rPr>
                                <a:rPr lang="es-AR" i="0">
                                  <a:latin typeface="Cambria Math" panose="02040503050406030204" pitchFamily="18" charset="0"/>
                                </a:rPr>
                                <m:t>k</m:t>
                              </m:r>
                            </m:den>
                          </m:f>
                          <m:r>
                            <m:rPr>
                              <m:sty m:val="p"/>
                            </m:rPr>
                            <a:rPr lang="es-AR" i="0">
                              <a:latin typeface="Cambria Math" panose="02040503050406030204" pitchFamily="18" charset="0"/>
                            </a:rPr>
                            <m:t>mol</m:t>
                          </m:r>
                        </m:den>
                      </m:f>
                      <m:r>
                        <a:rPr lang="es-AR" i="0">
                          <a:latin typeface="Cambria Math" panose="02040503050406030204" pitchFamily="18" charset="0"/>
                        </a:rPr>
                        <m:t>=80 </m:t>
                      </m:r>
                      <m:r>
                        <m:rPr>
                          <m:sty m:val="p"/>
                        </m:rPr>
                        <a:rPr lang="es-AR" i="0">
                          <a:latin typeface="Cambria Math" panose="02040503050406030204" pitchFamily="18" charset="0"/>
                        </a:rPr>
                        <m:t>kmo</m:t>
                      </m:r>
                      <m:f>
                        <m:fPr>
                          <m:type m:val="lin"/>
                          <m:ctrlPr>
                            <a:rPr lang="es-AR" i="1">
                              <a:latin typeface="Cambria Math" panose="02040503050406030204" pitchFamily="18" charset="0"/>
                            </a:rPr>
                          </m:ctrlPr>
                        </m:fPr>
                        <m:num>
                          <m:r>
                            <m:rPr>
                              <m:sty m:val="p"/>
                            </m:rPr>
                            <a:rPr lang="es-AR" i="0">
                              <a:latin typeface="Cambria Math" panose="02040503050406030204" pitchFamily="18" charset="0"/>
                            </a:rPr>
                            <m:t>l</m:t>
                          </m:r>
                        </m:num>
                        <m:den>
                          <m:r>
                            <m:rPr>
                              <m:sty m:val="p"/>
                            </m:rPr>
                            <a:rPr lang="es-AR" i="0">
                              <a:latin typeface="Cambria Math" panose="02040503050406030204" pitchFamily="18" charset="0"/>
                            </a:rPr>
                            <m:t>h</m:t>
                          </m:r>
                        </m:den>
                      </m:f>
                    </m:oMath>
                  </m:oMathPara>
                </a14:m>
                <a:endParaRPr lang="es-AR" dirty="0"/>
              </a:p>
            </p:txBody>
          </p:sp>
        </mc:Choice>
        <mc:Fallback xmlns="">
          <p:sp>
            <p:nvSpPr>
              <p:cNvPr id="5" name="Rectangle 4">
                <a:extLst>
                  <a:ext uri="{FF2B5EF4-FFF2-40B4-BE49-F238E27FC236}">
                    <a16:creationId xmlns:a16="http://schemas.microsoft.com/office/drawing/2014/main" id="{6CBB31DC-29D0-491E-9482-48AE8F72FE9E}"/>
                  </a:ext>
                </a:extLst>
              </p:cNvPr>
              <p:cNvSpPr>
                <a:spLocks noRot="1" noChangeAspect="1" noMove="1" noResize="1" noEditPoints="1" noAdjustHandles="1" noChangeArrowheads="1" noChangeShapeType="1" noTextEdit="1"/>
              </p:cNvSpPr>
              <p:nvPr/>
            </p:nvSpPr>
            <p:spPr>
              <a:xfrm>
                <a:off x="6123535" y="1831245"/>
                <a:ext cx="4786182" cy="670183"/>
              </a:xfrm>
              <a:prstGeom prst="rect">
                <a:avLst/>
              </a:prstGeom>
              <a:blipFill>
                <a:blip r:embed="rId6"/>
                <a:stretch>
                  <a:fillRect/>
                </a:stretch>
              </a:blipFill>
            </p:spPr>
            <p:txBody>
              <a:bodyPr/>
              <a:lstStyle/>
              <a:p>
                <a:r>
                  <a:rPr lang="es-AR">
                    <a:noFill/>
                  </a:rPr>
                  <a:t> </a:t>
                </a:r>
              </a:p>
            </p:txBody>
          </p:sp>
        </mc:Fallback>
      </mc:AlternateContent>
      <p:sp>
        <p:nvSpPr>
          <p:cNvPr id="13" name="Marcador de contenido 2">
            <a:extLst>
              <a:ext uri="{FF2B5EF4-FFF2-40B4-BE49-F238E27FC236}">
                <a16:creationId xmlns:a16="http://schemas.microsoft.com/office/drawing/2014/main" id="{CED4F7BF-8EB8-4A70-8618-464B4A0C737B}"/>
              </a:ext>
            </a:extLst>
          </p:cNvPr>
          <p:cNvSpPr txBox="1">
            <a:spLocks/>
          </p:cNvSpPr>
          <p:nvPr/>
        </p:nvSpPr>
        <p:spPr>
          <a:xfrm>
            <a:off x="4994649" y="2612999"/>
            <a:ext cx="6773680" cy="365869"/>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algn="just"/>
            <a:r>
              <a:rPr lang="es-ES" sz="1800" dirty="0">
                <a:solidFill>
                  <a:schemeClr val="tx1"/>
                </a:solidFill>
                <a:latin typeface="Calibri" panose="020F0502020204030204" pitchFamily="34" charset="0"/>
                <a:cs typeface="Calibri" panose="020F0502020204030204" pitchFamily="34" charset="0"/>
              </a:rPr>
              <a:t>Luego, el caudal de vapor que sigue a la “torre superior” es:</a:t>
            </a:r>
          </a:p>
        </p:txBody>
      </p:sp>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0C9D6DB9-08FD-4B05-A53A-4382D0CA9FB4}"/>
                  </a:ext>
                </a:extLst>
              </p:cNvPr>
              <p:cNvSpPr/>
              <p:nvPr/>
            </p:nvSpPr>
            <p:spPr>
              <a:xfrm>
                <a:off x="4994649" y="3090439"/>
                <a:ext cx="5673351"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i="1" smtClean="0">
                              <a:latin typeface="Cambria Math" panose="02040503050406030204" pitchFamily="18" charset="0"/>
                            </a:rPr>
                            <m:t>𝑉</m:t>
                          </m:r>
                        </m:e>
                        <m:sub>
                          <m:r>
                            <a:rPr lang="es-AR" b="0" i="1" smtClean="0">
                              <a:latin typeface="Cambria Math" panose="02040503050406030204" pitchFamily="18" charset="0"/>
                            </a:rPr>
                            <m:t>1</m:t>
                          </m:r>
                        </m:sub>
                      </m:sSub>
                      <m:r>
                        <a:rPr lang="es-AR" i="0">
                          <a:latin typeface="Cambria Math" panose="02040503050406030204" pitchFamily="18" charset="0"/>
                        </a:rPr>
                        <m:t>=</m:t>
                      </m:r>
                      <m:acc>
                        <m:accPr>
                          <m:chr m:val="̅"/>
                          <m:ctrlPr>
                            <a:rPr lang="es-AR" i="1">
                              <a:latin typeface="Cambria Math" panose="02040503050406030204" pitchFamily="18" charset="0"/>
                            </a:rPr>
                          </m:ctrlPr>
                        </m:accPr>
                        <m:e>
                          <m:r>
                            <a:rPr lang="es-AR" i="1">
                              <a:latin typeface="Cambria Math" panose="02040503050406030204" pitchFamily="18" charset="0"/>
                            </a:rPr>
                            <m:t>𝑉</m:t>
                          </m:r>
                        </m:e>
                      </m:acc>
                      <m:r>
                        <a:rPr lang="es-AR" i="0">
                          <a:latin typeface="Cambria Math" panose="02040503050406030204" pitchFamily="18" charset="0"/>
                        </a:rPr>
                        <m:t>−</m:t>
                      </m:r>
                      <m:sSub>
                        <m:sSubPr>
                          <m:ctrlPr>
                            <a:rPr lang="es-AR" i="1">
                              <a:latin typeface="Cambria Math" panose="02040503050406030204" pitchFamily="18" charset="0"/>
                            </a:rPr>
                          </m:ctrlPr>
                        </m:sSubPr>
                        <m:e>
                          <m:r>
                            <a:rPr lang="es-AR" i="1">
                              <a:latin typeface="Cambria Math" panose="02040503050406030204" pitchFamily="18" charset="0"/>
                            </a:rPr>
                            <m:t>𝑉</m:t>
                          </m:r>
                        </m:e>
                        <m:sub>
                          <m:r>
                            <a:rPr lang="es-AR" i="1">
                              <a:latin typeface="Cambria Math" panose="02040503050406030204" pitchFamily="18" charset="0"/>
                            </a:rPr>
                            <m:t>𝑐𝑜𝑛𝑑</m:t>
                          </m:r>
                        </m:sub>
                      </m:sSub>
                      <m:r>
                        <a:rPr lang="es-ES" b="0" i="1" smtClean="0">
                          <a:latin typeface="Cambria Math" panose="02040503050406030204" pitchFamily="18" charset="0"/>
                        </a:rPr>
                        <m:t>+</m:t>
                      </m:r>
                      <m:d>
                        <m:dPr>
                          <m:ctrlPr>
                            <a:rPr lang="es-ES" b="0" i="1" smtClean="0">
                              <a:latin typeface="Cambria Math" panose="02040503050406030204" pitchFamily="18" charset="0"/>
                            </a:rPr>
                          </m:ctrlPr>
                        </m:dPr>
                        <m:e>
                          <m:r>
                            <a:rPr lang="es-ES" b="0" i="1" smtClean="0">
                              <a:latin typeface="Cambria Math" panose="02040503050406030204" pitchFamily="18" charset="0"/>
                            </a:rPr>
                            <m:t>1−</m:t>
                          </m:r>
                          <m:r>
                            <a:rPr lang="es-ES" b="0" i="1" smtClean="0">
                              <a:latin typeface="Cambria Math" panose="02040503050406030204" pitchFamily="18" charset="0"/>
                            </a:rPr>
                            <m:t>𝑞</m:t>
                          </m:r>
                        </m:e>
                      </m:d>
                      <m:r>
                        <a:rPr lang="es-AR" b="0" i="1" smtClean="0">
                          <a:latin typeface="Cambria Math" panose="02040503050406030204" pitchFamily="18" charset="0"/>
                        </a:rPr>
                        <m:t>⋅</m:t>
                      </m:r>
                      <m:r>
                        <a:rPr lang="es-ES" b="0" i="1" smtClean="0">
                          <a:latin typeface="Cambria Math" panose="02040503050406030204" pitchFamily="18" charset="0"/>
                        </a:rPr>
                        <m:t>𝐹</m:t>
                      </m:r>
                    </m:oMath>
                  </m:oMathPara>
                </a14:m>
                <a:endParaRPr lang="es-AR" dirty="0"/>
              </a:p>
            </p:txBody>
          </p:sp>
        </mc:Choice>
        <mc:Fallback xmlns="">
          <p:sp>
            <p:nvSpPr>
              <p:cNvPr id="9" name="Rectangle 8">
                <a:extLst>
                  <a:ext uri="{FF2B5EF4-FFF2-40B4-BE49-F238E27FC236}">
                    <a16:creationId xmlns:a16="http://schemas.microsoft.com/office/drawing/2014/main" id="{0C9D6DB9-08FD-4B05-A53A-4382D0CA9FB4}"/>
                  </a:ext>
                </a:extLst>
              </p:cNvPr>
              <p:cNvSpPr>
                <a:spLocks noRot="1" noChangeAspect="1" noMove="1" noResize="1" noEditPoints="1" noAdjustHandles="1" noChangeArrowheads="1" noChangeShapeType="1" noTextEdit="1"/>
              </p:cNvSpPr>
              <p:nvPr/>
            </p:nvSpPr>
            <p:spPr>
              <a:xfrm>
                <a:off x="4994649" y="3090439"/>
                <a:ext cx="5673351" cy="369332"/>
              </a:xfrm>
              <a:prstGeom prst="rect">
                <a:avLst/>
              </a:prstGeom>
              <a:blipFill>
                <a:blip r:embed="rId7"/>
                <a:stretch>
                  <a:fillRect b="-4918"/>
                </a:stretch>
              </a:blipFill>
            </p:spPr>
            <p:txBody>
              <a:bodyPr/>
              <a:lstStyle/>
              <a:p>
                <a:r>
                  <a:rPr lang="es-AR">
                    <a:noFill/>
                  </a:rPr>
                  <a:t> </a:t>
                </a:r>
              </a:p>
            </p:txBody>
          </p:sp>
        </mc:Fallback>
      </mc:AlternateContent>
      <p:sp>
        <p:nvSpPr>
          <p:cNvPr id="18" name="Oval 17">
            <a:extLst>
              <a:ext uri="{FF2B5EF4-FFF2-40B4-BE49-F238E27FC236}">
                <a16:creationId xmlns:a16="http://schemas.microsoft.com/office/drawing/2014/main" id="{7EBE1520-8656-4B36-A1D0-0C6A398048FE}"/>
              </a:ext>
            </a:extLst>
          </p:cNvPr>
          <p:cNvSpPr/>
          <p:nvPr/>
        </p:nvSpPr>
        <p:spPr>
          <a:xfrm>
            <a:off x="2432135" y="1074714"/>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0" name="Oval 19">
            <a:extLst>
              <a:ext uri="{FF2B5EF4-FFF2-40B4-BE49-F238E27FC236}">
                <a16:creationId xmlns:a16="http://schemas.microsoft.com/office/drawing/2014/main" id="{B18EABE7-DFBA-4022-A8EB-56633651FAF6}"/>
              </a:ext>
            </a:extLst>
          </p:cNvPr>
          <p:cNvSpPr/>
          <p:nvPr/>
        </p:nvSpPr>
        <p:spPr>
          <a:xfrm>
            <a:off x="2710278" y="3759650"/>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1" name="Oval 20">
            <a:extLst>
              <a:ext uri="{FF2B5EF4-FFF2-40B4-BE49-F238E27FC236}">
                <a16:creationId xmlns:a16="http://schemas.microsoft.com/office/drawing/2014/main" id="{825378B4-BD02-4F96-8DAC-584CF5951C96}"/>
              </a:ext>
            </a:extLst>
          </p:cNvPr>
          <p:cNvSpPr/>
          <p:nvPr/>
        </p:nvSpPr>
        <p:spPr>
          <a:xfrm>
            <a:off x="1543518" y="4024032"/>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pic>
        <p:nvPicPr>
          <p:cNvPr id="16" name="Imagen 2" descr="Nueva marca difusion - web">
            <a:extLst>
              <a:ext uri="{FF2B5EF4-FFF2-40B4-BE49-F238E27FC236}">
                <a16:creationId xmlns:a16="http://schemas.microsoft.com/office/drawing/2014/main" id="{B05013A8-B555-4ACC-83C8-DC188654DF29}"/>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829548" y="244084"/>
            <a:ext cx="2120900" cy="660400"/>
          </a:xfrm>
          <a:prstGeom prst="rect">
            <a:avLst/>
          </a:prstGeom>
          <a:noFill/>
          <a:ln>
            <a:noFill/>
          </a:ln>
        </p:spPr>
      </p:pic>
      <p:sp>
        <p:nvSpPr>
          <p:cNvPr id="22" name="Marcador de número de diapositiva 14"/>
          <p:cNvSpPr>
            <a:spLocks noGrp="1"/>
          </p:cNvSpPr>
          <p:nvPr>
            <p:ph type="sldNum" sz="quarter" idx="12"/>
          </p:nvPr>
        </p:nvSpPr>
        <p:spPr>
          <a:xfrm>
            <a:off x="11236569" y="6231929"/>
            <a:ext cx="531759" cy="365125"/>
          </a:xfrm>
        </p:spPr>
        <p:txBody>
          <a:bodyPr/>
          <a:lstStyle/>
          <a:p>
            <a:r>
              <a:rPr lang="en-US" sz="1600" b="1" dirty="0"/>
              <a:t>-</a:t>
            </a:r>
            <a:fld id="{69D94FCB-83B5-4144-BDC1-7118612766F0}" type="slidenum">
              <a:rPr lang="en-US" sz="1400" b="1" smtClean="0">
                <a:latin typeface="Calibri" panose="020F0502020204030204" pitchFamily="34" charset="0"/>
                <a:cs typeface="Calibri" panose="020F0502020204030204" pitchFamily="34" charset="0"/>
              </a:rPr>
              <a:t>8</a:t>
            </a:fld>
            <a:r>
              <a:rPr lang="en-US" sz="1600" b="1" dirty="0"/>
              <a:t>-</a:t>
            </a:r>
          </a:p>
        </p:txBody>
      </p:sp>
      <p:sp>
        <p:nvSpPr>
          <p:cNvPr id="23" name="Título 1"/>
          <p:cNvSpPr txBox="1">
            <a:spLocks/>
          </p:cNvSpPr>
          <p:nvPr/>
        </p:nvSpPr>
        <p:spPr>
          <a:xfrm>
            <a:off x="438911" y="244084"/>
            <a:ext cx="9677119" cy="91994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s-ES" dirty="0"/>
              <a:t>Resolución –</a:t>
            </a:r>
            <a:r>
              <a:rPr lang="es-ES" i="1" dirty="0"/>
              <a:t> Ítem 2</a:t>
            </a:r>
            <a:r>
              <a:rPr lang="es-ES" dirty="0"/>
              <a:t> – Pérdida de calor</a:t>
            </a:r>
            <a:endParaRPr lang="en-US" dirty="0"/>
          </a:p>
        </p:txBody>
      </p:sp>
      <p:sp>
        <p:nvSpPr>
          <p:cNvPr id="24" name="Marcador de pie de página 3"/>
          <p:cNvSpPr>
            <a:spLocks noGrp="1"/>
          </p:cNvSpPr>
          <p:nvPr>
            <p:ph type="ftr" sz="quarter" idx="11"/>
          </p:nvPr>
        </p:nvSpPr>
        <p:spPr>
          <a:xfrm>
            <a:off x="438912" y="6251260"/>
            <a:ext cx="11329416" cy="365125"/>
          </a:xfrm>
        </p:spPr>
        <p:txBody>
          <a:bodyPr/>
          <a:lstStyle/>
          <a:p>
            <a:pPr algn="l"/>
            <a:r>
              <a:rPr lang="en-US" sz="1400" dirty="0">
                <a:solidFill>
                  <a:schemeClr val="tx1"/>
                </a:solidFill>
                <a:latin typeface="Calibri" panose="020F0502020204030204" pitchFamily="34" charset="0"/>
                <a:cs typeface="Calibri" panose="020F0502020204030204" pitchFamily="34" charset="0"/>
              </a:rPr>
              <a:t>76.52/76.05/TA164 -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de </a:t>
            </a:r>
            <a:r>
              <a:rPr lang="en-US" sz="1400" dirty="0" err="1">
                <a:solidFill>
                  <a:schemeClr val="tx1"/>
                </a:solidFill>
                <a:latin typeface="Calibri" panose="020F0502020204030204" pitchFamily="34" charset="0"/>
                <a:cs typeface="Calibri" panose="020F0502020204030204" pitchFamily="34" charset="0"/>
              </a:rPr>
              <a:t>Transferencia</a:t>
            </a:r>
            <a:r>
              <a:rPr lang="en-US" sz="1400" dirty="0">
                <a:solidFill>
                  <a:schemeClr val="tx1"/>
                </a:solidFill>
                <a:latin typeface="Calibri" panose="020F0502020204030204" pitchFamily="34" charset="0"/>
                <a:cs typeface="Calibri" panose="020F0502020204030204" pitchFamily="34" charset="0"/>
              </a:rPr>
              <a:t> de Materia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III                                                2° </a:t>
            </a:r>
            <a:r>
              <a:rPr lang="en-US" sz="1400" dirty="0" err="1">
                <a:solidFill>
                  <a:schemeClr val="tx1"/>
                </a:solidFill>
                <a:latin typeface="Calibri" panose="020F0502020204030204" pitchFamily="34" charset="0"/>
                <a:cs typeface="Calibri" panose="020F0502020204030204" pitchFamily="34" charset="0"/>
              </a:rPr>
              <a:t>Cuatrimestre</a:t>
            </a:r>
            <a:r>
              <a:rPr lang="en-US" sz="1400" dirty="0">
                <a:solidFill>
                  <a:schemeClr val="tx1"/>
                </a:solidFill>
                <a:latin typeface="Calibri" panose="020F0502020204030204" pitchFamily="34" charset="0"/>
                <a:cs typeface="Calibri" panose="020F0502020204030204" pitchFamily="34" charset="0"/>
              </a:rPr>
              <a:t> 2024</a:t>
            </a:r>
          </a:p>
        </p:txBody>
      </p:sp>
      <mc:AlternateContent xmlns:mc="http://schemas.openxmlformats.org/markup-compatibility/2006" xmlns:a14="http://schemas.microsoft.com/office/drawing/2010/main">
        <mc:Choice Requires="a14">
          <p:sp>
            <p:nvSpPr>
              <p:cNvPr id="25" name="Rectangle 8">
                <a:extLst>
                  <a:ext uri="{FF2B5EF4-FFF2-40B4-BE49-F238E27FC236}">
                    <a16:creationId xmlns:a16="http://schemas.microsoft.com/office/drawing/2014/main" id="{0C9D6DB9-08FD-4B05-A53A-4382D0CA9FB4}"/>
                  </a:ext>
                </a:extLst>
              </p:cNvPr>
              <p:cNvSpPr/>
              <p:nvPr/>
            </p:nvSpPr>
            <p:spPr>
              <a:xfrm>
                <a:off x="4994649" y="3615331"/>
                <a:ext cx="7455656"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i="1" smtClean="0">
                              <a:latin typeface="Cambria Math" panose="02040503050406030204" pitchFamily="18" charset="0"/>
                            </a:rPr>
                            <m:t>𝑉</m:t>
                          </m:r>
                        </m:e>
                        <m:sub>
                          <m:r>
                            <a:rPr lang="es-AR" b="0" i="0" smtClean="0">
                              <a:latin typeface="Cambria Math" panose="02040503050406030204" pitchFamily="18" charset="0"/>
                            </a:rPr>
                            <m:t>1</m:t>
                          </m:r>
                        </m:sub>
                      </m:sSub>
                      <m:r>
                        <a:rPr lang="es-AR" i="0">
                          <a:latin typeface="Cambria Math" panose="02040503050406030204" pitchFamily="18" charset="0"/>
                        </a:rPr>
                        <m:t>=180</m:t>
                      </m:r>
                      <m:f>
                        <m:fPr>
                          <m:type m:val="lin"/>
                          <m:ctrlPr>
                            <a:rPr lang="es-AR" i="1">
                              <a:latin typeface="Cambria Math" panose="02040503050406030204" pitchFamily="18" charset="0"/>
                            </a:rPr>
                          </m:ctrlPr>
                        </m:fPr>
                        <m:num>
                          <m:r>
                            <a:rPr lang="es-AR" b="0" i="1" smtClean="0">
                              <a:latin typeface="Cambria Math" panose="02040503050406030204" pitchFamily="18" charset="0"/>
                            </a:rPr>
                            <m:t>𝑘𝑚𝑜</m:t>
                          </m:r>
                          <m:r>
                            <m:rPr>
                              <m:sty m:val="p"/>
                            </m:rPr>
                            <a:rPr lang="es-AR" i="0">
                              <a:latin typeface="Cambria Math" panose="02040503050406030204" pitchFamily="18" charset="0"/>
                            </a:rPr>
                            <m:t>l</m:t>
                          </m:r>
                        </m:num>
                        <m:den>
                          <m:r>
                            <m:rPr>
                              <m:sty m:val="p"/>
                            </m:rPr>
                            <a:rPr lang="es-AR" i="0">
                              <a:latin typeface="Cambria Math" panose="02040503050406030204" pitchFamily="18" charset="0"/>
                            </a:rPr>
                            <m:t>h</m:t>
                          </m:r>
                        </m:den>
                      </m:f>
                      <m:r>
                        <a:rPr lang="es-AR" i="0">
                          <a:latin typeface="Cambria Math" panose="02040503050406030204" pitchFamily="18" charset="0"/>
                        </a:rPr>
                        <m:t> −80</m:t>
                      </m:r>
                      <m:f>
                        <m:fPr>
                          <m:type m:val="lin"/>
                          <m:ctrlPr>
                            <a:rPr lang="es-AR" i="1">
                              <a:latin typeface="Cambria Math" panose="02040503050406030204" pitchFamily="18" charset="0"/>
                            </a:rPr>
                          </m:ctrlPr>
                        </m:fPr>
                        <m:num>
                          <m:r>
                            <a:rPr lang="es-AR" b="0" i="1" smtClean="0">
                              <a:latin typeface="Cambria Math" panose="02040503050406030204" pitchFamily="18" charset="0"/>
                            </a:rPr>
                            <m:t>𝑘𝑚𝑜</m:t>
                          </m:r>
                          <m:r>
                            <m:rPr>
                              <m:sty m:val="p"/>
                            </m:rPr>
                            <a:rPr lang="es-AR" i="0">
                              <a:latin typeface="Cambria Math" panose="02040503050406030204" pitchFamily="18" charset="0"/>
                            </a:rPr>
                            <m:t>l</m:t>
                          </m:r>
                        </m:num>
                        <m:den>
                          <m:r>
                            <m:rPr>
                              <m:sty m:val="p"/>
                            </m:rPr>
                            <a:rPr lang="es-AR" i="0">
                              <a:latin typeface="Cambria Math" panose="02040503050406030204" pitchFamily="18" charset="0"/>
                            </a:rPr>
                            <m:t>h</m:t>
                          </m:r>
                        </m:den>
                      </m:f>
                      <m:r>
                        <a:rPr lang="es-AR" i="0">
                          <a:latin typeface="Cambria Math" panose="02040503050406030204" pitchFamily="18" charset="0"/>
                        </a:rPr>
                        <m:t>=100</m:t>
                      </m:r>
                      <m:f>
                        <m:fPr>
                          <m:type m:val="lin"/>
                          <m:ctrlPr>
                            <a:rPr lang="es-AR" i="1">
                              <a:latin typeface="Cambria Math" panose="02040503050406030204" pitchFamily="18" charset="0"/>
                            </a:rPr>
                          </m:ctrlPr>
                        </m:fPr>
                        <m:num>
                          <m:r>
                            <a:rPr lang="es-AR" b="0" i="1" smtClean="0">
                              <a:latin typeface="Cambria Math" panose="02040503050406030204" pitchFamily="18" charset="0"/>
                            </a:rPr>
                            <m:t>𝑘𝑚𝑜</m:t>
                          </m:r>
                          <m:r>
                            <m:rPr>
                              <m:sty m:val="p"/>
                            </m:rPr>
                            <a:rPr lang="es-AR" i="0">
                              <a:latin typeface="Cambria Math" panose="02040503050406030204" pitchFamily="18" charset="0"/>
                            </a:rPr>
                            <m:t>l</m:t>
                          </m:r>
                        </m:num>
                        <m:den>
                          <m:r>
                            <m:rPr>
                              <m:sty m:val="p"/>
                            </m:rPr>
                            <a:rPr lang="es-AR" i="0">
                              <a:latin typeface="Cambria Math" panose="02040503050406030204" pitchFamily="18" charset="0"/>
                            </a:rPr>
                            <m:t>h</m:t>
                          </m:r>
                        </m:den>
                      </m:f>
                    </m:oMath>
                  </m:oMathPara>
                </a14:m>
                <a:endParaRPr lang="es-AR" dirty="0"/>
              </a:p>
            </p:txBody>
          </p:sp>
        </mc:Choice>
        <mc:Fallback xmlns="">
          <p:sp>
            <p:nvSpPr>
              <p:cNvPr id="25" name="Rectangle 8">
                <a:extLst>
                  <a:ext uri="{FF2B5EF4-FFF2-40B4-BE49-F238E27FC236}">
                    <a16:creationId xmlns:a16="http://schemas.microsoft.com/office/drawing/2014/main" id="{0C9D6DB9-08FD-4B05-A53A-4382D0CA9FB4}"/>
                  </a:ext>
                </a:extLst>
              </p:cNvPr>
              <p:cNvSpPr>
                <a:spLocks noRot="1" noChangeAspect="1" noMove="1" noResize="1" noEditPoints="1" noAdjustHandles="1" noChangeArrowheads="1" noChangeShapeType="1" noTextEdit="1"/>
              </p:cNvSpPr>
              <p:nvPr/>
            </p:nvSpPr>
            <p:spPr>
              <a:xfrm>
                <a:off x="4994649" y="3615331"/>
                <a:ext cx="7455656" cy="369332"/>
              </a:xfrm>
              <a:prstGeom prst="rect">
                <a:avLst/>
              </a:prstGeom>
              <a:blipFill>
                <a:blip r:embed="rId9"/>
                <a:stretch>
                  <a:fillRect t="-116393" b="-175410"/>
                </a:stretch>
              </a:blipFill>
            </p:spPr>
            <p:txBody>
              <a:bodyPr/>
              <a:lstStyle/>
              <a:p>
                <a:r>
                  <a:rPr lang="es-AR">
                    <a:noFill/>
                  </a:rPr>
                  <a:t> </a:t>
                </a:r>
              </a:p>
            </p:txBody>
          </p:sp>
        </mc:Fallback>
      </mc:AlternateContent>
      <p:sp>
        <p:nvSpPr>
          <p:cNvPr id="26" name="Marcador de contenido 2">
            <a:extLst>
              <a:ext uri="{FF2B5EF4-FFF2-40B4-BE49-F238E27FC236}">
                <a16:creationId xmlns:a16="http://schemas.microsoft.com/office/drawing/2014/main" id="{C205DB70-DF4F-4239-81FC-89D80ADC9ED5}"/>
              </a:ext>
            </a:extLst>
          </p:cNvPr>
          <p:cNvSpPr txBox="1">
            <a:spLocks/>
          </p:cNvSpPr>
          <p:nvPr/>
        </p:nvSpPr>
        <p:spPr>
          <a:xfrm>
            <a:off x="4994649" y="4140224"/>
            <a:ext cx="6773679" cy="608470"/>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algn="just"/>
            <a:r>
              <a:rPr lang="es-ES" sz="1800" dirty="0">
                <a:solidFill>
                  <a:schemeClr val="tx1"/>
                </a:solidFill>
                <a:latin typeface="Calibri" panose="020F0502020204030204" pitchFamily="34" charset="0"/>
                <a:cs typeface="Calibri" panose="020F0502020204030204" pitchFamily="34" charset="0"/>
              </a:rPr>
              <a:t>Acá es cuando se complica la cuestión, y tenemos que empezar a suponer qué variables se mantienen constantes…</a:t>
            </a:r>
          </a:p>
          <a:p>
            <a:pPr marL="45720" indent="0" algn="just">
              <a:buNone/>
            </a:pPr>
            <a:endParaRPr lang="es-ES" sz="18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85298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fade">
                                      <p:cBhvr>
                                        <p:cTn id="16" dur="500"/>
                                        <p:tgtEl>
                                          <p:spTgt spid="20"/>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fade">
                                      <p:cBhvr>
                                        <p:cTn id="19" dur="500"/>
                                        <p:tgtEl>
                                          <p:spTgt spid="21"/>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fade">
                                      <p:cBhvr>
                                        <p:cTn id="24" dur="500"/>
                                        <p:tgtEl>
                                          <p:spTgt spid="13"/>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50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5"/>
                                        </p:tgtEl>
                                        <p:attrNameLst>
                                          <p:attrName>style.visibility</p:attrName>
                                        </p:attrNameLst>
                                      </p:cBhvr>
                                      <p:to>
                                        <p:strVal val="visible"/>
                                      </p:to>
                                    </p:set>
                                    <p:animEffect transition="in" filter="fade">
                                      <p:cBhvr>
                                        <p:cTn id="34" dur="500"/>
                                        <p:tgtEl>
                                          <p:spTgt spid="25"/>
                                        </p:tgtEl>
                                      </p:cBhvr>
                                    </p:animEffect>
                                  </p:childTnLst>
                                </p:cTn>
                              </p:par>
                            </p:childTnLst>
                          </p:cTn>
                        </p:par>
                        <p:par>
                          <p:cTn id="35" fill="hold">
                            <p:stCondLst>
                              <p:cond delay="500"/>
                            </p:stCondLst>
                            <p:childTnLst>
                              <p:par>
                                <p:cTn id="36" presetID="10" presetClass="entr" presetSubtype="0" fill="hold" grpId="0" nodeType="after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fade">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fade">
                                      <p:cBhvr>
                                        <p:cTn id="43"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5" grpId="0"/>
      <p:bldP spid="13" grpId="0"/>
      <p:bldP spid="9" grpId="0"/>
      <p:bldP spid="18" grpId="0" animBg="1"/>
      <p:bldP spid="20" grpId="0" animBg="1"/>
      <p:bldP spid="21" grpId="0" animBg="1"/>
      <p:bldP spid="25" grpId="0"/>
      <p:bldP spid="2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rotWithShape="1">
          <a:blip r:embed="rId2" cstate="print">
            <a:extLst>
              <a:ext uri="{28A0092B-C50C-407E-A947-70E740481C1C}">
                <a14:useLocalDpi xmlns:a14="http://schemas.microsoft.com/office/drawing/2010/main" val="0"/>
              </a:ext>
            </a:extLst>
          </a:blip>
          <a:srcRect l="-1" t="19114" r="2065" b="14272"/>
          <a:stretch/>
        </p:blipFill>
        <p:spPr>
          <a:xfrm>
            <a:off x="9820669" y="250026"/>
            <a:ext cx="2130820" cy="704088"/>
          </a:xfrm>
          <a:prstGeom prst="rect">
            <a:avLst/>
          </a:prstGeom>
        </p:spPr>
      </p:pic>
      <p:sp>
        <p:nvSpPr>
          <p:cNvPr id="19" name="Marcador de contenido 2">
            <a:extLst>
              <a:ext uri="{FF2B5EF4-FFF2-40B4-BE49-F238E27FC236}">
                <a16:creationId xmlns:a16="http://schemas.microsoft.com/office/drawing/2014/main" id="{2689B5FC-321F-4070-9803-4C73ECF31C56}"/>
              </a:ext>
            </a:extLst>
          </p:cNvPr>
          <p:cNvSpPr txBox="1">
            <a:spLocks/>
          </p:cNvSpPr>
          <p:nvPr/>
        </p:nvSpPr>
        <p:spPr>
          <a:xfrm>
            <a:off x="4994649" y="1146872"/>
            <a:ext cx="6773680" cy="944946"/>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lgn="just">
              <a:buNone/>
            </a:pPr>
            <a:r>
              <a:rPr lang="es-ES" sz="1800" b="1" dirty="0">
                <a:solidFill>
                  <a:schemeClr val="tx1"/>
                </a:solidFill>
                <a:latin typeface="Calibri" panose="020F0502020204030204" pitchFamily="34" charset="0"/>
                <a:cs typeface="Calibri" panose="020F0502020204030204" pitchFamily="34" charset="0"/>
              </a:rPr>
              <a:t>Relación de Reflujo constante:</a:t>
            </a:r>
          </a:p>
          <a:p>
            <a:pPr marL="45720" indent="0" algn="just">
              <a:lnSpc>
                <a:spcPct val="100000"/>
              </a:lnSpc>
              <a:spcBef>
                <a:spcPts val="300"/>
              </a:spcBef>
              <a:buNone/>
            </a:pPr>
            <a:r>
              <a:rPr lang="es-ES" sz="1800" dirty="0">
                <a:solidFill>
                  <a:schemeClr val="tx1"/>
                </a:solidFill>
                <a:latin typeface="Calibri" panose="020F0502020204030204" pitchFamily="34" charset="0"/>
                <a:cs typeface="Calibri" panose="020F0502020204030204" pitchFamily="34" charset="0"/>
              </a:rPr>
              <a:t>Veremos cómo evoluciona el sistema inicialmente, cuando “aún no se enteró” de la perturbación.</a:t>
            </a:r>
          </a:p>
          <a:p>
            <a:pPr algn="just"/>
            <a:endParaRPr lang="es-ES" sz="1800" dirty="0">
              <a:solidFill>
                <a:schemeClr val="tx1"/>
              </a:solidFill>
              <a:latin typeface="Calibri" panose="020F0502020204030204" pitchFamily="34" charset="0"/>
              <a:cs typeface="Calibri" panose="020F0502020204030204" pitchFamily="34" charset="0"/>
            </a:endParaRPr>
          </a:p>
          <a:p>
            <a:pPr marL="45720" indent="0" algn="just">
              <a:buNone/>
            </a:pPr>
            <a:endParaRPr lang="es-ES" sz="1800" dirty="0">
              <a:solidFill>
                <a:schemeClr val="tx1"/>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03CF4C11-257A-4C12-BEA9-EE07504D0885}"/>
              </a:ext>
            </a:extLst>
          </p:cNvPr>
          <p:cNvSpPr>
            <a:spLocks noChangeArrowheads="1"/>
          </p:cNvSpPr>
          <p:nvPr/>
        </p:nvSpPr>
        <p:spPr bwMode="auto">
          <a:xfrm flipV="1">
            <a:off x="3295929" y="-162100"/>
            <a:ext cx="892978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AR"/>
          </a:p>
        </p:txBody>
      </p:sp>
      <p:graphicFrame>
        <p:nvGraphicFramePr>
          <p:cNvPr id="4" name="Object 3">
            <a:extLst>
              <a:ext uri="{FF2B5EF4-FFF2-40B4-BE49-F238E27FC236}">
                <a16:creationId xmlns:a16="http://schemas.microsoft.com/office/drawing/2014/main" id="{E1B1CBEB-5ABF-43C2-8347-1B6CFF19EC7E}"/>
              </a:ext>
            </a:extLst>
          </p:cNvPr>
          <p:cNvGraphicFramePr>
            <a:graphicFrameLocks noChangeAspect="1"/>
          </p:cNvGraphicFramePr>
          <p:nvPr>
            <p:extLst>
              <p:ext uri="{D42A27DB-BD31-4B8C-83A1-F6EECF244321}">
                <p14:modId xmlns:p14="http://schemas.microsoft.com/office/powerpoint/2010/main" val="2469312300"/>
              </p:ext>
            </p:extLst>
          </p:nvPr>
        </p:nvGraphicFramePr>
        <p:xfrm>
          <a:off x="1051033" y="1166115"/>
          <a:ext cx="3943616" cy="5148785"/>
        </p:xfrm>
        <a:graphic>
          <a:graphicData uri="http://schemas.openxmlformats.org/presentationml/2006/ole">
            <mc:AlternateContent xmlns:mc="http://schemas.openxmlformats.org/markup-compatibility/2006">
              <mc:Choice xmlns:v="urn:schemas-microsoft-com:vml" Requires="v">
                <p:oleObj name="Visio" r:id="rId3" imgW="4962392" imgH="6476969" progId="Visio.Drawing.15">
                  <p:embed/>
                </p:oleObj>
              </mc:Choice>
              <mc:Fallback>
                <p:oleObj name="Visio" r:id="rId3" imgW="4962392" imgH="6476969" progId="Visio.Drawing.15">
                  <p:embed/>
                  <p:pic>
                    <p:nvPicPr>
                      <p:cNvPr id="4" name="Object 3">
                        <a:extLst>
                          <a:ext uri="{FF2B5EF4-FFF2-40B4-BE49-F238E27FC236}">
                            <a16:creationId xmlns:a16="http://schemas.microsoft.com/office/drawing/2014/main" id="{E1B1CBEB-5ABF-43C2-8347-1B6CFF19EC7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1033" y="1166115"/>
                        <a:ext cx="3943616" cy="5148785"/>
                      </a:xfrm>
                      <a:prstGeom prst="rect">
                        <a:avLst/>
                      </a:prstGeom>
                      <a:noFill/>
                    </p:spPr>
                  </p:pic>
                </p:oleObj>
              </mc:Fallback>
            </mc:AlternateContent>
          </a:graphicData>
        </a:graphic>
      </p:graphicFrame>
      <p:sp>
        <p:nvSpPr>
          <p:cNvPr id="14" name="Marcador de contenido 2">
            <a:extLst>
              <a:ext uri="{FF2B5EF4-FFF2-40B4-BE49-F238E27FC236}">
                <a16:creationId xmlns:a16="http://schemas.microsoft.com/office/drawing/2014/main" id="{C6880C04-D9E4-4DD6-B2ED-7F98A05CC2BD}"/>
              </a:ext>
            </a:extLst>
          </p:cNvPr>
          <p:cNvSpPr txBox="1">
            <a:spLocks/>
          </p:cNvSpPr>
          <p:nvPr/>
        </p:nvSpPr>
        <p:spPr>
          <a:xfrm>
            <a:off x="4994649" y="2091818"/>
            <a:ext cx="6773677" cy="713808"/>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algn="just">
              <a:buFont typeface="Wingdings" panose="05000000000000000000" pitchFamily="2" charset="2"/>
              <a:buChar char="Ø"/>
            </a:pPr>
            <a:r>
              <a:rPr lang="es-ES" sz="1800" dirty="0">
                <a:solidFill>
                  <a:schemeClr val="tx1"/>
                </a:solidFill>
                <a:latin typeface="Calibri" panose="020F0502020204030204" pitchFamily="34" charset="0"/>
                <a:cs typeface="Calibri" panose="020F0502020204030204" pitchFamily="34" charset="0"/>
              </a:rPr>
              <a:t>Queremos ver qué pasa con la composición de destilado si no hacemos nada. Es decir:</a:t>
            </a:r>
          </a:p>
          <a:p>
            <a:pPr marL="45720" indent="0" algn="just">
              <a:buNone/>
            </a:pPr>
            <a:endParaRPr lang="es-ES" sz="1800" dirty="0">
              <a:solidFill>
                <a:schemeClr val="tx1"/>
              </a:solidFill>
              <a:latin typeface="Calibri" panose="020F0502020204030204" pitchFamily="34" charset="0"/>
              <a:cs typeface="Calibri" panose="020F0502020204030204" pitchFamily="34" charset="0"/>
            </a:endParaRPr>
          </a:p>
        </p:txBody>
      </p:sp>
      <p:sp>
        <p:nvSpPr>
          <p:cNvPr id="32" name="Marcador de contenido 2">
            <a:extLst>
              <a:ext uri="{FF2B5EF4-FFF2-40B4-BE49-F238E27FC236}">
                <a16:creationId xmlns:a16="http://schemas.microsoft.com/office/drawing/2014/main" id="{EC814554-85A2-437E-AAE9-544DE88477C7}"/>
              </a:ext>
            </a:extLst>
          </p:cNvPr>
          <p:cNvSpPr txBox="1">
            <a:spLocks/>
          </p:cNvSpPr>
          <p:nvPr/>
        </p:nvSpPr>
        <p:spPr>
          <a:xfrm>
            <a:off x="5940443" y="2712492"/>
            <a:ext cx="4871149" cy="570047"/>
          </a:xfrm>
          <a:prstGeom prst="rect">
            <a:avLst/>
          </a:prstGeom>
        </p:spPr>
        <p:style>
          <a:lnRef idx="2">
            <a:schemeClr val="accent4"/>
          </a:lnRef>
          <a:fillRef idx="1">
            <a:schemeClr val="lt1"/>
          </a:fillRef>
          <a:effectRef idx="0">
            <a:schemeClr val="accent4"/>
          </a:effectRef>
          <a:fontRef idx="minor">
            <a:schemeClr val="dk1"/>
          </a:fontRef>
        </p:style>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lgn="ctr">
              <a:spcBef>
                <a:spcPts val="0"/>
              </a:spcBef>
              <a:buNone/>
            </a:pPr>
            <a:r>
              <a:rPr lang="es-ES" sz="1600" dirty="0">
                <a:solidFill>
                  <a:schemeClr val="tx1"/>
                </a:solidFill>
                <a:latin typeface="Calibri" panose="020F0502020204030204" pitchFamily="34" charset="0"/>
                <a:cs typeface="Calibri" panose="020F0502020204030204" pitchFamily="34" charset="0"/>
              </a:rPr>
              <a:t>VEREMOS CÓMO CAMBIA EL SISTEMA</a:t>
            </a:r>
          </a:p>
          <a:p>
            <a:pPr marL="45720" indent="0" algn="ctr">
              <a:spcBef>
                <a:spcPts val="0"/>
              </a:spcBef>
              <a:buNone/>
            </a:pPr>
            <a:r>
              <a:rPr lang="es-ES" sz="1600" b="1" dirty="0">
                <a:solidFill>
                  <a:schemeClr val="tx1"/>
                </a:solidFill>
                <a:latin typeface="Calibri" panose="020F0502020204030204" pitchFamily="34" charset="0"/>
                <a:cs typeface="Calibri" panose="020F0502020204030204" pitchFamily="34" charset="0"/>
              </a:rPr>
              <a:t>MANTENIENDO LA RELACIÓN DE REFLUJO CONSTANTE</a:t>
            </a:r>
          </a:p>
        </p:txBody>
      </p:sp>
      <p:sp>
        <p:nvSpPr>
          <p:cNvPr id="33" name="Marcador de contenido 2">
            <a:extLst>
              <a:ext uri="{FF2B5EF4-FFF2-40B4-BE49-F238E27FC236}">
                <a16:creationId xmlns:a16="http://schemas.microsoft.com/office/drawing/2014/main" id="{4444EB5F-DFEB-43C1-965D-3DCA4A0FC15A}"/>
              </a:ext>
            </a:extLst>
          </p:cNvPr>
          <p:cNvSpPr txBox="1">
            <a:spLocks/>
          </p:cNvSpPr>
          <p:nvPr/>
        </p:nvSpPr>
        <p:spPr>
          <a:xfrm>
            <a:off x="4994647" y="3365886"/>
            <a:ext cx="6128679" cy="346920"/>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lgn="just">
              <a:buNone/>
            </a:pPr>
            <a:r>
              <a:rPr lang="es-ES" sz="1800" b="1" dirty="0">
                <a:solidFill>
                  <a:schemeClr val="tx1"/>
                </a:solidFill>
                <a:latin typeface="Calibri" panose="020F0502020204030204" pitchFamily="34" charset="0"/>
                <a:cs typeface="Calibri" panose="020F0502020204030204" pitchFamily="34" charset="0"/>
              </a:rPr>
              <a:t>Caudales internos de la columna</a:t>
            </a:r>
            <a:r>
              <a:rPr lang="es-ES" sz="1800" dirty="0">
                <a:solidFill>
                  <a:schemeClr val="tx1"/>
                </a:solidFill>
                <a:latin typeface="Calibri" panose="020F0502020204030204" pitchFamily="34" charset="0"/>
                <a:cs typeface="Calibri" panose="020F0502020204030204" pitchFamily="34" charset="0"/>
              </a:rPr>
              <a:t>:</a:t>
            </a:r>
          </a:p>
        </p:txBody>
      </p:sp>
      <mc:AlternateContent xmlns:mc="http://schemas.openxmlformats.org/markup-compatibility/2006" xmlns:a14="http://schemas.microsoft.com/office/drawing/2010/main">
        <mc:Choice Requires="a14">
          <p:sp>
            <p:nvSpPr>
              <p:cNvPr id="34" name="Rectangle 33">
                <a:extLst>
                  <a:ext uri="{FF2B5EF4-FFF2-40B4-BE49-F238E27FC236}">
                    <a16:creationId xmlns:a16="http://schemas.microsoft.com/office/drawing/2014/main" id="{566020D8-47C6-419E-B45E-EA871120BC8A}"/>
                  </a:ext>
                </a:extLst>
              </p:cNvPr>
              <p:cNvSpPr/>
              <p:nvPr/>
            </p:nvSpPr>
            <p:spPr>
              <a:xfrm>
                <a:off x="8230143" y="3248658"/>
                <a:ext cx="2335713" cy="551754"/>
              </a:xfrm>
              <a:prstGeom prst="rect">
                <a:avLst/>
              </a:prstGeom>
            </p:spPr>
            <p:txBody>
              <a:bodyPr wrap="square">
                <a:spAutoFit/>
              </a:bodyPr>
              <a:lstStyle/>
              <a:p>
                <a:pPr>
                  <a:buClr>
                    <a:schemeClr val="accent1"/>
                  </a:buClr>
                </a:pPr>
                <a14:m>
                  <m:oMathPara xmlns:m="http://schemas.openxmlformats.org/officeDocument/2006/math">
                    <m:oMathParaPr>
                      <m:jc m:val="centerGroup"/>
                    </m:oMathParaPr>
                    <m:oMath xmlns:m="http://schemas.openxmlformats.org/officeDocument/2006/math">
                      <m:r>
                        <a:rPr lang="es-AR" sz="1600" i="1" smtClean="0">
                          <a:latin typeface="Cambria Math" panose="02040503050406030204" pitchFamily="18" charset="0"/>
                        </a:rPr>
                        <m:t>𝑅</m:t>
                      </m:r>
                      <m:r>
                        <a:rPr lang="es-AR" sz="1600" i="1" smtClean="0">
                          <a:latin typeface="Cambria Math" panose="02040503050406030204" pitchFamily="18" charset="0"/>
                        </a:rPr>
                        <m:t>≝</m:t>
                      </m:r>
                      <m:f>
                        <m:fPr>
                          <m:ctrlPr>
                            <a:rPr lang="es-AR" sz="1600" i="1">
                              <a:latin typeface="Cambria Math" panose="02040503050406030204" pitchFamily="18" charset="0"/>
                            </a:rPr>
                          </m:ctrlPr>
                        </m:fPr>
                        <m:num>
                          <m:sSub>
                            <m:sSubPr>
                              <m:ctrlPr>
                                <a:rPr lang="es-AR" sz="1600" i="1">
                                  <a:latin typeface="Cambria Math" panose="02040503050406030204" pitchFamily="18" charset="0"/>
                                </a:rPr>
                              </m:ctrlPr>
                            </m:sSubPr>
                            <m:e>
                              <m:r>
                                <a:rPr lang="es-AR" sz="1600" i="1">
                                  <a:latin typeface="Cambria Math" panose="02040503050406030204" pitchFamily="18" charset="0"/>
                                </a:rPr>
                                <m:t>𝐿</m:t>
                              </m:r>
                            </m:e>
                            <m:sub>
                              <m:r>
                                <a:rPr lang="es-AR" sz="1600" i="0">
                                  <a:latin typeface="Cambria Math" panose="02040503050406030204" pitchFamily="18" charset="0"/>
                                </a:rPr>
                                <m:t>0</m:t>
                              </m:r>
                            </m:sub>
                          </m:sSub>
                        </m:num>
                        <m:den>
                          <m:r>
                            <a:rPr lang="es-AR" sz="1600" i="1">
                              <a:latin typeface="Cambria Math" panose="02040503050406030204" pitchFamily="18" charset="0"/>
                            </a:rPr>
                            <m:t>𝐷</m:t>
                          </m:r>
                        </m:den>
                      </m:f>
                      <m:r>
                        <a:rPr lang="es-AR" sz="1600" i="0">
                          <a:latin typeface="Cambria Math" panose="02040503050406030204" pitchFamily="18" charset="0"/>
                        </a:rPr>
                        <m:t> </m:t>
                      </m:r>
                      <m:r>
                        <a:rPr lang="es-AR" sz="1600" b="0" i="0" smtClean="0">
                          <a:latin typeface="Cambria Math" panose="02040503050406030204" pitchFamily="18" charset="0"/>
                        </a:rPr>
                        <m:t>→</m:t>
                      </m:r>
                      <m:r>
                        <a:rPr lang="es-AR" sz="1600" i="0">
                          <a:latin typeface="Cambria Math" panose="02040503050406030204" pitchFamily="18" charset="0"/>
                        </a:rPr>
                        <m:t> </m:t>
                      </m:r>
                      <m:r>
                        <a:rPr lang="es-AR" sz="1600" i="1">
                          <a:latin typeface="Cambria Math" panose="02040503050406030204" pitchFamily="18" charset="0"/>
                        </a:rPr>
                        <m:t>𝐷</m:t>
                      </m:r>
                      <m:r>
                        <a:rPr lang="es-AR" sz="1600" b="0" i="1" smtClean="0">
                          <a:latin typeface="Cambria Math" panose="02040503050406030204" pitchFamily="18" charset="0"/>
                        </a:rPr>
                        <m:t>⋅</m:t>
                      </m:r>
                      <m:r>
                        <a:rPr lang="es-AR" sz="1600" i="1">
                          <a:latin typeface="Cambria Math" panose="02040503050406030204" pitchFamily="18" charset="0"/>
                        </a:rPr>
                        <m:t>𝑅</m:t>
                      </m:r>
                      <m:r>
                        <a:rPr lang="es-AR" sz="1600" i="0">
                          <a:latin typeface="Cambria Math" panose="02040503050406030204" pitchFamily="18" charset="0"/>
                        </a:rPr>
                        <m:t>=</m:t>
                      </m:r>
                      <m:sSub>
                        <m:sSubPr>
                          <m:ctrlPr>
                            <a:rPr lang="es-AR" sz="1600" i="1">
                              <a:latin typeface="Cambria Math" panose="02040503050406030204" pitchFamily="18" charset="0"/>
                            </a:rPr>
                          </m:ctrlPr>
                        </m:sSubPr>
                        <m:e>
                          <m:r>
                            <a:rPr lang="es-AR" sz="1600" i="1">
                              <a:latin typeface="Cambria Math" panose="02040503050406030204" pitchFamily="18" charset="0"/>
                            </a:rPr>
                            <m:t>𝐿</m:t>
                          </m:r>
                        </m:e>
                        <m:sub>
                          <m:r>
                            <a:rPr lang="es-AR" sz="1600" i="0">
                              <a:latin typeface="Cambria Math" panose="02040503050406030204" pitchFamily="18" charset="0"/>
                            </a:rPr>
                            <m:t>0</m:t>
                          </m:r>
                        </m:sub>
                      </m:sSub>
                    </m:oMath>
                  </m:oMathPara>
                </a14:m>
                <a:endParaRPr lang="es-AR" sz="1600" dirty="0"/>
              </a:p>
            </p:txBody>
          </p:sp>
        </mc:Choice>
        <mc:Fallback xmlns="">
          <p:sp>
            <p:nvSpPr>
              <p:cNvPr id="34" name="Rectangle 33">
                <a:extLst>
                  <a:ext uri="{FF2B5EF4-FFF2-40B4-BE49-F238E27FC236}">
                    <a16:creationId xmlns:a16="http://schemas.microsoft.com/office/drawing/2014/main" id="{566020D8-47C6-419E-B45E-EA871120BC8A}"/>
                  </a:ext>
                </a:extLst>
              </p:cNvPr>
              <p:cNvSpPr>
                <a:spLocks noRot="1" noChangeAspect="1" noMove="1" noResize="1" noEditPoints="1" noAdjustHandles="1" noChangeArrowheads="1" noChangeShapeType="1" noTextEdit="1"/>
              </p:cNvSpPr>
              <p:nvPr/>
            </p:nvSpPr>
            <p:spPr>
              <a:xfrm>
                <a:off x="8230143" y="3248658"/>
                <a:ext cx="2335713" cy="551754"/>
              </a:xfrm>
              <a:prstGeom prst="rect">
                <a:avLst/>
              </a:prstGeom>
              <a:blipFill>
                <a:blip r:embed="rId6"/>
                <a:stretch>
                  <a:fillRect/>
                </a:stretch>
              </a:blipFill>
            </p:spPr>
            <p:txBody>
              <a:bodyPr/>
              <a:lstStyle/>
              <a:p>
                <a:r>
                  <a:rPr lang="es-AR">
                    <a:noFill/>
                  </a:rPr>
                  <a:t> </a:t>
                </a:r>
              </a:p>
            </p:txBody>
          </p:sp>
        </mc:Fallback>
      </mc:AlternateContent>
      <mc:AlternateContent xmlns:mc="http://schemas.openxmlformats.org/markup-compatibility/2006" xmlns:a14="http://schemas.microsoft.com/office/drawing/2010/main">
        <mc:Choice Requires="a14">
          <p:sp>
            <p:nvSpPr>
              <p:cNvPr id="35" name="Rectangle 34">
                <a:extLst>
                  <a:ext uri="{FF2B5EF4-FFF2-40B4-BE49-F238E27FC236}">
                    <a16:creationId xmlns:a16="http://schemas.microsoft.com/office/drawing/2014/main" id="{DC2A2F34-3479-4383-BCC0-E5C11AEF5FE5}"/>
                  </a:ext>
                </a:extLst>
              </p:cNvPr>
              <p:cNvSpPr/>
              <p:nvPr/>
            </p:nvSpPr>
            <p:spPr>
              <a:xfrm>
                <a:off x="7882467" y="3867993"/>
                <a:ext cx="3555717"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AR" sz="1600" i="1" smtClean="0">
                          <a:latin typeface="Cambria Math" panose="02040503050406030204" pitchFamily="18" charset="0"/>
                        </a:rPr>
                        <m:t>𝑉</m:t>
                      </m:r>
                      <m:r>
                        <a:rPr lang="es-AR" sz="1600" i="0">
                          <a:latin typeface="Cambria Math" panose="02040503050406030204" pitchFamily="18" charset="0"/>
                        </a:rPr>
                        <m:t>=</m:t>
                      </m:r>
                      <m:sSub>
                        <m:sSubPr>
                          <m:ctrlPr>
                            <a:rPr lang="es-AR" sz="1600" i="1">
                              <a:latin typeface="Cambria Math" panose="02040503050406030204" pitchFamily="18" charset="0"/>
                            </a:rPr>
                          </m:ctrlPr>
                        </m:sSubPr>
                        <m:e>
                          <m:r>
                            <a:rPr lang="es-AR" sz="1600" i="1">
                              <a:latin typeface="Cambria Math" panose="02040503050406030204" pitchFamily="18" charset="0"/>
                            </a:rPr>
                            <m:t>𝐿</m:t>
                          </m:r>
                        </m:e>
                        <m:sub>
                          <m:r>
                            <a:rPr lang="es-AR" sz="1600" i="0">
                              <a:latin typeface="Cambria Math" panose="02040503050406030204" pitchFamily="18" charset="0"/>
                            </a:rPr>
                            <m:t>0</m:t>
                          </m:r>
                        </m:sub>
                      </m:sSub>
                      <m:r>
                        <a:rPr lang="es-AR" sz="1600" i="0">
                          <a:latin typeface="Cambria Math" panose="02040503050406030204" pitchFamily="18" charset="0"/>
                        </a:rPr>
                        <m:t>+</m:t>
                      </m:r>
                      <m:r>
                        <a:rPr lang="es-AR" sz="1600" i="1">
                          <a:latin typeface="Cambria Math" panose="02040503050406030204" pitchFamily="18" charset="0"/>
                        </a:rPr>
                        <m:t>𝐷</m:t>
                      </m:r>
                      <m:r>
                        <a:rPr lang="es-AR" sz="1600" i="0">
                          <a:latin typeface="Cambria Math" panose="02040503050406030204" pitchFamily="18" charset="0"/>
                        </a:rPr>
                        <m:t>=</m:t>
                      </m:r>
                      <m:r>
                        <a:rPr lang="es-AR" sz="1600" i="1">
                          <a:latin typeface="Cambria Math" panose="02040503050406030204" pitchFamily="18" charset="0"/>
                        </a:rPr>
                        <m:t>𝐷</m:t>
                      </m:r>
                      <m:r>
                        <a:rPr lang="es-AR" sz="1600" b="0" i="1" smtClean="0">
                          <a:latin typeface="Cambria Math" panose="02040503050406030204" pitchFamily="18" charset="0"/>
                        </a:rPr>
                        <m:t>⋅</m:t>
                      </m:r>
                      <m:r>
                        <a:rPr lang="es-AR" sz="1600" i="1">
                          <a:latin typeface="Cambria Math" panose="02040503050406030204" pitchFamily="18" charset="0"/>
                        </a:rPr>
                        <m:t>𝑅</m:t>
                      </m:r>
                      <m:r>
                        <a:rPr lang="es-AR" sz="1600" i="0">
                          <a:latin typeface="Cambria Math" panose="02040503050406030204" pitchFamily="18" charset="0"/>
                        </a:rPr>
                        <m:t>+</m:t>
                      </m:r>
                      <m:r>
                        <a:rPr lang="es-AR" sz="1600" i="1">
                          <a:latin typeface="Cambria Math" panose="02040503050406030204" pitchFamily="18" charset="0"/>
                        </a:rPr>
                        <m:t>𝐷</m:t>
                      </m:r>
                      <m:r>
                        <a:rPr lang="es-AR" sz="1600" i="0">
                          <a:latin typeface="Cambria Math" panose="02040503050406030204" pitchFamily="18" charset="0"/>
                        </a:rPr>
                        <m:t>=</m:t>
                      </m:r>
                      <m:r>
                        <a:rPr lang="es-AR" sz="1600" i="1">
                          <a:latin typeface="Cambria Math" panose="02040503050406030204" pitchFamily="18" charset="0"/>
                        </a:rPr>
                        <m:t>𝐷</m:t>
                      </m:r>
                      <m:r>
                        <a:rPr lang="es-AR" sz="1600" b="0" i="1" smtClean="0">
                          <a:latin typeface="Cambria Math" panose="02040503050406030204" pitchFamily="18" charset="0"/>
                        </a:rPr>
                        <m:t>⋅</m:t>
                      </m:r>
                      <m:d>
                        <m:dPr>
                          <m:ctrlPr>
                            <a:rPr lang="es-AR" sz="1600" i="1">
                              <a:latin typeface="Cambria Math" panose="02040503050406030204" pitchFamily="18" charset="0"/>
                            </a:rPr>
                          </m:ctrlPr>
                        </m:dPr>
                        <m:e>
                          <m:r>
                            <a:rPr lang="es-AR" sz="1600" i="1">
                              <a:latin typeface="Cambria Math" panose="02040503050406030204" pitchFamily="18" charset="0"/>
                            </a:rPr>
                            <m:t>𝑅</m:t>
                          </m:r>
                          <m:r>
                            <a:rPr lang="es-AR" sz="1600" i="0">
                              <a:latin typeface="Cambria Math" panose="02040503050406030204" pitchFamily="18" charset="0"/>
                            </a:rPr>
                            <m:t>+1</m:t>
                          </m:r>
                        </m:e>
                      </m:d>
                    </m:oMath>
                  </m:oMathPara>
                </a14:m>
                <a:endParaRPr lang="es-AR" sz="1600" dirty="0"/>
              </a:p>
            </p:txBody>
          </p:sp>
        </mc:Choice>
        <mc:Fallback xmlns="">
          <p:sp>
            <p:nvSpPr>
              <p:cNvPr id="35" name="Rectangle 34">
                <a:extLst>
                  <a:ext uri="{FF2B5EF4-FFF2-40B4-BE49-F238E27FC236}">
                    <a16:creationId xmlns:a16="http://schemas.microsoft.com/office/drawing/2014/main" id="{DC2A2F34-3479-4383-BCC0-E5C11AEF5FE5}"/>
                  </a:ext>
                </a:extLst>
              </p:cNvPr>
              <p:cNvSpPr>
                <a:spLocks noRot="1" noChangeAspect="1" noMove="1" noResize="1" noEditPoints="1" noAdjustHandles="1" noChangeArrowheads="1" noChangeShapeType="1" noTextEdit="1"/>
              </p:cNvSpPr>
              <p:nvPr/>
            </p:nvSpPr>
            <p:spPr>
              <a:xfrm>
                <a:off x="7882467" y="3867993"/>
                <a:ext cx="3555717" cy="338554"/>
              </a:xfrm>
              <a:prstGeom prst="rect">
                <a:avLst/>
              </a:prstGeom>
              <a:blipFill>
                <a:blip r:embed="rId7"/>
                <a:stretch>
                  <a:fillRect/>
                </a:stretch>
              </a:blipFill>
            </p:spPr>
            <p:txBody>
              <a:bodyPr/>
              <a:lstStyle/>
              <a:p>
                <a:r>
                  <a:rPr lang="es-AR">
                    <a:noFill/>
                  </a:rPr>
                  <a:t> </a:t>
                </a:r>
              </a:p>
            </p:txBody>
          </p:sp>
        </mc:Fallback>
      </mc:AlternateContent>
      <p:sp>
        <p:nvSpPr>
          <p:cNvPr id="36" name="Marcador de contenido 2">
            <a:extLst>
              <a:ext uri="{FF2B5EF4-FFF2-40B4-BE49-F238E27FC236}">
                <a16:creationId xmlns:a16="http://schemas.microsoft.com/office/drawing/2014/main" id="{BA17F77E-7DC7-4ED2-877F-198324C8E575}"/>
              </a:ext>
            </a:extLst>
          </p:cNvPr>
          <p:cNvSpPr txBox="1">
            <a:spLocks/>
          </p:cNvSpPr>
          <p:nvPr/>
        </p:nvSpPr>
        <p:spPr>
          <a:xfrm>
            <a:off x="4994649" y="3859894"/>
            <a:ext cx="3082551" cy="328296"/>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algn="just"/>
            <a:r>
              <a:rPr lang="es-ES" sz="1800" dirty="0">
                <a:solidFill>
                  <a:schemeClr val="tx1"/>
                </a:solidFill>
                <a:latin typeface="Calibri" panose="020F0502020204030204" pitchFamily="34" charset="0"/>
                <a:cs typeface="Calibri" panose="020F0502020204030204" pitchFamily="34" charset="0"/>
              </a:rPr>
              <a:t>Del BM en el condensador:</a:t>
            </a:r>
          </a:p>
        </p:txBody>
      </p:sp>
      <p:sp>
        <p:nvSpPr>
          <p:cNvPr id="37" name="Marcador de contenido 2">
            <a:extLst>
              <a:ext uri="{FF2B5EF4-FFF2-40B4-BE49-F238E27FC236}">
                <a16:creationId xmlns:a16="http://schemas.microsoft.com/office/drawing/2014/main" id="{22B26150-21EC-4A1C-8E96-A32AEF92CACC}"/>
              </a:ext>
            </a:extLst>
          </p:cNvPr>
          <p:cNvSpPr txBox="1">
            <a:spLocks/>
          </p:cNvSpPr>
          <p:nvPr/>
        </p:nvSpPr>
        <p:spPr>
          <a:xfrm>
            <a:off x="4800896" y="4574653"/>
            <a:ext cx="6128679" cy="397367"/>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lgn="just">
              <a:buNone/>
            </a:pPr>
            <a:r>
              <a:rPr lang="es-ES" sz="1800" dirty="0">
                <a:solidFill>
                  <a:schemeClr val="tx1"/>
                </a:solidFill>
                <a:latin typeface="Calibri" panose="020F0502020204030204" pitchFamily="34" charset="0"/>
                <a:cs typeface="Calibri" panose="020F0502020204030204" pitchFamily="34" charset="0"/>
              </a:rPr>
              <a:t>Obteniendo:</a:t>
            </a:r>
          </a:p>
        </p:txBody>
      </p:sp>
      <mc:AlternateContent xmlns:mc="http://schemas.openxmlformats.org/markup-compatibility/2006" xmlns:a14="http://schemas.microsoft.com/office/drawing/2010/main">
        <mc:Choice Requires="a14">
          <p:sp>
            <p:nvSpPr>
              <p:cNvPr id="38" name="Rectangle 37">
                <a:extLst>
                  <a:ext uri="{FF2B5EF4-FFF2-40B4-BE49-F238E27FC236}">
                    <a16:creationId xmlns:a16="http://schemas.microsoft.com/office/drawing/2014/main" id="{2E0F9BF2-F687-41A6-BE43-5950FC8EEEA2}"/>
                  </a:ext>
                </a:extLst>
              </p:cNvPr>
              <p:cNvSpPr/>
              <p:nvPr/>
            </p:nvSpPr>
            <p:spPr>
              <a:xfrm>
                <a:off x="6013517" y="4228498"/>
                <a:ext cx="5528052" cy="100405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es-AR" sz="1600" i="1" smtClean="0">
                              <a:latin typeface="Cambria Math" panose="02040503050406030204" pitchFamily="18" charset="0"/>
                            </a:rPr>
                          </m:ctrlPr>
                        </m:dPr>
                        <m:e>
                          <m:eqArr>
                            <m:eqArrPr>
                              <m:ctrlPr>
                                <a:rPr lang="es-AR" sz="1600" i="1">
                                  <a:latin typeface="Cambria Math" panose="02040503050406030204" pitchFamily="18" charset="0"/>
                                </a:rPr>
                              </m:ctrlPr>
                            </m:eqArrPr>
                            <m:e>
                              <m:r>
                                <a:rPr lang="es-AR" sz="1600">
                                  <a:latin typeface="Cambria Math" panose="02040503050406030204" pitchFamily="18" charset="0"/>
                                </a:rPr>
                                <m:t>&amp;</m:t>
                              </m:r>
                              <m:r>
                                <a:rPr lang="es-AR" sz="1600" i="1">
                                  <a:latin typeface="Cambria Math" panose="02040503050406030204" pitchFamily="18" charset="0"/>
                                </a:rPr>
                                <m:t>𝐷</m:t>
                              </m:r>
                              <m:r>
                                <a:rPr lang="es-AR" sz="1600" i="0">
                                  <a:latin typeface="Cambria Math" panose="02040503050406030204" pitchFamily="18" charset="0"/>
                                </a:rPr>
                                <m:t>=</m:t>
                              </m:r>
                              <m:f>
                                <m:fPr>
                                  <m:ctrlPr>
                                    <a:rPr lang="es-AR" sz="1600" i="1">
                                      <a:latin typeface="Cambria Math" panose="02040503050406030204" pitchFamily="18" charset="0"/>
                                    </a:rPr>
                                  </m:ctrlPr>
                                </m:fPr>
                                <m:num>
                                  <m:r>
                                    <a:rPr lang="es-AR" sz="1600" i="1">
                                      <a:latin typeface="Cambria Math" panose="02040503050406030204" pitchFamily="18" charset="0"/>
                                    </a:rPr>
                                    <m:t>𝑉</m:t>
                                  </m:r>
                                </m:num>
                                <m:den>
                                  <m:r>
                                    <a:rPr lang="es-AR" sz="1600" i="1">
                                      <a:latin typeface="Cambria Math" panose="02040503050406030204" pitchFamily="18" charset="0"/>
                                    </a:rPr>
                                    <m:t>𝑅</m:t>
                                  </m:r>
                                  <m:r>
                                    <a:rPr lang="es-AR" sz="1600" i="0">
                                      <a:latin typeface="Cambria Math" panose="02040503050406030204" pitchFamily="18" charset="0"/>
                                    </a:rPr>
                                    <m:t>+1</m:t>
                                  </m:r>
                                </m:den>
                              </m:f>
                              <m:r>
                                <a:rPr lang="es-AR" sz="1600" i="0">
                                  <a:latin typeface="Cambria Math" panose="02040503050406030204" pitchFamily="18" charset="0"/>
                                </a:rPr>
                                <m:t>=</m:t>
                              </m:r>
                              <m:f>
                                <m:fPr>
                                  <m:ctrlPr>
                                    <a:rPr lang="es-AR" sz="1600" i="1">
                                      <a:latin typeface="Cambria Math" panose="02040503050406030204" pitchFamily="18" charset="0"/>
                                    </a:rPr>
                                  </m:ctrlPr>
                                </m:fPr>
                                <m:num>
                                  <m:r>
                                    <a:rPr lang="es-AR" sz="1600" i="0">
                                      <a:latin typeface="Cambria Math" panose="02040503050406030204" pitchFamily="18" charset="0"/>
                                    </a:rPr>
                                    <m:t>100</m:t>
                                  </m:r>
                                  <m:f>
                                    <m:fPr>
                                      <m:type m:val="lin"/>
                                      <m:ctrlPr>
                                        <a:rPr lang="es-AR" sz="1600" i="1">
                                          <a:latin typeface="Cambria Math" panose="02040503050406030204" pitchFamily="18" charset="0"/>
                                        </a:rPr>
                                      </m:ctrlPr>
                                    </m:fPr>
                                    <m:num>
                                      <m:r>
                                        <m:rPr>
                                          <m:sty m:val="p"/>
                                        </m:rPr>
                                        <a:rPr lang="es-AR" sz="1600" b="0" i="0" smtClean="0">
                                          <a:latin typeface="Cambria Math" panose="02040503050406030204" pitchFamily="18" charset="0"/>
                                        </a:rPr>
                                        <m:t>kmo</m:t>
                                      </m:r>
                                      <m:r>
                                        <m:rPr>
                                          <m:sty m:val="p"/>
                                        </m:rPr>
                                        <a:rPr lang="es-AR" sz="1600" i="0">
                                          <a:latin typeface="Cambria Math" panose="02040503050406030204" pitchFamily="18" charset="0"/>
                                        </a:rPr>
                                        <m:t>l</m:t>
                                      </m:r>
                                    </m:num>
                                    <m:den>
                                      <m:r>
                                        <m:rPr>
                                          <m:sty m:val="p"/>
                                        </m:rPr>
                                        <a:rPr lang="es-AR" sz="1600" i="0">
                                          <a:latin typeface="Cambria Math" panose="02040503050406030204" pitchFamily="18" charset="0"/>
                                        </a:rPr>
                                        <m:t>h</m:t>
                                      </m:r>
                                    </m:den>
                                  </m:f>
                                </m:num>
                                <m:den>
                                  <m:r>
                                    <a:rPr lang="es-AR" sz="1600" i="0">
                                      <a:latin typeface="Cambria Math" panose="02040503050406030204" pitchFamily="18" charset="0"/>
                                    </a:rPr>
                                    <m:t>2</m:t>
                                  </m:r>
                                  <m:r>
                                    <a:rPr lang="es-AR" sz="1600" b="0" i="0" smtClean="0">
                                      <a:latin typeface="Cambria Math" panose="02040503050406030204" pitchFamily="18" charset="0"/>
                                    </a:rPr>
                                    <m:t>,</m:t>
                                  </m:r>
                                  <m:r>
                                    <a:rPr lang="es-AR" sz="1600" i="0">
                                      <a:latin typeface="Cambria Math" panose="02040503050406030204" pitchFamily="18" charset="0"/>
                                    </a:rPr>
                                    <m:t>6+1</m:t>
                                  </m:r>
                                </m:den>
                              </m:f>
                              <m:r>
                                <a:rPr lang="es-AR" sz="1600" i="0">
                                  <a:latin typeface="Cambria Math" panose="02040503050406030204" pitchFamily="18" charset="0"/>
                                </a:rPr>
                                <m:t>=27</m:t>
                              </m:r>
                              <m:r>
                                <a:rPr lang="es-AR" sz="1600" b="0" i="0" smtClean="0">
                                  <a:latin typeface="Cambria Math" panose="02040503050406030204" pitchFamily="18" charset="0"/>
                                </a:rPr>
                                <m:t>,</m:t>
                              </m:r>
                              <m:r>
                                <a:rPr lang="es-AR" sz="1600" i="0">
                                  <a:latin typeface="Cambria Math" panose="02040503050406030204" pitchFamily="18" charset="0"/>
                                </a:rPr>
                                <m:t>8</m:t>
                              </m:r>
                              <m:f>
                                <m:fPr>
                                  <m:type m:val="lin"/>
                                  <m:ctrlPr>
                                    <a:rPr lang="es-AR" sz="1600" i="1">
                                      <a:latin typeface="Cambria Math" panose="02040503050406030204" pitchFamily="18" charset="0"/>
                                    </a:rPr>
                                  </m:ctrlPr>
                                </m:fPr>
                                <m:num>
                                  <m:r>
                                    <a:rPr lang="es-AR" sz="1600" b="0" i="1" smtClean="0">
                                      <a:latin typeface="Cambria Math" panose="02040503050406030204" pitchFamily="18" charset="0"/>
                                    </a:rPr>
                                    <m:t>𝑘𝑚𝑜</m:t>
                                  </m:r>
                                  <m:r>
                                    <a:rPr lang="es-AR" sz="1600" i="1">
                                      <a:latin typeface="Cambria Math" panose="02040503050406030204" pitchFamily="18" charset="0"/>
                                    </a:rPr>
                                    <m:t>𝑙</m:t>
                                  </m:r>
                                </m:num>
                                <m:den>
                                  <m:r>
                                    <a:rPr lang="es-AR" sz="1600" i="1">
                                      <a:latin typeface="Cambria Math" panose="02040503050406030204" pitchFamily="18" charset="0"/>
                                    </a:rPr>
                                    <m:t>h</m:t>
                                  </m:r>
                                </m:den>
                              </m:f>
                            </m:e>
                            <m:e>
                              <m:r>
                                <a:rPr lang="es-AR" sz="1600" i="0">
                                  <a:latin typeface="Cambria Math" panose="02040503050406030204" pitchFamily="18" charset="0"/>
                                </a:rPr>
                                <m:t>&amp;</m:t>
                              </m:r>
                              <m:sSub>
                                <m:sSubPr>
                                  <m:ctrlPr>
                                    <a:rPr lang="es-AR" sz="1600" i="1">
                                      <a:latin typeface="Cambria Math" panose="02040503050406030204" pitchFamily="18" charset="0"/>
                                    </a:rPr>
                                  </m:ctrlPr>
                                </m:sSubPr>
                                <m:e>
                                  <m:r>
                                    <a:rPr lang="es-AR" sz="1600" i="1">
                                      <a:latin typeface="Cambria Math" panose="02040503050406030204" pitchFamily="18" charset="0"/>
                                    </a:rPr>
                                    <m:t>𝐿</m:t>
                                  </m:r>
                                </m:e>
                                <m:sub>
                                  <m:r>
                                    <a:rPr lang="es-AR" sz="1600" i="0">
                                      <a:latin typeface="Cambria Math" panose="02040503050406030204" pitchFamily="18" charset="0"/>
                                    </a:rPr>
                                    <m:t>0</m:t>
                                  </m:r>
                                </m:sub>
                              </m:sSub>
                              <m:r>
                                <a:rPr lang="es-AR" sz="1600" i="0">
                                  <a:latin typeface="Cambria Math" panose="02040503050406030204" pitchFamily="18" charset="0"/>
                                </a:rPr>
                                <m:t>=</m:t>
                              </m:r>
                              <m:r>
                                <a:rPr lang="es-AR" sz="1600" i="1">
                                  <a:latin typeface="Cambria Math" panose="02040503050406030204" pitchFamily="18" charset="0"/>
                                </a:rPr>
                                <m:t>𝑉</m:t>
                              </m:r>
                              <m:r>
                                <a:rPr lang="es-AR" sz="1600" i="0">
                                  <a:latin typeface="Cambria Math" panose="02040503050406030204" pitchFamily="18" charset="0"/>
                                </a:rPr>
                                <m:t>−</m:t>
                              </m:r>
                              <m:r>
                                <a:rPr lang="es-AR" sz="1600" i="1">
                                  <a:latin typeface="Cambria Math" panose="02040503050406030204" pitchFamily="18" charset="0"/>
                                </a:rPr>
                                <m:t>𝐷</m:t>
                              </m:r>
                              <m:r>
                                <a:rPr lang="es-AR" sz="1600" i="0">
                                  <a:latin typeface="Cambria Math" panose="02040503050406030204" pitchFamily="18" charset="0"/>
                                </a:rPr>
                                <m:t>=10</m:t>
                              </m:r>
                              <m:r>
                                <a:rPr lang="es-AR" sz="1600" b="0" i="1" smtClean="0">
                                  <a:latin typeface="Cambria Math" panose="02040503050406030204" pitchFamily="18" charset="0"/>
                                </a:rPr>
                                <m:t>0</m:t>
                              </m:r>
                              <m:f>
                                <m:fPr>
                                  <m:type m:val="lin"/>
                                  <m:ctrlPr>
                                    <a:rPr lang="es-AR" sz="1600" i="1">
                                      <a:latin typeface="Cambria Math" panose="02040503050406030204" pitchFamily="18" charset="0"/>
                                    </a:rPr>
                                  </m:ctrlPr>
                                </m:fPr>
                                <m:num>
                                  <m:r>
                                    <a:rPr lang="es-AR" sz="1600" b="0" i="1" smtClean="0">
                                      <a:latin typeface="Cambria Math" panose="02040503050406030204" pitchFamily="18" charset="0"/>
                                    </a:rPr>
                                    <m:t>𝑘𝑚𝑜</m:t>
                                  </m:r>
                                  <m:r>
                                    <a:rPr lang="es-AR" sz="1600" i="1">
                                      <a:latin typeface="Cambria Math" panose="02040503050406030204" pitchFamily="18" charset="0"/>
                                    </a:rPr>
                                    <m:t>𝑙</m:t>
                                  </m:r>
                                </m:num>
                                <m:den>
                                  <m:r>
                                    <a:rPr lang="es-AR" sz="1600" i="1">
                                      <a:latin typeface="Cambria Math" panose="02040503050406030204" pitchFamily="18" charset="0"/>
                                    </a:rPr>
                                    <m:t>h</m:t>
                                  </m:r>
                                </m:den>
                              </m:f>
                              <m:r>
                                <a:rPr lang="es-AR" sz="1600" i="0">
                                  <a:latin typeface="Cambria Math" panose="02040503050406030204" pitchFamily="18" charset="0"/>
                                </a:rPr>
                                <m:t> −27</m:t>
                              </m:r>
                              <m:r>
                                <a:rPr lang="es-AR" sz="1600" b="0" i="0" smtClean="0">
                                  <a:latin typeface="Cambria Math" panose="02040503050406030204" pitchFamily="18" charset="0"/>
                                </a:rPr>
                                <m:t>,</m:t>
                              </m:r>
                              <m:r>
                                <a:rPr lang="es-AR" sz="1600" i="0" smtClean="0">
                                  <a:latin typeface="Cambria Math" panose="02040503050406030204" pitchFamily="18" charset="0"/>
                                </a:rPr>
                                <m:t>8 </m:t>
                              </m:r>
                              <m:f>
                                <m:fPr>
                                  <m:type m:val="lin"/>
                                  <m:ctrlPr>
                                    <a:rPr lang="es-AR" sz="1600" i="1">
                                      <a:latin typeface="Cambria Math" panose="02040503050406030204" pitchFamily="18" charset="0"/>
                                    </a:rPr>
                                  </m:ctrlPr>
                                </m:fPr>
                                <m:num>
                                  <m:r>
                                    <a:rPr lang="es-AR" sz="1600" b="0" i="1" smtClean="0">
                                      <a:latin typeface="Cambria Math" panose="02040503050406030204" pitchFamily="18" charset="0"/>
                                    </a:rPr>
                                    <m:t>𝑘𝑚𝑜</m:t>
                                  </m:r>
                                  <m:r>
                                    <a:rPr lang="es-AR" sz="1600" i="1">
                                      <a:latin typeface="Cambria Math" panose="02040503050406030204" pitchFamily="18" charset="0"/>
                                    </a:rPr>
                                    <m:t>𝑙</m:t>
                                  </m:r>
                                </m:num>
                                <m:den>
                                  <m:r>
                                    <a:rPr lang="es-AR" sz="1600" i="1">
                                      <a:latin typeface="Cambria Math" panose="02040503050406030204" pitchFamily="18" charset="0"/>
                                    </a:rPr>
                                    <m:t>h</m:t>
                                  </m:r>
                                </m:den>
                              </m:f>
                              <m:r>
                                <a:rPr lang="es-AR" sz="1600" i="0">
                                  <a:latin typeface="Cambria Math" panose="02040503050406030204" pitchFamily="18" charset="0"/>
                                </a:rPr>
                                <m:t>=72</m:t>
                              </m:r>
                              <m:r>
                                <a:rPr lang="es-AR" sz="1600" b="0" i="0" smtClean="0">
                                  <a:latin typeface="Cambria Math" panose="02040503050406030204" pitchFamily="18" charset="0"/>
                                </a:rPr>
                                <m:t>,</m:t>
                              </m:r>
                              <m:r>
                                <a:rPr lang="es-AR" sz="1600" i="0">
                                  <a:latin typeface="Cambria Math" panose="02040503050406030204" pitchFamily="18" charset="0"/>
                                </a:rPr>
                                <m:t>2</m:t>
                              </m:r>
                              <m:f>
                                <m:fPr>
                                  <m:type m:val="lin"/>
                                  <m:ctrlPr>
                                    <a:rPr lang="es-AR" sz="1600" i="1">
                                      <a:latin typeface="Cambria Math" panose="02040503050406030204" pitchFamily="18" charset="0"/>
                                    </a:rPr>
                                  </m:ctrlPr>
                                </m:fPr>
                                <m:num>
                                  <m:r>
                                    <a:rPr lang="es-AR" sz="1600" b="0" i="1" smtClean="0">
                                      <a:latin typeface="Cambria Math" panose="02040503050406030204" pitchFamily="18" charset="0"/>
                                    </a:rPr>
                                    <m:t>𝑘𝑚𝑜</m:t>
                                  </m:r>
                                  <m:r>
                                    <a:rPr lang="es-AR" sz="1600" i="1">
                                      <a:latin typeface="Cambria Math" panose="02040503050406030204" pitchFamily="18" charset="0"/>
                                    </a:rPr>
                                    <m:t>𝑙</m:t>
                                  </m:r>
                                </m:num>
                                <m:den>
                                  <m:r>
                                    <a:rPr lang="es-AR" sz="1600" i="1">
                                      <a:latin typeface="Cambria Math" panose="02040503050406030204" pitchFamily="18" charset="0"/>
                                    </a:rPr>
                                    <m:t>h</m:t>
                                  </m:r>
                                </m:den>
                              </m:f>
                            </m:e>
                          </m:eqArr>
                        </m:e>
                      </m:d>
                    </m:oMath>
                  </m:oMathPara>
                </a14:m>
                <a:endParaRPr lang="es-AR" sz="1600" dirty="0"/>
              </a:p>
            </p:txBody>
          </p:sp>
        </mc:Choice>
        <mc:Fallback xmlns="">
          <p:sp>
            <p:nvSpPr>
              <p:cNvPr id="38" name="Rectangle 37">
                <a:extLst>
                  <a:ext uri="{FF2B5EF4-FFF2-40B4-BE49-F238E27FC236}">
                    <a16:creationId xmlns:a16="http://schemas.microsoft.com/office/drawing/2014/main" id="{2E0F9BF2-F687-41A6-BE43-5950FC8EEEA2}"/>
                  </a:ext>
                </a:extLst>
              </p:cNvPr>
              <p:cNvSpPr>
                <a:spLocks noRot="1" noChangeAspect="1" noMove="1" noResize="1" noEditPoints="1" noAdjustHandles="1" noChangeArrowheads="1" noChangeShapeType="1" noTextEdit="1"/>
              </p:cNvSpPr>
              <p:nvPr/>
            </p:nvSpPr>
            <p:spPr>
              <a:xfrm>
                <a:off x="6013517" y="4228498"/>
                <a:ext cx="5528052" cy="1004057"/>
              </a:xfrm>
              <a:prstGeom prst="rect">
                <a:avLst/>
              </a:prstGeom>
              <a:blipFill>
                <a:blip r:embed="rId8"/>
                <a:stretch>
                  <a:fillRect/>
                </a:stretch>
              </a:blipFill>
            </p:spPr>
            <p:txBody>
              <a:bodyPr/>
              <a:lstStyle/>
              <a:p>
                <a:r>
                  <a:rPr lang="es-AR">
                    <a:noFill/>
                  </a:rPr>
                  <a:t> </a:t>
                </a:r>
              </a:p>
            </p:txBody>
          </p:sp>
        </mc:Fallback>
      </mc:AlternateContent>
      <p:sp>
        <p:nvSpPr>
          <p:cNvPr id="39" name="Oval 38">
            <a:extLst>
              <a:ext uri="{FF2B5EF4-FFF2-40B4-BE49-F238E27FC236}">
                <a16:creationId xmlns:a16="http://schemas.microsoft.com/office/drawing/2014/main" id="{9D65B41E-9194-4E10-BD07-68DD7B13CEA8}"/>
              </a:ext>
            </a:extLst>
          </p:cNvPr>
          <p:cNvSpPr/>
          <p:nvPr/>
        </p:nvSpPr>
        <p:spPr>
          <a:xfrm>
            <a:off x="2432135" y="1074714"/>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40" name="Oval 39">
            <a:extLst>
              <a:ext uri="{FF2B5EF4-FFF2-40B4-BE49-F238E27FC236}">
                <a16:creationId xmlns:a16="http://schemas.microsoft.com/office/drawing/2014/main" id="{CD29DFB3-CFCF-4BA0-B9C5-72EBBF4038FF}"/>
              </a:ext>
            </a:extLst>
          </p:cNvPr>
          <p:cNvSpPr/>
          <p:nvPr/>
        </p:nvSpPr>
        <p:spPr>
          <a:xfrm>
            <a:off x="2710278" y="3759650"/>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41" name="Oval 40">
            <a:extLst>
              <a:ext uri="{FF2B5EF4-FFF2-40B4-BE49-F238E27FC236}">
                <a16:creationId xmlns:a16="http://schemas.microsoft.com/office/drawing/2014/main" id="{918145F7-AF66-4866-9210-5838C8B6D20E}"/>
              </a:ext>
            </a:extLst>
          </p:cNvPr>
          <p:cNvSpPr/>
          <p:nvPr/>
        </p:nvSpPr>
        <p:spPr>
          <a:xfrm>
            <a:off x="1543518" y="4024032"/>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42" name="Oval 41">
            <a:extLst>
              <a:ext uri="{FF2B5EF4-FFF2-40B4-BE49-F238E27FC236}">
                <a16:creationId xmlns:a16="http://schemas.microsoft.com/office/drawing/2014/main" id="{451968F7-F100-4F2A-8830-856E52AA41AB}"/>
              </a:ext>
            </a:extLst>
          </p:cNvPr>
          <p:cNvSpPr/>
          <p:nvPr/>
        </p:nvSpPr>
        <p:spPr>
          <a:xfrm>
            <a:off x="2676268" y="2185191"/>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43" name="Oval 42">
            <a:extLst>
              <a:ext uri="{FF2B5EF4-FFF2-40B4-BE49-F238E27FC236}">
                <a16:creationId xmlns:a16="http://schemas.microsoft.com/office/drawing/2014/main" id="{33546510-F7BA-4F82-AE8F-39E42C814812}"/>
              </a:ext>
            </a:extLst>
          </p:cNvPr>
          <p:cNvSpPr/>
          <p:nvPr/>
        </p:nvSpPr>
        <p:spPr>
          <a:xfrm>
            <a:off x="3429098" y="2185191"/>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44" name="Marcador de contenido 2">
            <a:extLst>
              <a:ext uri="{FF2B5EF4-FFF2-40B4-BE49-F238E27FC236}">
                <a16:creationId xmlns:a16="http://schemas.microsoft.com/office/drawing/2014/main" id="{B0993EC7-F108-4B38-98A4-A68293A43371}"/>
              </a:ext>
            </a:extLst>
          </p:cNvPr>
          <p:cNvSpPr txBox="1">
            <a:spLocks/>
          </p:cNvSpPr>
          <p:nvPr/>
        </p:nvSpPr>
        <p:spPr>
          <a:xfrm>
            <a:off x="4994650" y="5251051"/>
            <a:ext cx="3395818" cy="347572"/>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algn="just"/>
            <a:r>
              <a:rPr lang="es-ES" sz="1800" dirty="0">
                <a:solidFill>
                  <a:schemeClr val="tx1"/>
                </a:solidFill>
                <a:latin typeface="Calibri" panose="020F0502020204030204" pitchFamily="34" charset="0"/>
                <a:cs typeface="Calibri" panose="020F0502020204030204" pitchFamily="34" charset="0"/>
              </a:rPr>
              <a:t>El nuevo caudal de fondo será:</a:t>
            </a:r>
          </a:p>
        </p:txBody>
      </p:sp>
      <mc:AlternateContent xmlns:mc="http://schemas.openxmlformats.org/markup-compatibility/2006" xmlns:a14="http://schemas.microsoft.com/office/drawing/2010/main">
        <mc:Choice Requires="a14">
          <p:sp>
            <p:nvSpPr>
              <p:cNvPr id="45" name="Rectangle 44">
                <a:extLst>
                  <a:ext uri="{FF2B5EF4-FFF2-40B4-BE49-F238E27FC236}">
                    <a16:creationId xmlns:a16="http://schemas.microsoft.com/office/drawing/2014/main" id="{8C9BAE14-97F1-4120-A91F-E06966436D88}"/>
                  </a:ext>
                </a:extLst>
              </p:cNvPr>
              <p:cNvSpPr/>
              <p:nvPr/>
            </p:nvSpPr>
            <p:spPr>
              <a:xfrm>
                <a:off x="8218444" y="5231213"/>
                <a:ext cx="2710037"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AR" sz="1600" b="1" i="1" smtClean="0">
                          <a:latin typeface="Cambria Math" panose="02040503050406030204" pitchFamily="18" charset="0"/>
                        </a:rPr>
                        <m:t>𝑾</m:t>
                      </m:r>
                      <m:r>
                        <a:rPr lang="es-AR" sz="1600" i="0">
                          <a:latin typeface="Cambria Math" panose="02040503050406030204" pitchFamily="18" charset="0"/>
                        </a:rPr>
                        <m:t>=</m:t>
                      </m:r>
                      <m:r>
                        <a:rPr lang="es-AR" sz="1600" i="1">
                          <a:latin typeface="Cambria Math" panose="02040503050406030204" pitchFamily="18" charset="0"/>
                        </a:rPr>
                        <m:t>𝐹</m:t>
                      </m:r>
                      <m:r>
                        <a:rPr lang="es-AR" sz="1600" i="0">
                          <a:latin typeface="Cambria Math" panose="02040503050406030204" pitchFamily="18" charset="0"/>
                        </a:rPr>
                        <m:t>−</m:t>
                      </m:r>
                      <m:r>
                        <a:rPr lang="es-AR" sz="1600" i="1">
                          <a:latin typeface="Cambria Math" panose="02040503050406030204" pitchFamily="18" charset="0"/>
                        </a:rPr>
                        <m:t>𝐷</m:t>
                      </m:r>
                      <m:r>
                        <a:rPr lang="es-AR" sz="1600" i="0">
                          <a:latin typeface="Cambria Math" panose="02040503050406030204" pitchFamily="18" charset="0"/>
                        </a:rPr>
                        <m:t>=</m:t>
                      </m:r>
                      <m:r>
                        <a:rPr lang="es-AR" sz="1600" b="1" i="0">
                          <a:latin typeface="Cambria Math" panose="02040503050406030204" pitchFamily="18" charset="0"/>
                        </a:rPr>
                        <m:t>𝟕𝟐</m:t>
                      </m:r>
                      <m:r>
                        <a:rPr lang="es-AR" sz="1600" b="1" i="0" smtClean="0">
                          <a:latin typeface="Cambria Math" panose="02040503050406030204" pitchFamily="18" charset="0"/>
                        </a:rPr>
                        <m:t>,</m:t>
                      </m:r>
                      <m:r>
                        <a:rPr lang="es-AR" sz="1600" b="1" i="0">
                          <a:latin typeface="Cambria Math" panose="02040503050406030204" pitchFamily="18" charset="0"/>
                        </a:rPr>
                        <m:t>𝟐</m:t>
                      </m:r>
                      <m:f>
                        <m:fPr>
                          <m:type m:val="lin"/>
                          <m:ctrlPr>
                            <a:rPr lang="es-AR" sz="1600" b="1" i="1">
                              <a:latin typeface="Cambria Math" panose="02040503050406030204" pitchFamily="18" charset="0"/>
                            </a:rPr>
                          </m:ctrlPr>
                        </m:fPr>
                        <m:num>
                          <m:r>
                            <a:rPr lang="es-AR" sz="1600" b="1" i="1" smtClean="0">
                              <a:latin typeface="Cambria Math" panose="02040503050406030204" pitchFamily="18" charset="0"/>
                            </a:rPr>
                            <m:t>𝒌𝒎𝒐</m:t>
                          </m:r>
                          <m:r>
                            <a:rPr lang="es-AR" sz="1600" b="1" i="0">
                              <a:latin typeface="Cambria Math" panose="02040503050406030204" pitchFamily="18" charset="0"/>
                            </a:rPr>
                            <m:t>𝐥</m:t>
                          </m:r>
                        </m:num>
                        <m:den>
                          <m:r>
                            <a:rPr lang="es-AR" sz="1600" b="1" i="0">
                              <a:latin typeface="Cambria Math" panose="02040503050406030204" pitchFamily="18" charset="0"/>
                            </a:rPr>
                            <m:t>𝐡</m:t>
                          </m:r>
                        </m:den>
                      </m:f>
                    </m:oMath>
                  </m:oMathPara>
                </a14:m>
                <a:endParaRPr lang="es-AR" sz="1600" b="1" dirty="0"/>
              </a:p>
            </p:txBody>
          </p:sp>
        </mc:Choice>
        <mc:Fallback xmlns="">
          <p:sp>
            <p:nvSpPr>
              <p:cNvPr id="45" name="Rectangle 44">
                <a:extLst>
                  <a:ext uri="{FF2B5EF4-FFF2-40B4-BE49-F238E27FC236}">
                    <a16:creationId xmlns:a16="http://schemas.microsoft.com/office/drawing/2014/main" id="{8C9BAE14-97F1-4120-A91F-E06966436D88}"/>
                  </a:ext>
                </a:extLst>
              </p:cNvPr>
              <p:cNvSpPr>
                <a:spLocks noRot="1" noChangeAspect="1" noMove="1" noResize="1" noEditPoints="1" noAdjustHandles="1" noChangeArrowheads="1" noChangeShapeType="1" noTextEdit="1"/>
              </p:cNvSpPr>
              <p:nvPr/>
            </p:nvSpPr>
            <p:spPr>
              <a:xfrm>
                <a:off x="8218444" y="5231213"/>
                <a:ext cx="2710037" cy="338554"/>
              </a:xfrm>
              <a:prstGeom prst="rect">
                <a:avLst/>
              </a:prstGeom>
              <a:blipFill>
                <a:blip r:embed="rId9"/>
                <a:stretch>
                  <a:fillRect t="-101786" r="-13258" b="-162500"/>
                </a:stretch>
              </a:blipFill>
            </p:spPr>
            <p:txBody>
              <a:bodyPr/>
              <a:lstStyle/>
              <a:p>
                <a:r>
                  <a:rPr lang="es-AR">
                    <a:noFill/>
                  </a:rPr>
                  <a:t> </a:t>
                </a:r>
              </a:p>
            </p:txBody>
          </p:sp>
        </mc:Fallback>
      </mc:AlternateContent>
      <p:sp>
        <p:nvSpPr>
          <p:cNvPr id="46" name="Oval 45">
            <a:extLst>
              <a:ext uri="{FF2B5EF4-FFF2-40B4-BE49-F238E27FC236}">
                <a16:creationId xmlns:a16="http://schemas.microsoft.com/office/drawing/2014/main" id="{3EA6F31D-7E83-4A36-B583-2E996503E9BA}"/>
              </a:ext>
            </a:extLst>
          </p:cNvPr>
          <p:cNvSpPr/>
          <p:nvPr/>
        </p:nvSpPr>
        <p:spPr>
          <a:xfrm>
            <a:off x="2984229" y="5883154"/>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mc:AlternateContent xmlns:mc="http://schemas.openxmlformats.org/markup-compatibility/2006" xmlns:a14="http://schemas.microsoft.com/office/drawing/2010/main">
        <mc:Choice Requires="a14">
          <p:sp>
            <p:nvSpPr>
              <p:cNvPr id="47" name="TextBox 46">
                <a:extLst>
                  <a:ext uri="{FF2B5EF4-FFF2-40B4-BE49-F238E27FC236}">
                    <a16:creationId xmlns:a16="http://schemas.microsoft.com/office/drawing/2014/main" id="{6EB35F66-F1BD-436A-B576-59416E4296DE}"/>
                  </a:ext>
                </a:extLst>
              </p:cNvPr>
              <p:cNvSpPr txBox="1"/>
              <p:nvPr/>
            </p:nvSpPr>
            <p:spPr>
              <a:xfrm>
                <a:off x="4467715" y="1784433"/>
                <a:ext cx="244746"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s-ES" sz="1400" b="0" i="1" smtClean="0">
                              <a:latin typeface="Cambria Math" panose="02040503050406030204" pitchFamily="18" charset="0"/>
                            </a:rPr>
                          </m:ctrlPr>
                        </m:sSubPr>
                        <m:e>
                          <m:r>
                            <a:rPr lang="es-ES" sz="1400" b="0" i="1" smtClean="0">
                              <a:latin typeface="Cambria Math" panose="02040503050406030204" pitchFamily="18" charset="0"/>
                            </a:rPr>
                            <m:t>𝑄</m:t>
                          </m:r>
                        </m:e>
                        <m:sub>
                          <m:r>
                            <a:rPr lang="es-ES" sz="1400" b="0" i="1" smtClean="0">
                              <a:latin typeface="Cambria Math" panose="02040503050406030204" pitchFamily="18" charset="0"/>
                            </a:rPr>
                            <m:t>𝐶</m:t>
                          </m:r>
                        </m:sub>
                      </m:sSub>
                    </m:oMath>
                  </m:oMathPara>
                </a14:m>
                <a:endParaRPr lang="es-AR" sz="1400" dirty="0"/>
              </a:p>
            </p:txBody>
          </p:sp>
        </mc:Choice>
        <mc:Fallback xmlns="">
          <p:sp>
            <p:nvSpPr>
              <p:cNvPr id="47" name="TextBox 46">
                <a:extLst>
                  <a:ext uri="{FF2B5EF4-FFF2-40B4-BE49-F238E27FC236}">
                    <a16:creationId xmlns:a16="http://schemas.microsoft.com/office/drawing/2014/main" id="{6EB35F66-F1BD-436A-B576-59416E4296DE}"/>
                  </a:ext>
                </a:extLst>
              </p:cNvPr>
              <p:cNvSpPr txBox="1">
                <a:spLocks noRot="1" noChangeAspect="1" noMove="1" noResize="1" noEditPoints="1" noAdjustHandles="1" noChangeArrowheads="1" noChangeShapeType="1" noTextEdit="1"/>
              </p:cNvSpPr>
              <p:nvPr/>
            </p:nvSpPr>
            <p:spPr>
              <a:xfrm>
                <a:off x="4467715" y="1784433"/>
                <a:ext cx="244746" cy="215444"/>
              </a:xfrm>
              <a:prstGeom prst="rect">
                <a:avLst/>
              </a:prstGeom>
              <a:blipFill>
                <a:blip r:embed="rId18"/>
                <a:stretch>
                  <a:fillRect l="-25000" r="-5000" b="-31429"/>
                </a:stretch>
              </a:blipFill>
            </p:spPr>
            <p:txBody>
              <a:bodyPr/>
              <a:lstStyle/>
              <a:p>
                <a:r>
                  <a:rPr lang="es-AR">
                    <a:noFill/>
                  </a:rPr>
                  <a:t> </a:t>
                </a:r>
              </a:p>
            </p:txBody>
          </p:sp>
        </mc:Fallback>
      </mc:AlternateContent>
      <mc:AlternateContent xmlns:mc="http://schemas.openxmlformats.org/markup-compatibility/2006" xmlns:a14="http://schemas.microsoft.com/office/drawing/2010/main">
        <mc:Choice Requires="a14">
          <p:sp>
            <p:nvSpPr>
              <p:cNvPr id="48" name="TextBox 47">
                <a:extLst>
                  <a:ext uri="{FF2B5EF4-FFF2-40B4-BE49-F238E27FC236}">
                    <a16:creationId xmlns:a16="http://schemas.microsoft.com/office/drawing/2014/main" id="{F4428F6C-6BC2-4979-AC48-76A2D8B98500}"/>
                  </a:ext>
                </a:extLst>
              </p:cNvPr>
              <p:cNvSpPr txBox="1"/>
              <p:nvPr/>
            </p:nvSpPr>
            <p:spPr>
              <a:xfrm>
                <a:off x="4103446" y="5146244"/>
                <a:ext cx="244746"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s-ES" sz="1400" b="0" i="1" smtClean="0">
                              <a:latin typeface="Cambria Math" panose="02040503050406030204" pitchFamily="18" charset="0"/>
                            </a:rPr>
                          </m:ctrlPr>
                        </m:sSubPr>
                        <m:e>
                          <m:r>
                            <a:rPr lang="es-ES" sz="1400" b="0" i="1" smtClean="0">
                              <a:latin typeface="Cambria Math" panose="02040503050406030204" pitchFamily="18" charset="0"/>
                            </a:rPr>
                            <m:t>𝑄</m:t>
                          </m:r>
                        </m:e>
                        <m:sub>
                          <m:r>
                            <a:rPr lang="es-ES" sz="1400" b="0" i="1" smtClean="0">
                              <a:latin typeface="Cambria Math" panose="02040503050406030204" pitchFamily="18" charset="0"/>
                            </a:rPr>
                            <m:t>𝑏</m:t>
                          </m:r>
                        </m:sub>
                      </m:sSub>
                    </m:oMath>
                  </m:oMathPara>
                </a14:m>
                <a:endParaRPr lang="es-AR" sz="1400" dirty="0"/>
              </a:p>
            </p:txBody>
          </p:sp>
        </mc:Choice>
        <mc:Fallback xmlns="">
          <p:sp>
            <p:nvSpPr>
              <p:cNvPr id="48" name="TextBox 47">
                <a:extLst>
                  <a:ext uri="{FF2B5EF4-FFF2-40B4-BE49-F238E27FC236}">
                    <a16:creationId xmlns:a16="http://schemas.microsoft.com/office/drawing/2014/main" id="{F4428F6C-6BC2-4979-AC48-76A2D8B98500}"/>
                  </a:ext>
                </a:extLst>
              </p:cNvPr>
              <p:cNvSpPr txBox="1">
                <a:spLocks noRot="1" noChangeAspect="1" noMove="1" noResize="1" noEditPoints="1" noAdjustHandles="1" noChangeArrowheads="1" noChangeShapeType="1" noTextEdit="1"/>
              </p:cNvSpPr>
              <p:nvPr/>
            </p:nvSpPr>
            <p:spPr>
              <a:xfrm>
                <a:off x="4103446" y="5146244"/>
                <a:ext cx="244746" cy="215444"/>
              </a:xfrm>
              <a:prstGeom prst="rect">
                <a:avLst/>
              </a:prstGeom>
              <a:blipFill>
                <a:blip r:embed="rId19"/>
                <a:stretch>
                  <a:fillRect l="-25000" r="-7500" b="-27778"/>
                </a:stretch>
              </a:blipFill>
            </p:spPr>
            <p:txBody>
              <a:bodyPr/>
              <a:lstStyle/>
              <a:p>
                <a:r>
                  <a:rPr lang="es-AR">
                    <a:noFill/>
                  </a:rPr>
                  <a:t> </a:t>
                </a:r>
              </a:p>
            </p:txBody>
          </p:sp>
        </mc:Fallback>
      </mc:AlternateContent>
      <p:sp>
        <p:nvSpPr>
          <p:cNvPr id="49" name="Marcador de contenido 2">
            <a:extLst>
              <a:ext uri="{FF2B5EF4-FFF2-40B4-BE49-F238E27FC236}">
                <a16:creationId xmlns:a16="http://schemas.microsoft.com/office/drawing/2014/main" id="{CD904A75-73D0-4B3A-809B-423B78FB0B09}"/>
              </a:ext>
            </a:extLst>
          </p:cNvPr>
          <p:cNvSpPr txBox="1">
            <a:spLocks/>
          </p:cNvSpPr>
          <p:nvPr/>
        </p:nvSpPr>
        <p:spPr>
          <a:xfrm>
            <a:off x="4994649" y="5619927"/>
            <a:ext cx="4403351" cy="337156"/>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algn="just"/>
            <a:r>
              <a:rPr lang="es-ES" sz="1800" dirty="0">
                <a:solidFill>
                  <a:schemeClr val="tx1"/>
                </a:solidFill>
                <a:latin typeface="Calibri" panose="020F0502020204030204" pitchFamily="34" charset="0"/>
                <a:cs typeface="Calibri" panose="020F0502020204030204" pitchFamily="34" charset="0"/>
              </a:rPr>
              <a:t>El cambio en el </a:t>
            </a:r>
            <a:r>
              <a:rPr lang="es-ES" sz="1800" i="1" dirty="0" err="1">
                <a:solidFill>
                  <a:schemeClr val="tx1"/>
                </a:solidFill>
                <a:latin typeface="Calibri" panose="020F0502020204030204" pitchFamily="34" charset="0"/>
                <a:cs typeface="Calibri" panose="020F0502020204030204" pitchFamily="34" charset="0"/>
              </a:rPr>
              <a:t>duty</a:t>
            </a:r>
            <a:r>
              <a:rPr lang="es-ES" sz="1800" dirty="0">
                <a:solidFill>
                  <a:schemeClr val="tx1"/>
                </a:solidFill>
                <a:latin typeface="Calibri" panose="020F0502020204030204" pitchFamily="34" charset="0"/>
                <a:cs typeface="Calibri" panose="020F0502020204030204" pitchFamily="34" charset="0"/>
              </a:rPr>
              <a:t> del condensador será:</a:t>
            </a:r>
          </a:p>
        </p:txBody>
      </p:sp>
      <mc:AlternateContent xmlns:mc="http://schemas.openxmlformats.org/markup-compatibility/2006" xmlns:a14="http://schemas.microsoft.com/office/drawing/2010/main">
        <mc:Choice Requires="a14">
          <p:sp>
            <p:nvSpPr>
              <p:cNvPr id="50" name="Rectangle 49">
                <a:extLst>
                  <a:ext uri="{FF2B5EF4-FFF2-40B4-BE49-F238E27FC236}">
                    <a16:creationId xmlns:a16="http://schemas.microsoft.com/office/drawing/2014/main" id="{14F3F463-B80E-4D0C-9107-BC656D55CE98}"/>
                  </a:ext>
                </a:extLst>
              </p:cNvPr>
              <p:cNvSpPr/>
              <p:nvPr/>
            </p:nvSpPr>
            <p:spPr>
              <a:xfrm>
                <a:off x="9398000" y="5608684"/>
                <a:ext cx="2264036" cy="338554"/>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s-AR" sz="1600" i="1" smtClean="0">
                              <a:latin typeface="Cambria Math" panose="02040503050406030204" pitchFamily="18" charset="0"/>
                            </a:rPr>
                          </m:ctrlPr>
                        </m:sSubPr>
                        <m:e>
                          <m:r>
                            <a:rPr lang="es-AR" sz="1600" i="1">
                              <a:latin typeface="Cambria Math" panose="02040503050406030204" pitchFamily="18" charset="0"/>
                            </a:rPr>
                            <m:t>𝑄</m:t>
                          </m:r>
                        </m:e>
                        <m:sub>
                          <m:r>
                            <a:rPr lang="es-AR" sz="1600" i="1">
                              <a:latin typeface="Cambria Math" panose="02040503050406030204" pitchFamily="18" charset="0"/>
                            </a:rPr>
                            <m:t>𝑐𝑜𝑛𝑑</m:t>
                          </m:r>
                        </m:sub>
                      </m:sSub>
                      <m:r>
                        <a:rPr lang="es-AR" sz="1600" i="0">
                          <a:latin typeface="Cambria Math" panose="02040503050406030204" pitchFamily="18" charset="0"/>
                        </a:rPr>
                        <m:t>=</m:t>
                      </m:r>
                      <m:d>
                        <m:dPr>
                          <m:ctrlPr>
                            <a:rPr lang="es-AR" sz="1600" i="1">
                              <a:latin typeface="Cambria Math" panose="02040503050406030204" pitchFamily="18" charset="0"/>
                            </a:rPr>
                          </m:ctrlPr>
                        </m:dPr>
                        <m:e>
                          <m:acc>
                            <m:accPr>
                              <m:chr m:val="̅"/>
                              <m:ctrlPr>
                                <a:rPr lang="es-AR" sz="1600" i="1">
                                  <a:latin typeface="Cambria Math" panose="02040503050406030204" pitchFamily="18" charset="0"/>
                                </a:rPr>
                              </m:ctrlPr>
                            </m:accPr>
                            <m:e>
                              <m:r>
                                <a:rPr lang="es-AR" sz="1600" i="1">
                                  <a:latin typeface="Cambria Math" panose="02040503050406030204" pitchFamily="18" charset="0"/>
                                </a:rPr>
                                <m:t>𝑉</m:t>
                              </m:r>
                            </m:e>
                          </m:acc>
                          <m:r>
                            <a:rPr lang="es-AR" sz="1600" i="0">
                              <a:latin typeface="Cambria Math" panose="02040503050406030204" pitchFamily="18" charset="0"/>
                            </a:rPr>
                            <m:t>−</m:t>
                          </m:r>
                          <m:sSub>
                            <m:sSubPr>
                              <m:ctrlPr>
                                <a:rPr lang="es-AR" sz="1600" i="1">
                                  <a:latin typeface="Cambria Math" panose="02040503050406030204" pitchFamily="18" charset="0"/>
                                </a:rPr>
                              </m:ctrlPr>
                            </m:sSubPr>
                            <m:e>
                              <m:r>
                                <a:rPr lang="es-AR" sz="1600" i="1">
                                  <a:latin typeface="Cambria Math" panose="02040503050406030204" pitchFamily="18" charset="0"/>
                                </a:rPr>
                                <m:t>𝑉</m:t>
                              </m:r>
                            </m:e>
                            <m:sub>
                              <m:r>
                                <a:rPr lang="es-AR" sz="1600" i="1">
                                  <a:latin typeface="Cambria Math" panose="02040503050406030204" pitchFamily="18" charset="0"/>
                                </a:rPr>
                                <m:t>𝑐𝑜𝑛𝑑</m:t>
                              </m:r>
                            </m:sub>
                          </m:sSub>
                        </m:e>
                      </m:d>
                      <m:r>
                        <a:rPr lang="es-AR" sz="1600" b="0" i="1" smtClean="0">
                          <a:latin typeface="Cambria Math" panose="02040503050406030204" pitchFamily="18" charset="0"/>
                        </a:rPr>
                        <m:t>⋅</m:t>
                      </m:r>
                      <m:r>
                        <a:rPr lang="es-AR" sz="1600" i="1">
                          <a:latin typeface="Cambria Math" panose="02040503050406030204" pitchFamily="18" charset="0"/>
                        </a:rPr>
                        <m:t>𝜆</m:t>
                      </m:r>
                    </m:oMath>
                  </m:oMathPara>
                </a14:m>
                <a:endParaRPr lang="es-AR" sz="1600" dirty="0"/>
              </a:p>
            </p:txBody>
          </p:sp>
        </mc:Choice>
        <mc:Fallback xmlns="">
          <p:sp>
            <p:nvSpPr>
              <p:cNvPr id="50" name="Rectangle 49">
                <a:extLst>
                  <a:ext uri="{FF2B5EF4-FFF2-40B4-BE49-F238E27FC236}">
                    <a16:creationId xmlns:a16="http://schemas.microsoft.com/office/drawing/2014/main" id="{14F3F463-B80E-4D0C-9107-BC656D55CE98}"/>
                  </a:ext>
                </a:extLst>
              </p:cNvPr>
              <p:cNvSpPr>
                <a:spLocks noRot="1" noChangeAspect="1" noMove="1" noResize="1" noEditPoints="1" noAdjustHandles="1" noChangeArrowheads="1" noChangeShapeType="1" noTextEdit="1"/>
              </p:cNvSpPr>
              <p:nvPr/>
            </p:nvSpPr>
            <p:spPr>
              <a:xfrm>
                <a:off x="9398000" y="5608684"/>
                <a:ext cx="2264036" cy="338554"/>
              </a:xfrm>
              <a:prstGeom prst="rect">
                <a:avLst/>
              </a:prstGeom>
              <a:blipFill>
                <a:blip r:embed="rId20"/>
                <a:stretch>
                  <a:fillRect b="-5357"/>
                </a:stretch>
              </a:blipFill>
            </p:spPr>
            <p:txBody>
              <a:bodyPr/>
              <a:lstStyle/>
              <a:p>
                <a:r>
                  <a:rPr lang="es-AR">
                    <a:noFill/>
                  </a:rPr>
                  <a:t> </a:t>
                </a:r>
              </a:p>
            </p:txBody>
          </p:sp>
        </mc:Fallback>
      </mc:AlternateContent>
      <p:sp>
        <p:nvSpPr>
          <p:cNvPr id="51" name="Oval 50">
            <a:extLst>
              <a:ext uri="{FF2B5EF4-FFF2-40B4-BE49-F238E27FC236}">
                <a16:creationId xmlns:a16="http://schemas.microsoft.com/office/drawing/2014/main" id="{7302832E-2D70-4877-8C30-903F2E5CCF35}"/>
              </a:ext>
            </a:extLst>
          </p:cNvPr>
          <p:cNvSpPr/>
          <p:nvPr/>
        </p:nvSpPr>
        <p:spPr>
          <a:xfrm>
            <a:off x="4434318" y="1721026"/>
            <a:ext cx="278143" cy="388326"/>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pic>
        <p:nvPicPr>
          <p:cNvPr id="52" name="Imagen 2" descr="Nueva marca difusion - web">
            <a:extLst>
              <a:ext uri="{FF2B5EF4-FFF2-40B4-BE49-F238E27FC236}">
                <a16:creationId xmlns:a16="http://schemas.microsoft.com/office/drawing/2014/main" id="{C7133AE6-5BD7-4E28-86DE-B38A2A3BB441}"/>
              </a:ext>
            </a:extLst>
          </p:cNvPr>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9829548" y="244084"/>
            <a:ext cx="2120900" cy="660400"/>
          </a:xfrm>
          <a:prstGeom prst="rect">
            <a:avLst/>
          </a:prstGeom>
          <a:noFill/>
          <a:ln>
            <a:noFill/>
          </a:ln>
        </p:spPr>
      </p:pic>
      <p:sp>
        <p:nvSpPr>
          <p:cNvPr id="53" name="Marcador de número de diapositiva 14"/>
          <p:cNvSpPr>
            <a:spLocks noGrp="1"/>
          </p:cNvSpPr>
          <p:nvPr>
            <p:ph type="sldNum" sz="quarter" idx="12"/>
          </p:nvPr>
        </p:nvSpPr>
        <p:spPr>
          <a:xfrm>
            <a:off x="11236569" y="6231929"/>
            <a:ext cx="531759" cy="365125"/>
          </a:xfrm>
        </p:spPr>
        <p:txBody>
          <a:bodyPr/>
          <a:lstStyle/>
          <a:p>
            <a:r>
              <a:rPr lang="en-US" sz="1600" b="1" dirty="0"/>
              <a:t>-</a:t>
            </a:r>
            <a:fld id="{69D94FCB-83B5-4144-BDC1-7118612766F0}" type="slidenum">
              <a:rPr lang="en-US" sz="1400" b="1" smtClean="0">
                <a:latin typeface="Calibri" panose="020F0502020204030204" pitchFamily="34" charset="0"/>
                <a:cs typeface="Calibri" panose="020F0502020204030204" pitchFamily="34" charset="0"/>
              </a:rPr>
              <a:t>9</a:t>
            </a:fld>
            <a:r>
              <a:rPr lang="en-US" sz="1600" b="1" dirty="0"/>
              <a:t>-</a:t>
            </a:r>
          </a:p>
        </p:txBody>
      </p:sp>
      <p:sp>
        <p:nvSpPr>
          <p:cNvPr id="54" name="Título 1"/>
          <p:cNvSpPr txBox="1">
            <a:spLocks/>
          </p:cNvSpPr>
          <p:nvPr/>
        </p:nvSpPr>
        <p:spPr>
          <a:xfrm>
            <a:off x="438911" y="244084"/>
            <a:ext cx="9677119" cy="91994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r>
              <a:rPr lang="es-ES" dirty="0"/>
              <a:t>Resolución –</a:t>
            </a:r>
            <a:r>
              <a:rPr lang="es-ES" i="1" dirty="0"/>
              <a:t> Ítem 2</a:t>
            </a:r>
            <a:r>
              <a:rPr lang="es-ES" dirty="0"/>
              <a:t> – Pérdida de calor</a:t>
            </a:r>
            <a:endParaRPr lang="en-US" dirty="0"/>
          </a:p>
        </p:txBody>
      </p:sp>
      <p:sp>
        <p:nvSpPr>
          <p:cNvPr id="31" name="Marcador de pie de página 3"/>
          <p:cNvSpPr>
            <a:spLocks noGrp="1"/>
          </p:cNvSpPr>
          <p:nvPr>
            <p:ph type="ftr" sz="quarter" idx="11"/>
          </p:nvPr>
        </p:nvSpPr>
        <p:spPr>
          <a:xfrm>
            <a:off x="438912" y="6251260"/>
            <a:ext cx="11329416" cy="365125"/>
          </a:xfrm>
        </p:spPr>
        <p:txBody>
          <a:bodyPr/>
          <a:lstStyle/>
          <a:p>
            <a:pPr algn="l"/>
            <a:r>
              <a:rPr lang="en-US" sz="1400" dirty="0">
                <a:solidFill>
                  <a:schemeClr val="tx1"/>
                </a:solidFill>
                <a:latin typeface="Calibri" panose="020F0502020204030204" pitchFamily="34" charset="0"/>
                <a:cs typeface="Calibri" panose="020F0502020204030204" pitchFamily="34" charset="0"/>
              </a:rPr>
              <a:t>76.52/76.05/TA164 -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de </a:t>
            </a:r>
            <a:r>
              <a:rPr lang="en-US" sz="1400" dirty="0" err="1">
                <a:solidFill>
                  <a:schemeClr val="tx1"/>
                </a:solidFill>
                <a:latin typeface="Calibri" panose="020F0502020204030204" pitchFamily="34" charset="0"/>
                <a:cs typeface="Calibri" panose="020F0502020204030204" pitchFamily="34" charset="0"/>
              </a:rPr>
              <a:t>Transferencia</a:t>
            </a:r>
            <a:r>
              <a:rPr lang="en-US" sz="1400" dirty="0">
                <a:solidFill>
                  <a:schemeClr val="tx1"/>
                </a:solidFill>
                <a:latin typeface="Calibri" panose="020F0502020204030204" pitchFamily="34" charset="0"/>
                <a:cs typeface="Calibri" panose="020F0502020204030204" pitchFamily="34" charset="0"/>
              </a:rPr>
              <a:t> de Materia / </a:t>
            </a:r>
            <a:r>
              <a:rPr lang="en-US" sz="1400" dirty="0" err="1">
                <a:solidFill>
                  <a:schemeClr val="tx1"/>
                </a:solidFill>
                <a:latin typeface="Calibri" panose="020F0502020204030204" pitchFamily="34" charset="0"/>
                <a:cs typeface="Calibri" panose="020F0502020204030204" pitchFamily="34" charset="0"/>
              </a:rPr>
              <a:t>Operaciones</a:t>
            </a:r>
            <a:r>
              <a:rPr lang="en-US" sz="1400" dirty="0">
                <a:solidFill>
                  <a:schemeClr val="tx1"/>
                </a:solidFill>
                <a:latin typeface="Calibri" panose="020F0502020204030204" pitchFamily="34" charset="0"/>
                <a:cs typeface="Calibri" panose="020F0502020204030204" pitchFamily="34" charset="0"/>
              </a:rPr>
              <a:t> </a:t>
            </a:r>
            <a:r>
              <a:rPr lang="en-US" sz="1400" dirty="0" err="1">
                <a:solidFill>
                  <a:schemeClr val="tx1"/>
                </a:solidFill>
                <a:latin typeface="Calibri" panose="020F0502020204030204" pitchFamily="34" charset="0"/>
                <a:cs typeface="Calibri" panose="020F0502020204030204" pitchFamily="34" charset="0"/>
              </a:rPr>
              <a:t>Unitarias</a:t>
            </a:r>
            <a:r>
              <a:rPr lang="en-US" sz="1400" dirty="0">
                <a:solidFill>
                  <a:schemeClr val="tx1"/>
                </a:solidFill>
                <a:latin typeface="Calibri" panose="020F0502020204030204" pitchFamily="34" charset="0"/>
                <a:cs typeface="Calibri" panose="020F0502020204030204" pitchFamily="34" charset="0"/>
              </a:rPr>
              <a:t> III                                                2° </a:t>
            </a:r>
            <a:r>
              <a:rPr lang="en-US" sz="1400" dirty="0" err="1">
                <a:solidFill>
                  <a:schemeClr val="tx1"/>
                </a:solidFill>
                <a:latin typeface="Calibri" panose="020F0502020204030204" pitchFamily="34" charset="0"/>
                <a:cs typeface="Calibri" panose="020F0502020204030204" pitchFamily="34" charset="0"/>
              </a:rPr>
              <a:t>Cuatrimestre</a:t>
            </a:r>
            <a:r>
              <a:rPr lang="en-US" sz="1400" dirty="0">
                <a:solidFill>
                  <a:schemeClr val="tx1"/>
                </a:solidFill>
                <a:latin typeface="Calibri" panose="020F0502020204030204" pitchFamily="34" charset="0"/>
                <a:cs typeface="Calibri" panose="020F0502020204030204" pitchFamily="34" charset="0"/>
              </a:rPr>
              <a:t> 2024</a:t>
            </a:r>
          </a:p>
        </p:txBody>
      </p:sp>
      <mc:AlternateContent xmlns:mc="http://schemas.openxmlformats.org/markup-compatibility/2006" xmlns:a14="http://schemas.microsoft.com/office/drawing/2010/main">
        <mc:Choice Requires="a14">
          <p:sp>
            <p:nvSpPr>
              <p:cNvPr id="2" name="Rectángulo 1"/>
              <p:cNvSpPr/>
              <p:nvPr/>
            </p:nvSpPr>
            <p:spPr>
              <a:xfrm>
                <a:off x="5775332" y="5953989"/>
                <a:ext cx="5758884"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AR" sz="1600" b="1" i="0" smtClean="0">
                          <a:latin typeface="Cambria Math" panose="02040503050406030204" pitchFamily="18" charset="0"/>
                        </a:rPr>
                        <m:t>𝐐</m:t>
                      </m:r>
                      <m:r>
                        <a:rPr lang="es-AR" sz="1600">
                          <a:latin typeface="Cambria Math" panose="02040503050406030204" pitchFamily="18" charset="0"/>
                        </a:rPr>
                        <m:t>=</m:t>
                      </m:r>
                      <m:d>
                        <m:dPr>
                          <m:ctrlPr>
                            <a:rPr lang="es-AR" sz="1600" i="1">
                              <a:latin typeface="Cambria Math" panose="02040503050406030204" pitchFamily="18" charset="0"/>
                            </a:rPr>
                          </m:ctrlPr>
                        </m:dPr>
                        <m:e>
                          <m:r>
                            <a:rPr lang="es-AR" sz="1600">
                              <a:latin typeface="Cambria Math" panose="02040503050406030204" pitchFamily="18" charset="0"/>
                            </a:rPr>
                            <m:t>180</m:t>
                          </m:r>
                          <m:f>
                            <m:fPr>
                              <m:type m:val="lin"/>
                              <m:ctrlPr>
                                <a:rPr lang="es-AR" sz="1600" i="1">
                                  <a:latin typeface="Cambria Math" panose="02040503050406030204" pitchFamily="18" charset="0"/>
                                </a:rPr>
                              </m:ctrlPr>
                            </m:fPr>
                            <m:num>
                              <m:r>
                                <a:rPr lang="es-AR" sz="1600" b="0" i="1" smtClean="0">
                                  <a:latin typeface="Cambria Math" panose="02040503050406030204" pitchFamily="18" charset="0"/>
                                </a:rPr>
                                <m:t>𝑘𝑚𝑜</m:t>
                              </m:r>
                              <m:r>
                                <m:rPr>
                                  <m:sty m:val="p"/>
                                </m:rPr>
                                <a:rPr lang="es-AR" sz="1600">
                                  <a:latin typeface="Cambria Math" panose="02040503050406030204" pitchFamily="18" charset="0"/>
                                </a:rPr>
                                <m:t>l</m:t>
                              </m:r>
                            </m:num>
                            <m:den>
                              <m:r>
                                <m:rPr>
                                  <m:sty m:val="p"/>
                                </m:rPr>
                                <a:rPr lang="es-AR" sz="1600">
                                  <a:latin typeface="Cambria Math" panose="02040503050406030204" pitchFamily="18" charset="0"/>
                                </a:rPr>
                                <m:t>h</m:t>
                              </m:r>
                            </m:den>
                          </m:f>
                          <m:r>
                            <a:rPr lang="es-AR" sz="1600">
                              <a:latin typeface="Cambria Math" panose="02040503050406030204" pitchFamily="18" charset="0"/>
                            </a:rPr>
                            <m:t> −80</m:t>
                          </m:r>
                          <m:f>
                            <m:fPr>
                              <m:type m:val="lin"/>
                              <m:ctrlPr>
                                <a:rPr lang="es-AR" sz="1600" i="1">
                                  <a:latin typeface="Cambria Math" panose="02040503050406030204" pitchFamily="18" charset="0"/>
                                </a:rPr>
                              </m:ctrlPr>
                            </m:fPr>
                            <m:num>
                              <m:r>
                                <a:rPr lang="es-AR" sz="1600" b="0" i="1" smtClean="0">
                                  <a:latin typeface="Cambria Math" panose="02040503050406030204" pitchFamily="18" charset="0"/>
                                </a:rPr>
                                <m:t>𝑘𝑚𝑜</m:t>
                              </m:r>
                              <m:r>
                                <m:rPr>
                                  <m:sty m:val="p"/>
                                </m:rPr>
                                <a:rPr lang="es-AR" sz="1600">
                                  <a:latin typeface="Cambria Math" panose="02040503050406030204" pitchFamily="18" charset="0"/>
                                </a:rPr>
                                <m:t>l</m:t>
                              </m:r>
                            </m:num>
                            <m:den>
                              <m:r>
                                <m:rPr>
                                  <m:sty m:val="p"/>
                                </m:rPr>
                                <a:rPr lang="es-AR" sz="1600">
                                  <a:latin typeface="Cambria Math" panose="02040503050406030204" pitchFamily="18" charset="0"/>
                                </a:rPr>
                                <m:t>h</m:t>
                              </m:r>
                            </m:den>
                          </m:f>
                        </m:e>
                      </m:d>
                      <m:r>
                        <a:rPr lang="es-AR" sz="1600" i="1">
                          <a:latin typeface="Cambria Math" panose="02040503050406030204" pitchFamily="18" charset="0"/>
                        </a:rPr>
                        <m:t>⋅</m:t>
                      </m:r>
                      <m:r>
                        <a:rPr lang="es-AR" sz="1600">
                          <a:latin typeface="Cambria Math" panose="02040503050406030204" pitchFamily="18" charset="0"/>
                        </a:rPr>
                        <m:t>40 </m:t>
                      </m:r>
                      <m:r>
                        <m:rPr>
                          <m:sty m:val="p"/>
                        </m:rPr>
                        <a:rPr lang="es-AR" sz="1600">
                          <a:latin typeface="Cambria Math" panose="02040503050406030204" pitchFamily="18" charset="0"/>
                        </a:rPr>
                        <m:t>k</m:t>
                      </m:r>
                      <m:f>
                        <m:fPr>
                          <m:type m:val="lin"/>
                          <m:ctrlPr>
                            <a:rPr lang="es-AR" sz="1600" i="1">
                              <a:latin typeface="Cambria Math" panose="02040503050406030204" pitchFamily="18" charset="0"/>
                            </a:rPr>
                          </m:ctrlPr>
                        </m:fPr>
                        <m:num>
                          <m:r>
                            <m:rPr>
                              <m:sty m:val="p"/>
                            </m:rPr>
                            <a:rPr lang="es-AR" sz="1600">
                              <a:latin typeface="Cambria Math" panose="02040503050406030204" pitchFamily="18" charset="0"/>
                            </a:rPr>
                            <m:t>J</m:t>
                          </m:r>
                        </m:num>
                        <m:den>
                          <m:r>
                            <m:rPr>
                              <m:sty m:val="p"/>
                            </m:rPr>
                            <a:rPr lang="es-AR" sz="1600">
                              <a:latin typeface="Cambria Math" panose="02040503050406030204" pitchFamily="18" charset="0"/>
                            </a:rPr>
                            <m:t>k</m:t>
                          </m:r>
                        </m:den>
                      </m:f>
                      <m:r>
                        <m:rPr>
                          <m:sty m:val="p"/>
                        </m:rPr>
                        <a:rPr lang="es-AR" sz="1600">
                          <a:latin typeface="Cambria Math" panose="02040503050406030204" pitchFamily="18" charset="0"/>
                        </a:rPr>
                        <m:t>mol</m:t>
                      </m:r>
                      <m:r>
                        <a:rPr lang="es-AR" sz="1600">
                          <a:latin typeface="Cambria Math" panose="02040503050406030204" pitchFamily="18" charset="0"/>
                        </a:rPr>
                        <m:t>=</m:t>
                      </m:r>
                      <m:r>
                        <a:rPr lang="es-AR" sz="1600" b="1" i="1">
                          <a:latin typeface="Cambria Math" panose="02040503050406030204" pitchFamily="18" charset="0"/>
                        </a:rPr>
                        <m:t>𝟒𝟎𝟎𝟎</m:t>
                      </m:r>
                      <m:r>
                        <a:rPr lang="es-AR" sz="1600" b="1">
                          <a:latin typeface="Cambria Math" panose="02040503050406030204" pitchFamily="18" charset="0"/>
                        </a:rPr>
                        <m:t> </m:t>
                      </m:r>
                      <m:r>
                        <a:rPr lang="es-AR" sz="1600" b="1" i="1">
                          <a:latin typeface="Cambria Math" panose="02040503050406030204" pitchFamily="18" charset="0"/>
                        </a:rPr>
                        <m:t>𝐤</m:t>
                      </m:r>
                      <m:f>
                        <m:fPr>
                          <m:type m:val="lin"/>
                          <m:ctrlPr>
                            <a:rPr lang="es-AR" sz="1600" b="1" i="1">
                              <a:latin typeface="Cambria Math" panose="02040503050406030204" pitchFamily="18" charset="0"/>
                            </a:rPr>
                          </m:ctrlPr>
                        </m:fPr>
                        <m:num>
                          <m:r>
                            <a:rPr lang="es-AR" sz="1600" b="1" i="1">
                              <a:latin typeface="Cambria Math" panose="02040503050406030204" pitchFamily="18" charset="0"/>
                            </a:rPr>
                            <m:t>𝑱</m:t>
                          </m:r>
                        </m:num>
                        <m:den>
                          <m:r>
                            <a:rPr lang="es-AR" sz="1600" b="1" i="1">
                              <a:latin typeface="Cambria Math" panose="02040503050406030204" pitchFamily="18" charset="0"/>
                            </a:rPr>
                            <m:t>𝒉</m:t>
                          </m:r>
                        </m:den>
                      </m:f>
                    </m:oMath>
                  </m:oMathPara>
                </a14:m>
                <a:endParaRPr lang="es-AR" sz="1600" b="1" dirty="0"/>
              </a:p>
            </p:txBody>
          </p:sp>
        </mc:Choice>
        <mc:Fallback xmlns="">
          <p:sp>
            <p:nvSpPr>
              <p:cNvPr id="2" name="Rectángulo 1"/>
              <p:cNvSpPr>
                <a:spLocks noRot="1" noChangeAspect="1" noMove="1" noResize="1" noEditPoints="1" noAdjustHandles="1" noChangeArrowheads="1" noChangeShapeType="1" noTextEdit="1"/>
              </p:cNvSpPr>
              <p:nvPr/>
            </p:nvSpPr>
            <p:spPr>
              <a:xfrm>
                <a:off x="5775332" y="5953989"/>
                <a:ext cx="5758884" cy="338554"/>
              </a:xfrm>
              <a:prstGeom prst="rect">
                <a:avLst/>
              </a:prstGeom>
              <a:blipFill>
                <a:blip r:embed="rId22"/>
                <a:stretch>
                  <a:fillRect t="-103636" r="-4656" b="-167273"/>
                </a:stretch>
              </a:blipFill>
            </p:spPr>
            <p:txBody>
              <a:bodyPr/>
              <a:lstStyle/>
              <a:p>
                <a:r>
                  <a:rPr lang="es-AR">
                    <a:noFill/>
                  </a:rPr>
                  <a:t> </a:t>
                </a:r>
              </a:p>
            </p:txBody>
          </p:sp>
        </mc:Fallback>
      </mc:AlternateContent>
    </p:spTree>
    <p:extLst>
      <p:ext uri="{BB962C8B-B14F-4D97-AF65-F5344CB8AC3E}">
        <p14:creationId xmlns:p14="http://schemas.microsoft.com/office/powerpoint/2010/main" val="697297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fade">
                                      <p:cBhvr>
                                        <p:cTn id="7" dur="500"/>
                                        <p:tgtEl>
                                          <p:spTgt spid="19">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500"/>
                                  </p:stCondLst>
                                  <p:childTnLst>
                                    <p:set>
                                      <p:cBhvr>
                                        <p:cTn id="10" dur="1" fill="hold">
                                          <p:stCondLst>
                                            <p:cond delay="0"/>
                                          </p:stCondLst>
                                        </p:cTn>
                                        <p:tgtEl>
                                          <p:spTgt spid="19">
                                            <p:txEl>
                                              <p:pRg st="1" end="1"/>
                                            </p:txEl>
                                          </p:spTgt>
                                        </p:tgtEl>
                                        <p:attrNameLst>
                                          <p:attrName>style.visibility</p:attrName>
                                        </p:attrNameLst>
                                      </p:cBhvr>
                                      <p:to>
                                        <p:strVal val="visible"/>
                                      </p:to>
                                    </p:set>
                                    <p:animEffect transition="in" filter="fade">
                                      <p:cBhvr>
                                        <p:cTn id="11" dur="500"/>
                                        <p:tgtEl>
                                          <p:spTgt spid="19">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500"/>
                                        <p:tgtEl>
                                          <p:spTgt spid="14"/>
                                        </p:tgtEl>
                                      </p:cBhvr>
                                    </p:animEffect>
                                  </p:childTnLst>
                                </p:cTn>
                              </p:par>
                            </p:childTnLst>
                          </p:cTn>
                        </p:par>
                        <p:par>
                          <p:cTn id="17" fill="hold">
                            <p:stCondLst>
                              <p:cond delay="500"/>
                            </p:stCondLst>
                            <p:childTnLst>
                              <p:par>
                                <p:cTn id="18" presetID="10" presetClass="entr" presetSubtype="0" fill="hold" grpId="0" nodeType="afterEffect">
                                  <p:stCondLst>
                                    <p:cond delay="800"/>
                                  </p:stCondLst>
                                  <p:childTnLst>
                                    <p:set>
                                      <p:cBhvr>
                                        <p:cTn id="19" dur="1" fill="hold">
                                          <p:stCondLst>
                                            <p:cond delay="0"/>
                                          </p:stCondLst>
                                        </p:cTn>
                                        <p:tgtEl>
                                          <p:spTgt spid="32"/>
                                        </p:tgtEl>
                                        <p:attrNameLst>
                                          <p:attrName>style.visibility</p:attrName>
                                        </p:attrNameLst>
                                      </p:cBhvr>
                                      <p:to>
                                        <p:strVal val="visible"/>
                                      </p:to>
                                    </p:set>
                                    <p:animEffect transition="in" filter="fade">
                                      <p:cBhvr>
                                        <p:cTn id="20" dur="500"/>
                                        <p:tgtEl>
                                          <p:spTgt spid="32"/>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3"/>
                                        </p:tgtEl>
                                        <p:attrNameLst>
                                          <p:attrName>style.visibility</p:attrName>
                                        </p:attrNameLst>
                                      </p:cBhvr>
                                      <p:to>
                                        <p:strVal val="visible"/>
                                      </p:to>
                                    </p:set>
                                    <p:animEffect transition="in" filter="fade">
                                      <p:cBhvr>
                                        <p:cTn id="25" dur="500"/>
                                        <p:tgtEl>
                                          <p:spTgt spid="33"/>
                                        </p:tgtEl>
                                      </p:cBhvr>
                                    </p:animEffect>
                                  </p:childTnLst>
                                </p:cTn>
                              </p:par>
                            </p:childTnLst>
                          </p:cTn>
                        </p:par>
                        <p:par>
                          <p:cTn id="26" fill="hold">
                            <p:stCondLst>
                              <p:cond delay="500"/>
                            </p:stCondLst>
                            <p:childTnLst>
                              <p:par>
                                <p:cTn id="27" presetID="10" presetClass="entr" presetSubtype="0" fill="hold" grpId="0" nodeType="afterEffect">
                                  <p:stCondLst>
                                    <p:cond delay="800"/>
                                  </p:stCondLst>
                                  <p:childTnLst>
                                    <p:set>
                                      <p:cBhvr>
                                        <p:cTn id="28" dur="1" fill="hold">
                                          <p:stCondLst>
                                            <p:cond delay="0"/>
                                          </p:stCondLst>
                                        </p:cTn>
                                        <p:tgtEl>
                                          <p:spTgt spid="34"/>
                                        </p:tgtEl>
                                        <p:attrNameLst>
                                          <p:attrName>style.visibility</p:attrName>
                                        </p:attrNameLst>
                                      </p:cBhvr>
                                      <p:to>
                                        <p:strVal val="visible"/>
                                      </p:to>
                                    </p:set>
                                    <p:animEffect transition="in" filter="fade">
                                      <p:cBhvr>
                                        <p:cTn id="29" dur="500"/>
                                        <p:tgtEl>
                                          <p:spTgt spid="34"/>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fade">
                                      <p:cBhvr>
                                        <p:cTn id="34" dur="500"/>
                                        <p:tgtEl>
                                          <p:spTgt spid="36"/>
                                        </p:tgtEl>
                                      </p:cBhvr>
                                    </p:animEffect>
                                  </p:childTnLst>
                                </p:cTn>
                              </p:par>
                            </p:childTnLst>
                          </p:cTn>
                        </p:par>
                        <p:par>
                          <p:cTn id="35" fill="hold">
                            <p:stCondLst>
                              <p:cond delay="500"/>
                            </p:stCondLst>
                            <p:childTnLst>
                              <p:par>
                                <p:cTn id="36" presetID="10" presetClass="entr" presetSubtype="0" fill="hold" grpId="0" nodeType="afterEffect">
                                  <p:stCondLst>
                                    <p:cond delay="800"/>
                                  </p:stCondLst>
                                  <p:childTnLst>
                                    <p:set>
                                      <p:cBhvr>
                                        <p:cTn id="37" dur="1" fill="hold">
                                          <p:stCondLst>
                                            <p:cond delay="0"/>
                                          </p:stCondLst>
                                        </p:cTn>
                                        <p:tgtEl>
                                          <p:spTgt spid="35"/>
                                        </p:tgtEl>
                                        <p:attrNameLst>
                                          <p:attrName>style.visibility</p:attrName>
                                        </p:attrNameLst>
                                      </p:cBhvr>
                                      <p:to>
                                        <p:strVal val="visible"/>
                                      </p:to>
                                    </p:set>
                                    <p:animEffect transition="in" filter="fade">
                                      <p:cBhvr>
                                        <p:cTn id="38" dur="500"/>
                                        <p:tgtEl>
                                          <p:spTgt spid="35"/>
                                        </p:tgtEl>
                                      </p:cBhvr>
                                    </p:animEffect>
                                  </p:childTnLst>
                                </p:cTn>
                              </p:par>
                            </p:childTnLst>
                          </p:cTn>
                        </p:par>
                        <p:par>
                          <p:cTn id="39" fill="hold">
                            <p:stCondLst>
                              <p:cond delay="1800"/>
                            </p:stCondLst>
                            <p:childTnLst>
                              <p:par>
                                <p:cTn id="40" presetID="10" presetClass="entr" presetSubtype="0" fill="hold" grpId="0" nodeType="afterEffect">
                                  <p:stCondLst>
                                    <p:cond delay="700"/>
                                  </p:stCondLst>
                                  <p:childTnLst>
                                    <p:set>
                                      <p:cBhvr>
                                        <p:cTn id="41" dur="1" fill="hold">
                                          <p:stCondLst>
                                            <p:cond delay="0"/>
                                          </p:stCondLst>
                                        </p:cTn>
                                        <p:tgtEl>
                                          <p:spTgt spid="37"/>
                                        </p:tgtEl>
                                        <p:attrNameLst>
                                          <p:attrName>style.visibility</p:attrName>
                                        </p:attrNameLst>
                                      </p:cBhvr>
                                      <p:to>
                                        <p:strVal val="visible"/>
                                      </p:to>
                                    </p:set>
                                    <p:animEffect transition="in" filter="fade">
                                      <p:cBhvr>
                                        <p:cTn id="42" dur="500"/>
                                        <p:tgtEl>
                                          <p:spTgt spid="37"/>
                                        </p:tgtEl>
                                      </p:cBhvr>
                                    </p:animEffect>
                                  </p:childTnLst>
                                </p:cTn>
                              </p:par>
                            </p:childTnLst>
                          </p:cTn>
                        </p:par>
                        <p:par>
                          <p:cTn id="43" fill="hold">
                            <p:stCondLst>
                              <p:cond delay="3000"/>
                            </p:stCondLst>
                            <p:childTnLst>
                              <p:par>
                                <p:cTn id="44" presetID="10" presetClass="entr" presetSubtype="0" fill="hold" grpId="0" nodeType="afterEffect">
                                  <p:stCondLst>
                                    <p:cond delay="0"/>
                                  </p:stCondLst>
                                  <p:childTnLst>
                                    <p:set>
                                      <p:cBhvr>
                                        <p:cTn id="45" dur="1" fill="hold">
                                          <p:stCondLst>
                                            <p:cond delay="0"/>
                                          </p:stCondLst>
                                        </p:cTn>
                                        <p:tgtEl>
                                          <p:spTgt spid="38"/>
                                        </p:tgtEl>
                                        <p:attrNameLst>
                                          <p:attrName>style.visibility</p:attrName>
                                        </p:attrNameLst>
                                      </p:cBhvr>
                                      <p:to>
                                        <p:strVal val="visible"/>
                                      </p:to>
                                    </p:set>
                                    <p:animEffect transition="in" filter="fade">
                                      <p:cBhvr>
                                        <p:cTn id="46" dur="500"/>
                                        <p:tgtEl>
                                          <p:spTgt spid="38"/>
                                        </p:tgtEl>
                                      </p:cBhvr>
                                    </p:animEffect>
                                  </p:childTnLst>
                                </p:cTn>
                              </p:par>
                            </p:childTnLst>
                          </p:cTn>
                        </p:par>
                        <p:par>
                          <p:cTn id="47" fill="hold">
                            <p:stCondLst>
                              <p:cond delay="3500"/>
                            </p:stCondLst>
                            <p:childTnLst>
                              <p:par>
                                <p:cTn id="48" presetID="10" presetClass="entr" presetSubtype="0" fill="hold" grpId="0" nodeType="afterEffect">
                                  <p:stCondLst>
                                    <p:cond delay="400"/>
                                  </p:stCondLst>
                                  <p:childTnLst>
                                    <p:set>
                                      <p:cBhvr>
                                        <p:cTn id="49" dur="1" fill="hold">
                                          <p:stCondLst>
                                            <p:cond delay="0"/>
                                          </p:stCondLst>
                                        </p:cTn>
                                        <p:tgtEl>
                                          <p:spTgt spid="43"/>
                                        </p:tgtEl>
                                        <p:attrNameLst>
                                          <p:attrName>style.visibility</p:attrName>
                                        </p:attrNameLst>
                                      </p:cBhvr>
                                      <p:to>
                                        <p:strVal val="visible"/>
                                      </p:to>
                                    </p:set>
                                    <p:animEffect transition="in" filter="fade">
                                      <p:cBhvr>
                                        <p:cTn id="50" dur="500"/>
                                        <p:tgtEl>
                                          <p:spTgt spid="43"/>
                                        </p:tgtEl>
                                      </p:cBhvr>
                                    </p:animEffect>
                                  </p:childTnLst>
                                </p:cTn>
                              </p:par>
                              <p:par>
                                <p:cTn id="51" presetID="10" presetClass="entr" presetSubtype="0" fill="hold" grpId="0" nodeType="withEffect">
                                  <p:stCondLst>
                                    <p:cond delay="400"/>
                                  </p:stCondLst>
                                  <p:childTnLst>
                                    <p:set>
                                      <p:cBhvr>
                                        <p:cTn id="52" dur="1" fill="hold">
                                          <p:stCondLst>
                                            <p:cond delay="0"/>
                                          </p:stCondLst>
                                        </p:cTn>
                                        <p:tgtEl>
                                          <p:spTgt spid="42"/>
                                        </p:tgtEl>
                                        <p:attrNameLst>
                                          <p:attrName>style.visibility</p:attrName>
                                        </p:attrNameLst>
                                      </p:cBhvr>
                                      <p:to>
                                        <p:strVal val="visible"/>
                                      </p:to>
                                    </p:set>
                                    <p:animEffect transition="in" filter="fade">
                                      <p:cBhvr>
                                        <p:cTn id="53" dur="500"/>
                                        <p:tgtEl>
                                          <p:spTgt spid="42"/>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44"/>
                                        </p:tgtEl>
                                        <p:attrNameLst>
                                          <p:attrName>style.visibility</p:attrName>
                                        </p:attrNameLst>
                                      </p:cBhvr>
                                      <p:to>
                                        <p:strVal val="visible"/>
                                      </p:to>
                                    </p:set>
                                    <p:animEffect transition="in" filter="fade">
                                      <p:cBhvr>
                                        <p:cTn id="58" dur="500"/>
                                        <p:tgtEl>
                                          <p:spTgt spid="44"/>
                                        </p:tgtEl>
                                      </p:cBhvr>
                                    </p:animEffect>
                                  </p:childTnLst>
                                </p:cTn>
                              </p:par>
                            </p:childTnLst>
                          </p:cTn>
                        </p:par>
                        <p:par>
                          <p:cTn id="59" fill="hold">
                            <p:stCondLst>
                              <p:cond delay="500"/>
                            </p:stCondLst>
                            <p:childTnLst>
                              <p:par>
                                <p:cTn id="60" presetID="10" presetClass="entr" presetSubtype="0" fill="hold" grpId="0" nodeType="afterEffect">
                                  <p:stCondLst>
                                    <p:cond delay="300"/>
                                  </p:stCondLst>
                                  <p:childTnLst>
                                    <p:set>
                                      <p:cBhvr>
                                        <p:cTn id="61" dur="1" fill="hold">
                                          <p:stCondLst>
                                            <p:cond delay="0"/>
                                          </p:stCondLst>
                                        </p:cTn>
                                        <p:tgtEl>
                                          <p:spTgt spid="45"/>
                                        </p:tgtEl>
                                        <p:attrNameLst>
                                          <p:attrName>style.visibility</p:attrName>
                                        </p:attrNameLst>
                                      </p:cBhvr>
                                      <p:to>
                                        <p:strVal val="visible"/>
                                      </p:to>
                                    </p:set>
                                    <p:animEffect transition="in" filter="fade">
                                      <p:cBhvr>
                                        <p:cTn id="62" dur="500"/>
                                        <p:tgtEl>
                                          <p:spTgt spid="45"/>
                                        </p:tgtEl>
                                      </p:cBhvr>
                                    </p:animEffect>
                                  </p:childTnLst>
                                </p:cTn>
                              </p:par>
                            </p:childTnLst>
                          </p:cTn>
                        </p:par>
                        <p:par>
                          <p:cTn id="63" fill="hold">
                            <p:stCondLst>
                              <p:cond delay="1300"/>
                            </p:stCondLst>
                            <p:childTnLst>
                              <p:par>
                                <p:cTn id="64" presetID="10" presetClass="entr" presetSubtype="0" fill="hold" grpId="0" nodeType="afterEffect">
                                  <p:stCondLst>
                                    <p:cond delay="0"/>
                                  </p:stCondLst>
                                  <p:childTnLst>
                                    <p:set>
                                      <p:cBhvr>
                                        <p:cTn id="65" dur="1" fill="hold">
                                          <p:stCondLst>
                                            <p:cond delay="0"/>
                                          </p:stCondLst>
                                        </p:cTn>
                                        <p:tgtEl>
                                          <p:spTgt spid="46"/>
                                        </p:tgtEl>
                                        <p:attrNameLst>
                                          <p:attrName>style.visibility</p:attrName>
                                        </p:attrNameLst>
                                      </p:cBhvr>
                                      <p:to>
                                        <p:strVal val="visible"/>
                                      </p:to>
                                    </p:set>
                                    <p:animEffect transition="in" filter="fade">
                                      <p:cBhvr>
                                        <p:cTn id="66" dur="500"/>
                                        <p:tgtEl>
                                          <p:spTgt spid="46"/>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fade">
                                      <p:cBhvr>
                                        <p:cTn id="71" dur="500"/>
                                        <p:tgtEl>
                                          <p:spTgt spid="49"/>
                                        </p:tgtEl>
                                      </p:cBhvr>
                                    </p:animEffect>
                                  </p:childTnLst>
                                </p:cTn>
                              </p:par>
                            </p:childTnLst>
                          </p:cTn>
                        </p:par>
                        <p:par>
                          <p:cTn id="72" fill="hold">
                            <p:stCondLst>
                              <p:cond delay="500"/>
                            </p:stCondLst>
                            <p:childTnLst>
                              <p:par>
                                <p:cTn id="73" presetID="10" presetClass="entr" presetSubtype="0" fill="hold" grpId="0" nodeType="afterEffect">
                                  <p:stCondLst>
                                    <p:cond delay="500"/>
                                  </p:stCondLst>
                                  <p:childTnLst>
                                    <p:set>
                                      <p:cBhvr>
                                        <p:cTn id="74" dur="1" fill="hold">
                                          <p:stCondLst>
                                            <p:cond delay="0"/>
                                          </p:stCondLst>
                                        </p:cTn>
                                        <p:tgtEl>
                                          <p:spTgt spid="50"/>
                                        </p:tgtEl>
                                        <p:attrNameLst>
                                          <p:attrName>style.visibility</p:attrName>
                                        </p:attrNameLst>
                                      </p:cBhvr>
                                      <p:to>
                                        <p:strVal val="visible"/>
                                      </p:to>
                                    </p:set>
                                    <p:animEffect transition="in" filter="fade">
                                      <p:cBhvr>
                                        <p:cTn id="75" dur="500"/>
                                        <p:tgtEl>
                                          <p:spTgt spid="50"/>
                                        </p:tgtEl>
                                      </p:cBhvr>
                                    </p:animEffect>
                                  </p:childTnLst>
                                </p:cTn>
                              </p:par>
                            </p:childTnLst>
                          </p:cTn>
                        </p:par>
                        <p:par>
                          <p:cTn id="76" fill="hold">
                            <p:stCondLst>
                              <p:cond delay="1500"/>
                            </p:stCondLst>
                            <p:childTnLst>
                              <p:par>
                                <p:cTn id="77" presetID="10" presetClass="entr" presetSubtype="0" fill="hold" grpId="0" nodeType="afterEffect">
                                  <p:stCondLst>
                                    <p:cond delay="400"/>
                                  </p:stCondLst>
                                  <p:childTnLst>
                                    <p:set>
                                      <p:cBhvr>
                                        <p:cTn id="78" dur="1" fill="hold">
                                          <p:stCondLst>
                                            <p:cond delay="0"/>
                                          </p:stCondLst>
                                        </p:cTn>
                                        <p:tgtEl>
                                          <p:spTgt spid="2"/>
                                        </p:tgtEl>
                                        <p:attrNameLst>
                                          <p:attrName>style.visibility</p:attrName>
                                        </p:attrNameLst>
                                      </p:cBhvr>
                                      <p:to>
                                        <p:strVal val="visible"/>
                                      </p:to>
                                    </p:set>
                                    <p:animEffect transition="in" filter="fade">
                                      <p:cBhvr>
                                        <p:cTn id="79" dur="500"/>
                                        <p:tgtEl>
                                          <p:spTgt spid="2"/>
                                        </p:tgtEl>
                                      </p:cBhvr>
                                    </p:animEffect>
                                  </p:childTnLst>
                                </p:cTn>
                              </p:par>
                            </p:childTnLst>
                          </p:cTn>
                        </p:par>
                        <p:par>
                          <p:cTn id="80" fill="hold">
                            <p:stCondLst>
                              <p:cond delay="2400"/>
                            </p:stCondLst>
                            <p:childTnLst>
                              <p:par>
                                <p:cTn id="81" presetID="10" presetClass="entr" presetSubtype="0" fill="hold" grpId="0" nodeType="afterEffect">
                                  <p:stCondLst>
                                    <p:cond delay="300"/>
                                  </p:stCondLst>
                                  <p:childTnLst>
                                    <p:set>
                                      <p:cBhvr>
                                        <p:cTn id="82" dur="1" fill="hold">
                                          <p:stCondLst>
                                            <p:cond delay="0"/>
                                          </p:stCondLst>
                                        </p:cTn>
                                        <p:tgtEl>
                                          <p:spTgt spid="51"/>
                                        </p:tgtEl>
                                        <p:attrNameLst>
                                          <p:attrName>style.visibility</p:attrName>
                                        </p:attrNameLst>
                                      </p:cBhvr>
                                      <p:to>
                                        <p:strVal val="visible"/>
                                      </p:to>
                                    </p:set>
                                    <p:animEffect transition="in" filter="fade">
                                      <p:cBhvr>
                                        <p:cTn id="83"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uiExpand="1" build="p"/>
      <p:bldP spid="14" grpId="0"/>
      <p:bldP spid="32" grpId="0" animBg="1"/>
      <p:bldP spid="33" grpId="0"/>
      <p:bldP spid="34" grpId="0"/>
      <p:bldP spid="35" grpId="0"/>
      <p:bldP spid="36" grpId="0"/>
      <p:bldP spid="37" grpId="0"/>
      <p:bldP spid="38" grpId="0"/>
      <p:bldP spid="42" grpId="0" animBg="1"/>
      <p:bldP spid="43" grpId="0" animBg="1"/>
      <p:bldP spid="44" grpId="0"/>
      <p:bldP spid="45" grpId="0"/>
      <p:bldP spid="46" grpId="0" animBg="1"/>
      <p:bldP spid="49" grpId="0"/>
      <p:bldP spid="50" grpId="0"/>
      <p:bldP spid="51" grpId="0" animBg="1"/>
      <p:bldP spid="2" grpId="0"/>
    </p:bld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Base">
  <a:themeElements>
    <a:clrScheme name="Base">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e">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1327</TotalTime>
  <Words>1995</Words>
  <Application>Microsoft Office PowerPoint</Application>
  <PresentationFormat>Panorámica</PresentationFormat>
  <Paragraphs>290</Paragraphs>
  <Slides>17</Slides>
  <Notes>0</Notes>
  <HiddenSlides>0</HiddenSlides>
  <MMClips>0</MMClips>
  <ScaleCrop>false</ScaleCrop>
  <HeadingPairs>
    <vt:vector size="8" baseType="variant">
      <vt:variant>
        <vt:lpstr>Fuentes usadas</vt:lpstr>
      </vt:variant>
      <vt:variant>
        <vt:i4>8</vt:i4>
      </vt:variant>
      <vt:variant>
        <vt:lpstr>Tema</vt:lpstr>
      </vt:variant>
      <vt:variant>
        <vt:i4>2</vt:i4>
      </vt:variant>
      <vt:variant>
        <vt:lpstr>Servidores OLE incrustados</vt:lpstr>
      </vt:variant>
      <vt:variant>
        <vt:i4>1</vt:i4>
      </vt:variant>
      <vt:variant>
        <vt:lpstr>Títulos de diapositiva</vt:lpstr>
      </vt:variant>
      <vt:variant>
        <vt:i4>17</vt:i4>
      </vt:variant>
    </vt:vector>
  </HeadingPairs>
  <TitlesOfParts>
    <vt:vector size="28" baseType="lpstr">
      <vt:lpstr>Arial</vt:lpstr>
      <vt:lpstr>Calibri</vt:lpstr>
      <vt:lpstr>Cambria Math</vt:lpstr>
      <vt:lpstr>Corbel</vt:lpstr>
      <vt:lpstr>Courier New</vt:lpstr>
      <vt:lpstr>Trebuchet MS</vt:lpstr>
      <vt:lpstr>Wingdings</vt:lpstr>
      <vt:lpstr>Wingdings 3</vt:lpstr>
      <vt:lpstr>Faceta</vt:lpstr>
      <vt:lpstr>Base</vt:lpstr>
      <vt:lpstr>Visio</vt:lpstr>
      <vt:lpstr>GUÍA 5 y 6 – Problema 7 Pérdida de calor</vt:lpstr>
      <vt:lpstr>Enunciado </vt:lpstr>
      <vt:lpstr>Resolución – Ítem 1</vt:lpstr>
      <vt:lpstr>Resolución – Ítem 1</vt:lpstr>
      <vt:lpstr>Resolución – Ítem 1</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MEDINA Julieta         TECHINT</dc:creator>
  <cp:lastModifiedBy>FERREIROS Sebastian Ignacio     TECHINT</cp:lastModifiedBy>
  <cp:revision>210</cp:revision>
  <dcterms:created xsi:type="dcterms:W3CDTF">2020-04-06T19:11:16Z</dcterms:created>
  <dcterms:modified xsi:type="dcterms:W3CDTF">2024-10-28T16:55:30Z</dcterms:modified>
</cp:coreProperties>
</file>