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62" r:id="rId2"/>
  </p:sldMasterIdLst>
  <p:notesMasterIdLst>
    <p:notesMasterId r:id="rId37"/>
  </p:notesMasterIdLst>
  <p:sldIdLst>
    <p:sldId id="256" r:id="rId3"/>
    <p:sldId id="261" r:id="rId4"/>
    <p:sldId id="263" r:id="rId5"/>
    <p:sldId id="301" r:id="rId6"/>
    <p:sldId id="306" r:id="rId7"/>
    <p:sldId id="265" r:id="rId8"/>
    <p:sldId id="266" r:id="rId9"/>
    <p:sldId id="267" r:id="rId10"/>
    <p:sldId id="268" r:id="rId11"/>
    <p:sldId id="269" r:id="rId12"/>
    <p:sldId id="298" r:id="rId13"/>
    <p:sldId id="270" r:id="rId14"/>
    <p:sldId id="271" r:id="rId15"/>
    <p:sldId id="272" r:id="rId16"/>
    <p:sldId id="299" r:id="rId17"/>
    <p:sldId id="300" r:id="rId18"/>
    <p:sldId id="273" r:id="rId19"/>
    <p:sldId id="275" r:id="rId20"/>
    <p:sldId id="283" r:id="rId21"/>
    <p:sldId id="284" r:id="rId22"/>
    <p:sldId id="285" r:id="rId23"/>
    <p:sldId id="287" r:id="rId24"/>
    <p:sldId id="291" r:id="rId25"/>
    <p:sldId id="302" r:id="rId26"/>
    <p:sldId id="304" r:id="rId27"/>
    <p:sldId id="303" r:id="rId28"/>
    <p:sldId id="292" r:id="rId29"/>
    <p:sldId id="288" r:id="rId30"/>
    <p:sldId id="289" r:id="rId31"/>
    <p:sldId id="296" r:id="rId32"/>
    <p:sldId id="293" r:id="rId33"/>
    <p:sldId id="294" r:id="rId34"/>
    <p:sldId id="295" r:id="rId35"/>
    <p:sldId id="30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6553D9D-A2F9-4E12-A5E6-5010AD877496}">
          <p14:sldIdLst>
            <p14:sldId id="256"/>
          </p14:sldIdLst>
        </p14:section>
        <p14:section name="Sección sin título" id="{E6FABFE3-746D-4540-BB1B-B719696DDD2D}">
          <p14:sldIdLst>
            <p14:sldId id="261"/>
            <p14:sldId id="263"/>
            <p14:sldId id="301"/>
            <p14:sldId id="306"/>
            <p14:sldId id="265"/>
            <p14:sldId id="266"/>
            <p14:sldId id="267"/>
            <p14:sldId id="268"/>
            <p14:sldId id="269"/>
            <p14:sldId id="298"/>
            <p14:sldId id="270"/>
            <p14:sldId id="271"/>
            <p14:sldId id="272"/>
            <p14:sldId id="299"/>
            <p14:sldId id="300"/>
            <p14:sldId id="273"/>
            <p14:sldId id="275"/>
            <p14:sldId id="283"/>
            <p14:sldId id="284"/>
            <p14:sldId id="285"/>
            <p14:sldId id="287"/>
            <p14:sldId id="291"/>
            <p14:sldId id="302"/>
            <p14:sldId id="304"/>
            <p14:sldId id="303"/>
            <p14:sldId id="292"/>
            <p14:sldId id="288"/>
            <p14:sldId id="289"/>
            <p14:sldId id="296"/>
            <p14:sldId id="293"/>
            <p14:sldId id="294"/>
            <p14:sldId id="295"/>
            <p14:sldId id="3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3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91186" autoAdjust="0"/>
  </p:normalViewPr>
  <p:slideViewPr>
    <p:cSldViewPr snapToGrid="0">
      <p:cViewPr varScale="1">
        <p:scale>
          <a:sx n="104" d="100"/>
          <a:sy n="104"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rnesto\Desktop\G7.P2\G7%20-%20Prob%202%20-%2017-06-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90029973995972E-2"/>
          <c:y val="5.5912881758647566E-2"/>
          <c:w val="0.93141929684180969"/>
          <c:h val="0.75076001547273163"/>
        </c:manualLayout>
      </c:layout>
      <c:scatterChart>
        <c:scatterStyle val="lineMarker"/>
        <c:varyColors val="0"/>
        <c:ser>
          <c:idx val="0"/>
          <c:order val="0"/>
          <c:tx>
            <c:strRef>
              <c:f>Sheet1!$T$2</c:f>
              <c:strCache>
                <c:ptCount val="1"/>
                <c:pt idx="0">
                  <c:v>Recta de operación</c:v>
                </c:pt>
              </c:strCache>
            </c:strRef>
          </c:tx>
          <c:spPr>
            <a:ln w="19050" cap="rnd">
              <a:solidFill>
                <a:schemeClr val="accent1"/>
              </a:solidFill>
              <a:round/>
            </a:ln>
            <a:effectLst/>
          </c:spPr>
          <c:marker>
            <c:symbol val="none"/>
          </c:marker>
          <c:xVal>
            <c:numRef>
              <c:f>Sheet1!$T$4:$T$48</c:f>
              <c:numCache>
                <c:formatCode>General</c:formatCode>
                <c:ptCount val="45"/>
                <c:pt idx="0">
                  <c:v>0</c:v>
                </c:pt>
                <c:pt idx="1">
                  <c:v>1.0000000000000012E-2</c:v>
                </c:pt>
                <c:pt idx="2">
                  <c:v>2.0000000000000025E-2</c:v>
                </c:pt>
                <c:pt idx="3">
                  <c:v>3.0000000000000027E-2</c:v>
                </c:pt>
                <c:pt idx="4">
                  <c:v>4.0000000000000049E-2</c:v>
                </c:pt>
                <c:pt idx="5">
                  <c:v>5.0000000000000044E-2</c:v>
                </c:pt>
                <c:pt idx="6">
                  <c:v>6.000000000000006E-2</c:v>
                </c:pt>
                <c:pt idx="7">
                  <c:v>7.0000000000000034E-2</c:v>
                </c:pt>
                <c:pt idx="8">
                  <c:v>8.0000000000000099E-2</c:v>
                </c:pt>
                <c:pt idx="9">
                  <c:v>9.0000000000000066E-2</c:v>
                </c:pt>
                <c:pt idx="10">
                  <c:v>0.1</c:v>
                </c:pt>
                <c:pt idx="11">
                  <c:v>0.11000000000000004</c:v>
                </c:pt>
                <c:pt idx="12">
                  <c:v>0.12000000000000002</c:v>
                </c:pt>
                <c:pt idx="13">
                  <c:v>0.13</c:v>
                </c:pt>
                <c:pt idx="14">
                  <c:v>0.14000000000000001</c:v>
                </c:pt>
                <c:pt idx="15">
                  <c:v>0.15000000000000019</c:v>
                </c:pt>
                <c:pt idx="16">
                  <c:v>0.16000000000000009</c:v>
                </c:pt>
                <c:pt idx="17">
                  <c:v>0.17</c:v>
                </c:pt>
                <c:pt idx="18">
                  <c:v>0.18000000000000019</c:v>
                </c:pt>
                <c:pt idx="19">
                  <c:v>0.19000000000000009</c:v>
                </c:pt>
                <c:pt idx="20">
                  <c:v>0.2</c:v>
                </c:pt>
                <c:pt idx="21">
                  <c:v>0.21000000000000019</c:v>
                </c:pt>
                <c:pt idx="22">
                  <c:v>0.22000000000000008</c:v>
                </c:pt>
                <c:pt idx="23">
                  <c:v>0.23</c:v>
                </c:pt>
                <c:pt idx="24">
                  <c:v>0.24000000000000019</c:v>
                </c:pt>
                <c:pt idx="25">
                  <c:v>0.25</c:v>
                </c:pt>
                <c:pt idx="26">
                  <c:v>0.26</c:v>
                </c:pt>
                <c:pt idx="27">
                  <c:v>0.27</c:v>
                </c:pt>
                <c:pt idx="28">
                  <c:v>0.28000000000000008</c:v>
                </c:pt>
                <c:pt idx="29">
                  <c:v>0.29000000000000031</c:v>
                </c:pt>
                <c:pt idx="30">
                  <c:v>0.30000000000000032</c:v>
                </c:pt>
                <c:pt idx="31">
                  <c:v>0.31000000000000039</c:v>
                </c:pt>
                <c:pt idx="32">
                  <c:v>0.32000000000000045</c:v>
                </c:pt>
                <c:pt idx="33">
                  <c:v>0.33000000000000052</c:v>
                </c:pt>
                <c:pt idx="34">
                  <c:v>0.3400000000000003</c:v>
                </c:pt>
                <c:pt idx="35">
                  <c:v>0.35000000000000031</c:v>
                </c:pt>
                <c:pt idx="36">
                  <c:v>0.36000000000000032</c:v>
                </c:pt>
                <c:pt idx="37">
                  <c:v>0.37000000000000038</c:v>
                </c:pt>
                <c:pt idx="38">
                  <c:v>0.38000000000000045</c:v>
                </c:pt>
                <c:pt idx="39">
                  <c:v>0.38999999999999996</c:v>
                </c:pt>
                <c:pt idx="40">
                  <c:v>0.39999999999999991</c:v>
                </c:pt>
                <c:pt idx="41">
                  <c:v>0.40999999999999953</c:v>
                </c:pt>
                <c:pt idx="42">
                  <c:v>0.41999999999999965</c:v>
                </c:pt>
                <c:pt idx="43">
                  <c:v>0.4285714285714286</c:v>
                </c:pt>
                <c:pt idx="44">
                  <c:v>0.42999999999999977</c:v>
                </c:pt>
              </c:numCache>
            </c:numRef>
          </c:xVal>
          <c:yVal>
            <c:numRef>
              <c:f>Sheet1!$U$4:$U$48</c:f>
              <c:numCache>
                <c:formatCode>General</c:formatCode>
                <c:ptCount val="45"/>
                <c:pt idx="0">
                  <c:v>-4.0623756747279555E-2</c:v>
                </c:pt>
                <c:pt idx="1">
                  <c:v>-3.3623756747279611E-2</c:v>
                </c:pt>
                <c:pt idx="2">
                  <c:v>-2.6623756747279636E-2</c:v>
                </c:pt>
                <c:pt idx="3">
                  <c:v>-1.9623756747279623E-2</c:v>
                </c:pt>
                <c:pt idx="4">
                  <c:v>-1.2623756747279606E-2</c:v>
                </c:pt>
                <c:pt idx="5">
                  <c:v>-5.6237567472795895E-3</c:v>
                </c:pt>
                <c:pt idx="6">
                  <c:v>1.3762432527204059E-3</c:v>
                </c:pt>
                <c:pt idx="7">
                  <c:v>8.3762432527204316E-3</c:v>
                </c:pt>
                <c:pt idx="8">
                  <c:v>1.5376243252720398E-2</c:v>
                </c:pt>
                <c:pt idx="9">
                  <c:v>2.2376243252720449E-2</c:v>
                </c:pt>
                <c:pt idx="10">
                  <c:v>2.9376243252720435E-2</c:v>
                </c:pt>
                <c:pt idx="11">
                  <c:v>3.6376243252720451E-2</c:v>
                </c:pt>
                <c:pt idx="12">
                  <c:v>4.3376243252720471E-2</c:v>
                </c:pt>
                <c:pt idx="13">
                  <c:v>5.0376243252720498E-2</c:v>
                </c:pt>
                <c:pt idx="14">
                  <c:v>5.7376243252720512E-2</c:v>
                </c:pt>
                <c:pt idx="15">
                  <c:v>6.4376243252720511E-2</c:v>
                </c:pt>
                <c:pt idx="16">
                  <c:v>7.1376243252720503E-2</c:v>
                </c:pt>
                <c:pt idx="17">
                  <c:v>7.8376243252720523E-2</c:v>
                </c:pt>
                <c:pt idx="18">
                  <c:v>8.5376243252720391E-2</c:v>
                </c:pt>
                <c:pt idx="19">
                  <c:v>9.2376243252720411E-2</c:v>
                </c:pt>
                <c:pt idx="20">
                  <c:v>9.9376243252720514E-2</c:v>
                </c:pt>
                <c:pt idx="21">
                  <c:v>0.10637624325272055</c:v>
                </c:pt>
                <c:pt idx="22">
                  <c:v>0.11337624325272054</c:v>
                </c:pt>
                <c:pt idx="23">
                  <c:v>0.12037624325272057</c:v>
                </c:pt>
                <c:pt idx="24">
                  <c:v>0.1273762432527204</c:v>
                </c:pt>
                <c:pt idx="25">
                  <c:v>0.13437624325272041</c:v>
                </c:pt>
                <c:pt idx="26">
                  <c:v>0.14137624325272041</c:v>
                </c:pt>
                <c:pt idx="27">
                  <c:v>0.14837624325272061</c:v>
                </c:pt>
                <c:pt idx="28">
                  <c:v>0.15537624325272062</c:v>
                </c:pt>
                <c:pt idx="29">
                  <c:v>0.16237624325272049</c:v>
                </c:pt>
                <c:pt idx="30">
                  <c:v>0.16937624325272055</c:v>
                </c:pt>
                <c:pt idx="31">
                  <c:v>0.17637624325272044</c:v>
                </c:pt>
                <c:pt idx="32">
                  <c:v>0.18337624325272062</c:v>
                </c:pt>
                <c:pt idx="33">
                  <c:v>0.19037624325272048</c:v>
                </c:pt>
                <c:pt idx="34">
                  <c:v>0.19737624325272049</c:v>
                </c:pt>
                <c:pt idx="35">
                  <c:v>0.20437624325272041</c:v>
                </c:pt>
                <c:pt idx="36">
                  <c:v>0.21137624325272059</c:v>
                </c:pt>
                <c:pt idx="37">
                  <c:v>0.21837624325272059</c:v>
                </c:pt>
                <c:pt idx="38">
                  <c:v>0.22537624325272049</c:v>
                </c:pt>
                <c:pt idx="39">
                  <c:v>0.23237624325271969</c:v>
                </c:pt>
                <c:pt idx="40">
                  <c:v>0.23937624325271972</c:v>
                </c:pt>
                <c:pt idx="41">
                  <c:v>0.2463762432527197</c:v>
                </c:pt>
                <c:pt idx="42">
                  <c:v>0.25337624325272012</c:v>
                </c:pt>
                <c:pt idx="43">
                  <c:v>0.25937624325272096</c:v>
                </c:pt>
                <c:pt idx="44">
                  <c:v>0.26037624325272013</c:v>
                </c:pt>
              </c:numCache>
            </c:numRef>
          </c:yVal>
          <c:smooth val="0"/>
          <c:extLst>
            <c:ext xmlns:c16="http://schemas.microsoft.com/office/drawing/2014/chart" uri="{C3380CC4-5D6E-409C-BE32-E72D297353CC}">
              <c16:uniqueId val="{00000000-B532-4529-A09F-956390B11E75}"/>
            </c:ext>
          </c:extLst>
        </c:ser>
        <c:ser>
          <c:idx val="1"/>
          <c:order val="1"/>
          <c:tx>
            <c:v>Equilibrio</c:v>
          </c:tx>
          <c:spPr>
            <a:ln w="19050" cap="rnd">
              <a:solidFill>
                <a:schemeClr val="accent2"/>
              </a:solidFill>
              <a:round/>
            </a:ln>
            <a:effectLst/>
          </c:spPr>
          <c:marker>
            <c:symbol val="none"/>
          </c:marker>
          <c:xVal>
            <c:numRef>
              <c:f>Sheet1!$Q$4:$Q$55</c:f>
              <c:numCache>
                <c:formatCode>General</c:formatCode>
                <c:ptCount val="52"/>
                <c:pt idx="0">
                  <c:v>0</c:v>
                </c:pt>
                <c:pt idx="1">
                  <c:v>1.0000000000000012E-2</c:v>
                </c:pt>
                <c:pt idx="2">
                  <c:v>2.0000000000000025E-2</c:v>
                </c:pt>
                <c:pt idx="3">
                  <c:v>3.0000000000000027E-2</c:v>
                </c:pt>
                <c:pt idx="4">
                  <c:v>4.0000000000000049E-2</c:v>
                </c:pt>
                <c:pt idx="5">
                  <c:v>5.0000000000000044E-2</c:v>
                </c:pt>
                <c:pt idx="6">
                  <c:v>6.000000000000006E-2</c:v>
                </c:pt>
                <c:pt idx="7">
                  <c:v>7.0000000000000034E-2</c:v>
                </c:pt>
                <c:pt idx="8">
                  <c:v>8.0000000000000099E-2</c:v>
                </c:pt>
                <c:pt idx="9">
                  <c:v>9.0000000000000066E-2</c:v>
                </c:pt>
                <c:pt idx="10">
                  <c:v>0.1</c:v>
                </c:pt>
                <c:pt idx="11">
                  <c:v>0.11000000000000004</c:v>
                </c:pt>
                <c:pt idx="12">
                  <c:v>0.12000000000000002</c:v>
                </c:pt>
                <c:pt idx="13">
                  <c:v>0.13</c:v>
                </c:pt>
                <c:pt idx="14">
                  <c:v>0.14000000000000001</c:v>
                </c:pt>
                <c:pt idx="15">
                  <c:v>0.15000000000000019</c:v>
                </c:pt>
                <c:pt idx="16">
                  <c:v>0.16000000000000009</c:v>
                </c:pt>
                <c:pt idx="17">
                  <c:v>0.17</c:v>
                </c:pt>
                <c:pt idx="18">
                  <c:v>0.18000000000000019</c:v>
                </c:pt>
                <c:pt idx="19">
                  <c:v>0.19000000000000009</c:v>
                </c:pt>
                <c:pt idx="20">
                  <c:v>0.2</c:v>
                </c:pt>
                <c:pt idx="21">
                  <c:v>0.21000000000000019</c:v>
                </c:pt>
                <c:pt idx="22">
                  <c:v>0.22000000000000008</c:v>
                </c:pt>
                <c:pt idx="23">
                  <c:v>0.23</c:v>
                </c:pt>
                <c:pt idx="24">
                  <c:v>0.24000000000000019</c:v>
                </c:pt>
                <c:pt idx="25">
                  <c:v>0.25</c:v>
                </c:pt>
                <c:pt idx="26">
                  <c:v>0.26</c:v>
                </c:pt>
                <c:pt idx="27">
                  <c:v>0.27</c:v>
                </c:pt>
                <c:pt idx="28">
                  <c:v>0.28000000000000008</c:v>
                </c:pt>
                <c:pt idx="29">
                  <c:v>0.29000000000000031</c:v>
                </c:pt>
                <c:pt idx="30">
                  <c:v>0.30000000000000032</c:v>
                </c:pt>
                <c:pt idx="31">
                  <c:v>0.31000000000000039</c:v>
                </c:pt>
                <c:pt idx="32">
                  <c:v>0.32000000000000045</c:v>
                </c:pt>
                <c:pt idx="33">
                  <c:v>0.33000000000000052</c:v>
                </c:pt>
                <c:pt idx="34">
                  <c:v>0.3400000000000003</c:v>
                </c:pt>
                <c:pt idx="35">
                  <c:v>0.35000000000000031</c:v>
                </c:pt>
                <c:pt idx="36">
                  <c:v>0.36000000000000032</c:v>
                </c:pt>
                <c:pt idx="37">
                  <c:v>0.37000000000000038</c:v>
                </c:pt>
                <c:pt idx="38">
                  <c:v>0.38000000000000045</c:v>
                </c:pt>
                <c:pt idx="39">
                  <c:v>0.39000000000000046</c:v>
                </c:pt>
                <c:pt idx="40">
                  <c:v>0.4</c:v>
                </c:pt>
                <c:pt idx="41">
                  <c:v>0.41000000000000031</c:v>
                </c:pt>
                <c:pt idx="42">
                  <c:v>0.42000000000000032</c:v>
                </c:pt>
                <c:pt idx="43">
                  <c:v>0.43000000000000038</c:v>
                </c:pt>
              </c:numCache>
            </c:numRef>
          </c:xVal>
          <c:yVal>
            <c:numRef>
              <c:f>Sheet1!$R$4:$R$55</c:f>
              <c:numCache>
                <c:formatCode>General</c:formatCode>
                <c:ptCount val="52"/>
                <c:pt idx="0">
                  <c:v>0</c:v>
                </c:pt>
                <c:pt idx="1">
                  <c:v>1.0000000000000012E-2</c:v>
                </c:pt>
                <c:pt idx="2">
                  <c:v>2.0000000000000025E-2</c:v>
                </c:pt>
                <c:pt idx="3">
                  <c:v>3.0000000000000027E-2</c:v>
                </c:pt>
                <c:pt idx="4">
                  <c:v>4.0000000000000049E-2</c:v>
                </c:pt>
                <c:pt idx="5">
                  <c:v>5.0000000000000044E-2</c:v>
                </c:pt>
                <c:pt idx="6">
                  <c:v>6.000000000000006E-2</c:v>
                </c:pt>
                <c:pt idx="7">
                  <c:v>7.0000000000000034E-2</c:v>
                </c:pt>
                <c:pt idx="8">
                  <c:v>8.0000000000000099E-2</c:v>
                </c:pt>
                <c:pt idx="9">
                  <c:v>9.0000000000000066E-2</c:v>
                </c:pt>
                <c:pt idx="10">
                  <c:v>0.1</c:v>
                </c:pt>
                <c:pt idx="11">
                  <c:v>0.11000000000000004</c:v>
                </c:pt>
                <c:pt idx="12">
                  <c:v>0.12000000000000002</c:v>
                </c:pt>
                <c:pt idx="13">
                  <c:v>0.13</c:v>
                </c:pt>
                <c:pt idx="14">
                  <c:v>0.14000000000000001</c:v>
                </c:pt>
                <c:pt idx="15">
                  <c:v>0.15000000000000019</c:v>
                </c:pt>
                <c:pt idx="16">
                  <c:v>0.16000000000000009</c:v>
                </c:pt>
                <c:pt idx="17">
                  <c:v>0.17</c:v>
                </c:pt>
                <c:pt idx="18">
                  <c:v>0.18000000000000019</c:v>
                </c:pt>
                <c:pt idx="19">
                  <c:v>0.19000000000000009</c:v>
                </c:pt>
                <c:pt idx="20">
                  <c:v>0.2</c:v>
                </c:pt>
                <c:pt idx="21">
                  <c:v>0.21000000000000019</c:v>
                </c:pt>
                <c:pt idx="22">
                  <c:v>0.22000000000000008</c:v>
                </c:pt>
                <c:pt idx="23">
                  <c:v>0.23</c:v>
                </c:pt>
                <c:pt idx="24">
                  <c:v>0.24000000000000019</c:v>
                </c:pt>
                <c:pt idx="25">
                  <c:v>0.25</c:v>
                </c:pt>
                <c:pt idx="26">
                  <c:v>0.26</c:v>
                </c:pt>
                <c:pt idx="27">
                  <c:v>0.27</c:v>
                </c:pt>
                <c:pt idx="28">
                  <c:v>0.28000000000000008</c:v>
                </c:pt>
                <c:pt idx="29">
                  <c:v>0.29000000000000031</c:v>
                </c:pt>
                <c:pt idx="30">
                  <c:v>0.30000000000000032</c:v>
                </c:pt>
                <c:pt idx="31">
                  <c:v>0.31000000000000039</c:v>
                </c:pt>
                <c:pt idx="32">
                  <c:v>0.32000000000000045</c:v>
                </c:pt>
                <c:pt idx="33">
                  <c:v>0.33000000000000052</c:v>
                </c:pt>
                <c:pt idx="34">
                  <c:v>0.3400000000000003</c:v>
                </c:pt>
                <c:pt idx="35">
                  <c:v>0.35000000000000031</c:v>
                </c:pt>
                <c:pt idx="36">
                  <c:v>0.36000000000000032</c:v>
                </c:pt>
                <c:pt idx="37">
                  <c:v>0.37000000000000038</c:v>
                </c:pt>
                <c:pt idx="38">
                  <c:v>0.38000000000000045</c:v>
                </c:pt>
                <c:pt idx="39">
                  <c:v>0.39000000000000046</c:v>
                </c:pt>
                <c:pt idx="40">
                  <c:v>0.4</c:v>
                </c:pt>
                <c:pt idx="41">
                  <c:v>0.41000000000000031</c:v>
                </c:pt>
                <c:pt idx="42">
                  <c:v>0.42000000000000032</c:v>
                </c:pt>
                <c:pt idx="43">
                  <c:v>0.43000000000000038</c:v>
                </c:pt>
              </c:numCache>
            </c:numRef>
          </c:yVal>
          <c:smooth val="0"/>
          <c:extLst>
            <c:ext xmlns:c16="http://schemas.microsoft.com/office/drawing/2014/chart" uri="{C3380CC4-5D6E-409C-BE32-E72D297353CC}">
              <c16:uniqueId val="{00000001-B532-4529-A09F-956390B11E75}"/>
            </c:ext>
          </c:extLst>
        </c:ser>
        <c:ser>
          <c:idx val="2"/>
          <c:order val="2"/>
          <c:tx>
            <c:v>Pasos</c:v>
          </c:tx>
          <c:spPr>
            <a:ln w="19050" cap="rnd">
              <a:solidFill>
                <a:schemeClr val="accent3"/>
              </a:solidFill>
              <a:round/>
            </a:ln>
            <a:effectLst/>
          </c:spPr>
          <c:marker>
            <c:symbol val="none"/>
          </c:marker>
          <c:xVal>
            <c:numRef>
              <c:f>Sheet1!$M$5:$M$13</c:f>
              <c:numCache>
                <c:formatCode>General</c:formatCode>
                <c:ptCount val="9"/>
                <c:pt idx="0">
                  <c:v>5.8033938210399434E-2</c:v>
                </c:pt>
                <c:pt idx="1">
                  <c:v>5.8033938210399434E-2</c:v>
                </c:pt>
                <c:pt idx="2">
                  <c:v>0.14093956422525572</c:v>
                </c:pt>
                <c:pt idx="3">
                  <c:v>0.14093956422525572</c:v>
                </c:pt>
                <c:pt idx="4">
                  <c:v>0.14093956422525572</c:v>
                </c:pt>
                <c:pt idx="5">
                  <c:v>0.25937617281790815</c:v>
                </c:pt>
                <c:pt idx="6">
                  <c:v>0.25937617281790815</c:v>
                </c:pt>
                <c:pt idx="7">
                  <c:v>0.25937617281790815</c:v>
                </c:pt>
                <c:pt idx="8">
                  <c:v>0.42857132795026792</c:v>
                </c:pt>
              </c:numCache>
            </c:numRef>
          </c:xVal>
          <c:yVal>
            <c:numRef>
              <c:f>Sheet1!$N$5:$N$13</c:f>
              <c:numCache>
                <c:formatCode>General</c:formatCode>
                <c:ptCount val="9"/>
                <c:pt idx="0">
                  <c:v>0</c:v>
                </c:pt>
                <c:pt idx="1">
                  <c:v>5.8033938210399434E-2</c:v>
                </c:pt>
                <c:pt idx="2">
                  <c:v>5.8033938210399434E-2</c:v>
                </c:pt>
                <c:pt idx="3">
                  <c:v>5.8033938210399434E-2</c:v>
                </c:pt>
                <c:pt idx="4">
                  <c:v>0.14093956422525572</c:v>
                </c:pt>
                <c:pt idx="5">
                  <c:v>0.14093956422525572</c:v>
                </c:pt>
                <c:pt idx="6">
                  <c:v>0.14093956422525572</c:v>
                </c:pt>
                <c:pt idx="7">
                  <c:v>0.25937617281790815</c:v>
                </c:pt>
                <c:pt idx="8">
                  <c:v>0.25937617281790815</c:v>
                </c:pt>
              </c:numCache>
            </c:numRef>
          </c:yVal>
          <c:smooth val="0"/>
          <c:extLst>
            <c:ext xmlns:c16="http://schemas.microsoft.com/office/drawing/2014/chart" uri="{C3380CC4-5D6E-409C-BE32-E72D297353CC}">
              <c16:uniqueId val="{00000002-B532-4529-A09F-956390B11E75}"/>
            </c:ext>
          </c:extLst>
        </c:ser>
        <c:dLbls>
          <c:showLegendKey val="0"/>
          <c:showVal val="0"/>
          <c:showCatName val="0"/>
          <c:showSerName val="0"/>
          <c:showPercent val="0"/>
          <c:showBubbleSize val="0"/>
        </c:dLbls>
        <c:axId val="27739264"/>
        <c:axId val="27741184"/>
      </c:scatterChart>
      <c:valAx>
        <c:axId val="27739264"/>
        <c:scaling>
          <c:orientation val="minMax"/>
          <c:max val="0.4300000000000003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AR" sz="1100">
                    <a:latin typeface="Calibri" panose="020F0502020204030204" pitchFamily="34" charset="0"/>
                    <a:cs typeface="Calibri" panose="020F0502020204030204" pitchFamily="34" charset="0"/>
                  </a:rPr>
                  <a:t>Relación</a:t>
                </a:r>
                <a:r>
                  <a:rPr lang="es-AR" sz="1100" baseline="0">
                    <a:latin typeface="Calibri" panose="020F0502020204030204" pitchFamily="34" charset="0"/>
                    <a:cs typeface="Calibri" panose="020F0502020204030204" pitchFamily="34" charset="0"/>
                  </a:rPr>
                  <a:t> másica Refinado (X_RN)</a:t>
                </a:r>
                <a:endParaRPr lang="es-AR" sz="1100">
                  <a:latin typeface="Calibri" panose="020F0502020204030204" pitchFamily="34" charset="0"/>
                  <a:cs typeface="Calibri" panose="020F0502020204030204" pitchFamily="34" charset="0"/>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AR"/>
          </a:p>
        </c:txPr>
        <c:crossAx val="27741184"/>
        <c:crosses val="autoZero"/>
        <c:crossBetween val="midCat"/>
      </c:valAx>
      <c:valAx>
        <c:axId val="2774118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AR" sz="1100">
                    <a:latin typeface="Calibri" panose="020F0502020204030204" pitchFamily="34" charset="0"/>
                    <a:cs typeface="Calibri" panose="020F0502020204030204" pitchFamily="34" charset="0"/>
                  </a:rPr>
                  <a:t>Relación</a:t>
                </a:r>
                <a:r>
                  <a:rPr lang="es-AR" sz="1100" baseline="0">
                    <a:latin typeface="Calibri" panose="020F0502020204030204" pitchFamily="34" charset="0"/>
                    <a:cs typeface="Calibri" panose="020F0502020204030204" pitchFamily="34" charset="0"/>
                  </a:rPr>
                  <a:t> másica Extracto (X_EN)</a:t>
                </a:r>
                <a:endParaRPr lang="es-AR" sz="1100">
                  <a:latin typeface="Calibri" panose="020F0502020204030204" pitchFamily="34" charset="0"/>
                  <a:cs typeface="Calibri" panose="020F0502020204030204" pitchFamily="34" charset="0"/>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AR"/>
          </a:p>
        </c:txPr>
        <c:crossAx val="277392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A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F8C93-C798-40B1-846D-A29B2F69C377}" type="datetimeFigureOut">
              <a:rPr lang="en-US" smtClean="0"/>
              <a:pPr/>
              <a:t>10/28/2024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52E68-9455-4137-A792-1A89056F8931}" type="slidenum">
              <a:rPr lang="en-US" smtClean="0"/>
              <a:pPr/>
              <a:t>‹Nº›</a:t>
            </a:fld>
            <a:endParaRPr lang="en-US"/>
          </a:p>
        </p:txBody>
      </p:sp>
    </p:spTree>
    <p:extLst>
      <p:ext uri="{BB962C8B-B14F-4D97-AF65-F5344CB8AC3E}">
        <p14:creationId xmlns:p14="http://schemas.microsoft.com/office/powerpoint/2010/main" val="3256545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AC52E68-9455-4137-A792-1A89056F893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a:solidFill>
                  <a:schemeClr val="tx1"/>
                </a:solidFill>
                <a:latin typeface="+mn-lt"/>
                <a:ea typeface="+mn-ea"/>
                <a:cs typeface="+mn-cs"/>
              </a:rPr>
              <a:t> Remarcaría, oralmente, las líneas de unión y la zona de miscibilidad/</a:t>
            </a:r>
            <a:r>
              <a:rPr lang="es-ES" sz="1200" kern="1200" dirty="0" err="1">
                <a:solidFill>
                  <a:schemeClr val="tx1"/>
                </a:solidFill>
                <a:latin typeface="+mn-lt"/>
                <a:ea typeface="+mn-ea"/>
                <a:cs typeface="+mn-cs"/>
              </a:rPr>
              <a:t>inmiscibilidad</a:t>
            </a:r>
            <a:r>
              <a:rPr lang="es-ES" sz="1200" kern="1200" dirty="0">
                <a:solidFill>
                  <a:schemeClr val="tx1"/>
                </a:solidFill>
                <a:latin typeface="+mn-lt"/>
                <a:ea typeface="+mn-ea"/>
                <a:cs typeface="+mn-cs"/>
              </a:rPr>
              <a:t>.</a:t>
            </a:r>
            <a:endParaRPr lang="es-ES" dirty="0"/>
          </a:p>
        </p:txBody>
      </p:sp>
      <p:sp>
        <p:nvSpPr>
          <p:cNvPr id="4" name="3 Marcador de número de diapositiva"/>
          <p:cNvSpPr>
            <a:spLocks noGrp="1"/>
          </p:cNvSpPr>
          <p:nvPr>
            <p:ph type="sldNum" sz="quarter" idx="10"/>
          </p:nvPr>
        </p:nvSpPr>
        <p:spPr/>
        <p:txBody>
          <a:bodyPr/>
          <a:lstStyle/>
          <a:p>
            <a:fld id="{EAC52E68-9455-4137-A792-1A89056F8931}"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a:solidFill>
                  <a:schemeClr val="tx1"/>
                </a:solidFill>
                <a:latin typeface="+mn-lt"/>
                <a:ea typeface="+mn-ea"/>
                <a:cs typeface="+mn-cs"/>
              </a:rPr>
              <a:t> Remarcaría, oralmente, las líneas de unión y la zona de miscibilidad/</a:t>
            </a:r>
            <a:r>
              <a:rPr lang="es-ES" sz="1200" kern="1200" dirty="0" err="1">
                <a:solidFill>
                  <a:schemeClr val="tx1"/>
                </a:solidFill>
                <a:latin typeface="+mn-lt"/>
                <a:ea typeface="+mn-ea"/>
                <a:cs typeface="+mn-cs"/>
              </a:rPr>
              <a:t>inmiscibilidad</a:t>
            </a:r>
            <a:r>
              <a:rPr lang="es-ES" sz="1200" kern="1200" dirty="0">
                <a:solidFill>
                  <a:schemeClr val="tx1"/>
                </a:solidFill>
                <a:latin typeface="+mn-lt"/>
                <a:ea typeface="+mn-ea"/>
                <a:cs typeface="+mn-cs"/>
              </a:rPr>
              <a:t>.</a:t>
            </a:r>
            <a:endParaRPr lang="es-ES" dirty="0"/>
          </a:p>
        </p:txBody>
      </p:sp>
      <p:sp>
        <p:nvSpPr>
          <p:cNvPr id="4" name="3 Marcador de número de diapositiva"/>
          <p:cNvSpPr>
            <a:spLocks noGrp="1"/>
          </p:cNvSpPr>
          <p:nvPr>
            <p:ph type="sldNum" sz="quarter" idx="10"/>
          </p:nvPr>
        </p:nvSpPr>
        <p:spPr/>
        <p:txBody>
          <a:bodyPr/>
          <a:lstStyle/>
          <a:p>
            <a:fld id="{EAC52E68-9455-4137-A792-1A89056F8931}"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a:solidFill>
                  <a:schemeClr val="tx1"/>
                </a:solidFill>
                <a:latin typeface="+mn-lt"/>
                <a:ea typeface="+mn-ea"/>
                <a:cs typeface="+mn-cs"/>
              </a:rPr>
              <a:t>Aclararía que las unidades UA son unidades arbitrarias, que vinieron con el </a:t>
            </a:r>
            <a:r>
              <a:rPr lang="es-ES" sz="1200" kern="1200" dirty="0" err="1">
                <a:solidFill>
                  <a:schemeClr val="tx1"/>
                </a:solidFill>
                <a:latin typeface="+mn-lt"/>
                <a:ea typeface="+mn-ea"/>
                <a:cs typeface="+mn-cs"/>
              </a:rPr>
              <a:t>AutoCAD</a:t>
            </a:r>
            <a:r>
              <a:rPr lang="es-ES" sz="1200" kern="1200" dirty="0">
                <a:solidFill>
                  <a:schemeClr val="tx1"/>
                </a:solidFill>
                <a:latin typeface="+mn-lt"/>
                <a:ea typeface="+mn-ea"/>
                <a:cs typeface="+mn-cs"/>
              </a:rPr>
              <a:t> que agarré, que ni en pedo responden a cosas que vayan a medir en papel.</a:t>
            </a:r>
            <a:endParaRPr lang="es-ES" dirty="0"/>
          </a:p>
        </p:txBody>
      </p:sp>
      <p:sp>
        <p:nvSpPr>
          <p:cNvPr id="4" name="3 Marcador de número de diapositiva"/>
          <p:cNvSpPr>
            <a:spLocks noGrp="1"/>
          </p:cNvSpPr>
          <p:nvPr>
            <p:ph type="sldNum" sz="quarter" idx="10"/>
          </p:nvPr>
        </p:nvSpPr>
        <p:spPr/>
        <p:txBody>
          <a:bodyPr/>
          <a:lstStyle/>
          <a:p>
            <a:fld id="{EAC52E68-9455-4137-A792-1A89056F8931}"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a:solidFill>
                  <a:schemeClr val="tx1"/>
                </a:solidFill>
                <a:latin typeface="+mn-lt"/>
                <a:ea typeface="+mn-ea"/>
                <a:cs typeface="+mn-cs"/>
              </a:rPr>
              <a:t> Remarcaría, oralmente, las líneas de unión y la zona de miscibilidad/</a:t>
            </a:r>
            <a:r>
              <a:rPr lang="es-ES" sz="1200" kern="1200" dirty="0" err="1">
                <a:solidFill>
                  <a:schemeClr val="tx1"/>
                </a:solidFill>
                <a:latin typeface="+mn-lt"/>
                <a:ea typeface="+mn-ea"/>
                <a:cs typeface="+mn-cs"/>
              </a:rPr>
              <a:t>inmiscibilidad</a:t>
            </a:r>
            <a:r>
              <a:rPr lang="es-ES" sz="1200" kern="1200" dirty="0">
                <a:solidFill>
                  <a:schemeClr val="tx1"/>
                </a:solidFill>
                <a:latin typeface="+mn-lt"/>
                <a:ea typeface="+mn-ea"/>
                <a:cs typeface="+mn-cs"/>
              </a:rPr>
              <a:t>.</a:t>
            </a:r>
            <a:endParaRPr lang="es-ES" dirty="0"/>
          </a:p>
        </p:txBody>
      </p:sp>
      <p:sp>
        <p:nvSpPr>
          <p:cNvPr id="4" name="3 Marcador de número de diapositiva"/>
          <p:cNvSpPr>
            <a:spLocks noGrp="1"/>
          </p:cNvSpPr>
          <p:nvPr>
            <p:ph type="sldNum" sz="quarter" idx="10"/>
          </p:nvPr>
        </p:nvSpPr>
        <p:spPr/>
        <p:txBody>
          <a:bodyPr/>
          <a:lstStyle/>
          <a:p>
            <a:fld id="{EAC52E68-9455-4137-A792-1A89056F8931}"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a:solidFill>
                  <a:schemeClr val="tx1"/>
                </a:solidFill>
                <a:latin typeface="+mn-lt"/>
                <a:ea typeface="+mn-ea"/>
                <a:cs typeface="+mn-cs"/>
              </a:rPr>
              <a:t> Remarcaría, oralmente, las líneas de unión y la zona de miscibilidad/</a:t>
            </a:r>
            <a:r>
              <a:rPr lang="es-ES" sz="1200" kern="1200" dirty="0" err="1">
                <a:solidFill>
                  <a:schemeClr val="tx1"/>
                </a:solidFill>
                <a:latin typeface="+mn-lt"/>
                <a:ea typeface="+mn-ea"/>
                <a:cs typeface="+mn-cs"/>
              </a:rPr>
              <a:t>inmiscibilidad</a:t>
            </a:r>
            <a:r>
              <a:rPr lang="es-ES" sz="1200" kern="1200" dirty="0">
                <a:solidFill>
                  <a:schemeClr val="tx1"/>
                </a:solidFill>
                <a:latin typeface="+mn-lt"/>
                <a:ea typeface="+mn-ea"/>
                <a:cs typeface="+mn-cs"/>
              </a:rPr>
              <a:t>.</a:t>
            </a:r>
            <a:endParaRPr lang="es-ES" dirty="0"/>
          </a:p>
        </p:txBody>
      </p:sp>
      <p:sp>
        <p:nvSpPr>
          <p:cNvPr id="4" name="3 Marcador de número de diapositiva"/>
          <p:cNvSpPr>
            <a:spLocks noGrp="1"/>
          </p:cNvSpPr>
          <p:nvPr>
            <p:ph type="sldNum" sz="quarter" idx="10"/>
          </p:nvPr>
        </p:nvSpPr>
        <p:spPr/>
        <p:txBody>
          <a:bodyPr/>
          <a:lstStyle/>
          <a:p>
            <a:fld id="{EAC52E68-9455-4137-A792-1A89056F8931}"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232FB11D-EF82-4C48-90D2-A0FD55F2A80B}"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205700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D131A3F-4CE5-4613-BA95-AD3E95103872}"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235265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779E955-4286-4906-B611-E6AE7989805A}"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4258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598E5CB-930D-4EDB-83F5-2E79F04B2603}"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313721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024A8BE-EB73-49A9-8412-4289616AF187}"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799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D3A6ACC-52CA-4FA0-BD58-48D9AC537680}"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306001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9BA75C-181F-451B-801D-068734F83045}"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276821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5E8408-84D1-4C77-B6A7-FA4B9C9A30D9}"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2199020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1C9C7D4-40FD-438D-B976-C94E1E550321}" type="datetime1">
              <a:rPr lang="en-US" smtClean="0"/>
              <a:t>10/28/2024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9D94FCB-83B5-4144-BDC1-7118612766F0}" type="slidenum">
              <a:rPr lang="en-US" smtClean="0"/>
              <a:pPr/>
              <a:t>‹Nº›</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561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77E7BBA-E3C9-4DBC-A2D9-103B31A78B34}"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4204519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A6892CA-DA29-4E6E-8180-1A594A7C524D}"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91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95F55C5-4545-4F3A-A765-AB0F4D98EE70}"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1839423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ED7922-F359-4095-B7DD-78E174145C47}" type="datetime1">
              <a:rPr lang="en-US" smtClean="0"/>
              <a:t>10/28/2024</a:t>
            </a:fld>
            <a:endParaRPr lang="en-US"/>
          </a:p>
        </p:txBody>
      </p:sp>
      <p:sp>
        <p:nvSpPr>
          <p:cNvPr id="6" name="Footer Placeholder 5"/>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7" name="Slide Number Placeholder 6"/>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496501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657F05-0260-4BCE-8C7D-9F67E3743BE9}" type="datetime1">
              <a:rPr lang="en-US" smtClean="0"/>
              <a:t>10/28/2024</a:t>
            </a:fld>
            <a:endParaRPr lang="en-US"/>
          </a:p>
        </p:txBody>
      </p:sp>
      <p:sp>
        <p:nvSpPr>
          <p:cNvPr id="8" name="Footer Placeholder 7"/>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9" name="Slide Number Placeholder 8"/>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338245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AD382B4-C7CE-4D1D-BF9F-81FCADA93BBA}" type="datetime1">
              <a:rPr lang="en-US" smtClean="0"/>
              <a:t>10/28/2024</a:t>
            </a:fld>
            <a:endParaRPr lang="en-US"/>
          </a:p>
        </p:txBody>
      </p:sp>
      <p:sp>
        <p:nvSpPr>
          <p:cNvPr id="4" name="Footer Placeholder 3"/>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5" name="Slide Number Placeholder 4"/>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916170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B7EC3-136B-47DB-9B39-E30FD8BD04EE}" type="datetime1">
              <a:rPr lang="en-US" smtClean="0"/>
              <a:t>10/28/2024</a:t>
            </a:fld>
            <a:endParaRPr lang="en-US"/>
          </a:p>
        </p:txBody>
      </p:sp>
      <p:sp>
        <p:nvSpPr>
          <p:cNvPr id="3" name="Footer Placeholder 2"/>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4" name="Slide Number Placeholder 3"/>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1951213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1CA8524-657F-45DE-8283-D2586B430AE7}" type="datetime1">
              <a:rPr lang="en-US" smtClean="0"/>
              <a:t>10/28/2024</a:t>
            </a:fld>
            <a:endParaRPr lang="en-US"/>
          </a:p>
        </p:txBody>
      </p:sp>
      <p:sp>
        <p:nvSpPr>
          <p:cNvPr id="6" name="Footer Placeholder 5"/>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7" name="Slide Number Placeholder 6"/>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14783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CDD8432-517D-4EF1-A99D-777AC8F068BD}" type="datetime1">
              <a:rPr lang="en-US" smtClean="0"/>
              <a:t>10/28/2024</a:t>
            </a:fld>
            <a:endParaRPr lang="en-US"/>
          </a:p>
        </p:txBody>
      </p:sp>
      <p:sp>
        <p:nvSpPr>
          <p:cNvPr id="6" name="Footer Placeholder 5"/>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7" name="Slide Number Placeholder 6"/>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2773867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AE7AC01-9149-4EF6-8168-2208D99A5C67}"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3731013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B07BBB-71B8-4E12-863E-35DD91A9FC5B}"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386388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ECBEFE7-292F-40DC-B26C-30206BB396A1}" type="datetime1">
              <a:rPr lang="en-US" smtClean="0"/>
              <a:t>10/28/2024</a:t>
            </a:fld>
            <a:endParaRPr lang="en-US"/>
          </a:p>
        </p:txBody>
      </p:sp>
      <p:sp>
        <p:nvSpPr>
          <p:cNvPr id="5" name="Footer Placeholder 4"/>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73506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6836E9-2035-4159-850C-EEF92CF22B7D}" type="datetime1">
              <a:rPr lang="en-US" smtClean="0"/>
              <a:t>10/28/2024</a:t>
            </a:fld>
            <a:endParaRPr lang="en-US"/>
          </a:p>
        </p:txBody>
      </p:sp>
      <p:sp>
        <p:nvSpPr>
          <p:cNvPr id="6" name="Footer Placeholder 5"/>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7" name="Slide Number Placeholder 6"/>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386322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7A5A199-0E9C-4BA5-A1BE-6C36F95F04D5}" type="datetime1">
              <a:rPr lang="en-US" smtClean="0"/>
              <a:t>10/28/2024</a:t>
            </a:fld>
            <a:endParaRPr lang="en-US"/>
          </a:p>
        </p:txBody>
      </p:sp>
      <p:sp>
        <p:nvSpPr>
          <p:cNvPr id="8" name="Footer Placeholder 7"/>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9" name="Slide Number Placeholder 8"/>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237636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F6625A8-79A1-4F5F-8C70-70B62A0C5469}" type="datetime1">
              <a:rPr lang="en-US" smtClean="0"/>
              <a:t>10/28/2024</a:t>
            </a:fld>
            <a:endParaRPr lang="en-US"/>
          </a:p>
        </p:txBody>
      </p:sp>
      <p:sp>
        <p:nvSpPr>
          <p:cNvPr id="4" name="Footer Placeholder 3"/>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5" name="Slide Number Placeholder 4"/>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163558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DEE3B-0911-40D7-85AD-30905DFFF534}" type="datetime1">
              <a:rPr lang="en-US" smtClean="0"/>
              <a:t>10/28/2024</a:t>
            </a:fld>
            <a:endParaRPr lang="en-US"/>
          </a:p>
        </p:txBody>
      </p:sp>
      <p:sp>
        <p:nvSpPr>
          <p:cNvPr id="3" name="Footer Placeholder 2"/>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4" name="Slide Number Placeholder 3"/>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250461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DE789D0-0F15-4170-A81A-0C961B4C065C}" type="datetime1">
              <a:rPr lang="en-US" smtClean="0"/>
              <a:t>10/28/2024</a:t>
            </a:fld>
            <a:endParaRPr lang="en-US"/>
          </a:p>
        </p:txBody>
      </p:sp>
      <p:sp>
        <p:nvSpPr>
          <p:cNvPr id="6" name="Footer Placeholder 5"/>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7" name="Slide Number Placeholder 6"/>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378919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21A8F55-B1AF-4B79-A0A7-021F31B5F497}" type="datetime1">
              <a:rPr lang="en-US" smtClean="0"/>
              <a:t>10/28/2024</a:t>
            </a:fld>
            <a:endParaRPr lang="en-US"/>
          </a:p>
        </p:txBody>
      </p:sp>
      <p:sp>
        <p:nvSpPr>
          <p:cNvPr id="6" name="Footer Placeholder 5"/>
          <p:cNvSpPr>
            <a:spLocks noGrp="1"/>
          </p:cNvSpPr>
          <p:nvPr>
            <p:ph type="ftr" sz="quarter" idx="11"/>
          </p:nvPr>
        </p:nvSpPr>
        <p:spPr/>
        <p:txBody>
          <a:bodyPr/>
          <a:lstStyle/>
          <a:p>
            <a:r>
              <a:rPr lang="en-US"/>
              <a:t>76.52/76.05 - Operaciones Unitarias de Transferencia de Materia / Operaciones Unitarias III                                                         2° Cuatrimestre 2023 </a:t>
            </a:r>
          </a:p>
        </p:txBody>
      </p:sp>
      <p:sp>
        <p:nvSpPr>
          <p:cNvPr id="7" name="Slide Number Placeholder 6"/>
          <p:cNvSpPr>
            <a:spLocks noGrp="1"/>
          </p:cNvSpPr>
          <p:nvPr>
            <p:ph type="sldNum" sz="quarter" idx="12"/>
          </p:nvPr>
        </p:nvSpPr>
        <p:spPr/>
        <p:txBody>
          <a:bodyPr/>
          <a:lstStyle/>
          <a:p>
            <a:fld id="{69D94FCB-83B5-4144-BDC1-7118612766F0}" type="slidenum">
              <a:rPr lang="en-US" smtClean="0"/>
              <a:pPr/>
              <a:t>‹Nº›</a:t>
            </a:fld>
            <a:endParaRPr lang="en-US"/>
          </a:p>
        </p:txBody>
      </p:sp>
    </p:spTree>
    <p:extLst>
      <p:ext uri="{BB962C8B-B14F-4D97-AF65-F5344CB8AC3E}">
        <p14:creationId xmlns:p14="http://schemas.microsoft.com/office/powerpoint/2010/main" val="189628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6C4EDA-1D9D-4851-89A8-4127D7EC3777}" type="datetime1">
              <a:rPr lang="en-US" smtClean="0"/>
              <a:t>10/28/2024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D94FCB-83B5-4144-BDC1-7118612766F0}" type="slidenum">
              <a:rPr lang="en-US" smtClean="0"/>
              <a:pPr/>
              <a:t>‹Nº›</a:t>
            </a:fld>
            <a:endParaRPr lang="en-US"/>
          </a:p>
        </p:txBody>
      </p:sp>
    </p:spTree>
    <p:extLst>
      <p:ext uri="{BB962C8B-B14F-4D97-AF65-F5344CB8AC3E}">
        <p14:creationId xmlns:p14="http://schemas.microsoft.com/office/powerpoint/2010/main" val="89699154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900B142-81CD-4944-AA59-09B7601C65D8}" type="datetime1">
              <a:rPr lang="en-US" smtClean="0"/>
              <a:t>10/28/2024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a:t>76.52/76.05 - Operaciones Unitarias de Transferencia de Materia / Operaciones Unitarias III                                                         2° Cuatrimestre 2023 </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9D94FCB-83B5-4144-BDC1-7118612766F0}" type="slidenum">
              <a:rPr lang="en-US" smtClean="0"/>
              <a:pPr/>
              <a:t>‹Nº›</a:t>
            </a:fld>
            <a:endParaRPr lang="en-US"/>
          </a:p>
        </p:txBody>
      </p:sp>
    </p:spTree>
    <p:extLst>
      <p:ext uri="{BB962C8B-B14F-4D97-AF65-F5344CB8AC3E}">
        <p14:creationId xmlns:p14="http://schemas.microsoft.com/office/powerpoint/2010/main" val="16845662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image" Target="../media/image24.png"/><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2.jpe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jpe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2.jpeg"/><Relationship Id="rId4" Type="http://schemas.openxmlformats.org/officeDocument/2006/relationships/image" Target="../media/image40.pn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Visio_Drawing2.vsdx"/><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emf"/></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8.png"/><Relationship Id="rId11" Type="http://schemas.openxmlformats.org/officeDocument/2006/relationships/image" Target="../media/image2.jpeg"/><Relationship Id="rId5" Type="http://schemas.openxmlformats.org/officeDocument/2006/relationships/image" Target="../media/image57.png"/><Relationship Id="rId10" Type="http://schemas.openxmlformats.org/officeDocument/2006/relationships/image" Target="../media/image52.emf"/><Relationship Id="rId4" Type="http://schemas.openxmlformats.org/officeDocument/2006/relationships/image" Target="../media/image56.png"/><Relationship Id="rId9" Type="http://schemas.openxmlformats.org/officeDocument/2006/relationships/package" Target="../embeddings/Microsoft_Visio_Drawing3.vsdx"/></Relationships>
</file>

<file path=ppt/slides/_rels/slide2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image" Target="../media/image77.png"/><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5307" y="2304804"/>
            <a:ext cx="9787944" cy="1755648"/>
          </a:xfrm>
        </p:spPr>
        <p:txBody>
          <a:bodyPr anchor="ctr"/>
          <a:lstStyle/>
          <a:p>
            <a:pPr algn="ctr"/>
            <a:r>
              <a:rPr lang="x-none"/>
              <a:t>GUÍA </a:t>
            </a:r>
            <a:r>
              <a:rPr lang="es-AR" dirty="0"/>
              <a:t>7</a:t>
            </a:r>
            <a:r>
              <a:rPr lang="x-none"/>
              <a:t> </a:t>
            </a:r>
            <a:br>
              <a:rPr lang="es-AR" dirty="0"/>
            </a:br>
            <a:r>
              <a:rPr lang="x-none"/>
              <a:t> </a:t>
            </a:r>
            <a:r>
              <a:rPr lang="es-AR" dirty="0"/>
              <a:t>Extracción Líquido- Líquido</a:t>
            </a:r>
            <a:br>
              <a:rPr lang="x-none" dirty="0"/>
            </a:br>
            <a:r>
              <a:rPr lang="x-none" dirty="0"/>
              <a:t>Problema 2</a:t>
            </a:r>
            <a:endParaRPr lang="en-US" dirty="0"/>
          </a:p>
        </p:txBody>
      </p:sp>
      <p:sp>
        <p:nvSpPr>
          <p:cNvPr id="4" name="Subtítulo 2"/>
          <p:cNvSpPr txBox="1">
            <a:spLocks/>
          </p:cNvSpPr>
          <p:nvPr/>
        </p:nvSpPr>
        <p:spPr>
          <a:xfrm>
            <a:off x="1507067" y="5678424"/>
            <a:ext cx="7766936" cy="41918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MX" b="1" dirty="0"/>
              <a:t>2° Cuatrimestre</a:t>
            </a:r>
            <a:r>
              <a:rPr lang="x-none" b="1" dirty="0"/>
              <a:t> - 202</a:t>
            </a:r>
            <a:r>
              <a:rPr lang="es-419" b="1" dirty="0"/>
              <a:t>4</a:t>
            </a:r>
            <a:endParaRPr lang="en-US" b="1" dirty="0"/>
          </a:p>
        </p:txBody>
      </p:sp>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4325125" y="6035040"/>
            <a:ext cx="2130820" cy="704088"/>
          </a:xfrm>
          <a:prstGeom prst="rect">
            <a:avLst/>
          </a:prstGeom>
        </p:spPr>
      </p:pic>
      <p:pic>
        <p:nvPicPr>
          <p:cNvPr id="6" name="Imagen 5" descr="Nueva marca difusion - web">
            <a:extLst>
              <a:ext uri="{FF2B5EF4-FFF2-40B4-BE49-F238E27FC236}">
                <a16:creationId xmlns:a16="http://schemas.microsoft.com/office/drawing/2014/main" id="{5E828661-E7B6-48F1-B27C-DC4E118907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085" y="6097604"/>
            <a:ext cx="2120900" cy="660400"/>
          </a:xfrm>
          <a:prstGeom prst="rect">
            <a:avLst/>
          </a:prstGeom>
          <a:noFill/>
          <a:ln>
            <a:noFill/>
          </a:ln>
        </p:spPr>
      </p:pic>
      <p:sp>
        <p:nvSpPr>
          <p:cNvPr id="5" name="Slide Number Placeholder 4">
            <a:extLst>
              <a:ext uri="{FF2B5EF4-FFF2-40B4-BE49-F238E27FC236}">
                <a16:creationId xmlns:a16="http://schemas.microsoft.com/office/drawing/2014/main" id="{DAB9FA31-6FE4-EF37-4B68-86BA0BE13826}"/>
              </a:ext>
            </a:extLst>
          </p:cNvPr>
          <p:cNvSpPr>
            <a:spLocks noGrp="1"/>
          </p:cNvSpPr>
          <p:nvPr>
            <p:ph type="sldNum" sz="quarter" idx="12"/>
          </p:nvPr>
        </p:nvSpPr>
        <p:spPr/>
        <p:txBody>
          <a:bodyPr/>
          <a:lstStyle/>
          <a:p>
            <a:fld id="{69D94FCB-83B5-4144-BDC1-7118612766F0}" type="slidenum">
              <a:rPr lang="en-US" smtClean="0"/>
              <a:pPr/>
              <a:t>1</a:t>
            </a:fld>
            <a:endParaRPr lang="en-US"/>
          </a:p>
        </p:txBody>
      </p:sp>
    </p:spTree>
    <p:extLst>
      <p:ext uri="{BB962C8B-B14F-4D97-AF65-F5344CB8AC3E}">
        <p14:creationId xmlns:p14="http://schemas.microsoft.com/office/powerpoint/2010/main" val="410069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15" name="14 Imagen" descr="diapo 8.jpg"/>
          <p:cNvPicPr>
            <a:picLocks noChangeAspect="1"/>
          </p:cNvPicPr>
          <p:nvPr/>
        </p:nvPicPr>
        <p:blipFill>
          <a:blip r:embed="rId4"/>
          <a:stretch>
            <a:fillRect/>
          </a:stretch>
        </p:blipFill>
        <p:spPr>
          <a:xfrm>
            <a:off x="2511117" y="904670"/>
            <a:ext cx="7115175" cy="5248275"/>
          </a:xfrm>
          <a:prstGeom prst="rect">
            <a:avLst/>
          </a:prstGeom>
        </p:spPr>
      </p:pic>
      <p:pic>
        <p:nvPicPr>
          <p:cNvPr id="8" name="Imagen 5" descr="Nueva marca difusion - web">
            <a:extLst>
              <a:ext uri="{FF2B5EF4-FFF2-40B4-BE49-F238E27FC236}">
                <a16:creationId xmlns:a16="http://schemas.microsoft.com/office/drawing/2014/main" id="{907BBBCA-2506-44C7-9417-A9E85E5063E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9"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10</a:t>
            </a:fld>
            <a:r>
              <a:rPr lang="en-US" sz="1600" b="1" dirty="0"/>
              <a:t>-</a:t>
            </a:r>
          </a:p>
        </p:txBody>
      </p:sp>
      <p:sp>
        <p:nvSpPr>
          <p:cNvPr id="12"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pPr lvl="0">
              <a:defRPr/>
            </a:pPr>
            <a:r>
              <a:rPr lang="es-AR" dirty="0"/>
              <a:t>Diagrama Ternario CO-CORRIENTE</a:t>
            </a:r>
            <a:endParaRPr lang="en-US" dirty="0"/>
          </a:p>
        </p:txBody>
      </p:sp>
      <p:sp>
        <p:nvSpPr>
          <p:cNvPr id="13" name="Oval 25">
            <a:extLst>
              <a:ext uri="{FF2B5EF4-FFF2-40B4-BE49-F238E27FC236}">
                <a16:creationId xmlns:a16="http://schemas.microsoft.com/office/drawing/2014/main" id="{6A1523DF-2A47-431C-B68C-E81FF8D3D0A6}"/>
              </a:ext>
            </a:extLst>
          </p:cNvPr>
          <p:cNvSpPr/>
          <p:nvPr/>
        </p:nvSpPr>
        <p:spPr>
          <a:xfrm>
            <a:off x="5694781" y="4746112"/>
            <a:ext cx="858419" cy="676277"/>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4" name="Straight Arrow Connector 27">
            <a:extLst>
              <a:ext uri="{FF2B5EF4-FFF2-40B4-BE49-F238E27FC236}">
                <a16:creationId xmlns:a16="http://schemas.microsoft.com/office/drawing/2014/main" id="{EAE447EA-266D-4E14-B6A2-767D64616240}"/>
              </a:ext>
            </a:extLst>
          </p:cNvPr>
          <p:cNvCxnSpPr>
            <a:cxnSpLocks/>
            <a:stCxn id="13" idx="6"/>
            <a:endCxn id="16" idx="1"/>
          </p:cNvCxnSpPr>
          <p:nvPr/>
        </p:nvCxnSpPr>
        <p:spPr>
          <a:xfrm flipV="1">
            <a:off x="6553200" y="3660919"/>
            <a:ext cx="2510686" cy="142333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Marcador de contenido 2">
            <a:extLst>
              <a:ext uri="{FF2B5EF4-FFF2-40B4-BE49-F238E27FC236}">
                <a16:creationId xmlns:a16="http://schemas.microsoft.com/office/drawing/2014/main" id="{FFCE8393-77E9-4F9A-B29E-7534DBCCD3CA}"/>
              </a:ext>
            </a:extLst>
          </p:cNvPr>
          <p:cNvSpPr txBox="1">
            <a:spLocks/>
          </p:cNvSpPr>
          <p:nvPr/>
        </p:nvSpPr>
        <p:spPr>
          <a:xfrm>
            <a:off x="9063886" y="2838498"/>
            <a:ext cx="2501091" cy="1644842"/>
          </a:xfrm>
          <a:prstGeom prst="rect">
            <a:avLst/>
          </a:prstGeom>
          <a:ln>
            <a:solidFill>
              <a:srgbClr val="C00000"/>
            </a:solidFill>
          </a:ln>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nSpc>
                <a:spcPct val="100000"/>
              </a:lnSpc>
              <a:spcBef>
                <a:spcPts val="300"/>
              </a:spcBef>
              <a:spcAft>
                <a:spcPts val="300"/>
              </a:spcAft>
              <a:buNone/>
            </a:pPr>
            <a:r>
              <a:rPr lang="es-AR" sz="2400" dirty="0">
                <a:solidFill>
                  <a:schemeClr val="tx1"/>
                </a:solidFill>
                <a:latin typeface="Calibri" panose="020F0502020204030204" pitchFamily="34" charset="0"/>
                <a:cs typeface="Calibri" panose="020F0502020204030204" pitchFamily="34" charset="0"/>
              </a:rPr>
              <a:t>Queda definido por la relación de caudales F (M</a:t>
            </a:r>
            <a:r>
              <a:rPr lang="es-AR" sz="2400" baseline="-25000" dirty="0">
                <a:solidFill>
                  <a:schemeClr val="tx1"/>
                </a:solidFill>
                <a:latin typeface="Calibri" panose="020F0502020204030204" pitchFamily="34" charset="0"/>
                <a:cs typeface="Calibri" panose="020F0502020204030204" pitchFamily="34" charset="0"/>
              </a:rPr>
              <a:t>1</a:t>
            </a:r>
            <a:r>
              <a:rPr lang="es-AR" sz="2400" dirty="0">
                <a:solidFill>
                  <a:schemeClr val="tx1"/>
                </a:solidFill>
                <a:latin typeface="Calibri" panose="020F0502020204030204" pitchFamily="34" charset="0"/>
                <a:cs typeface="Calibri" panose="020F0502020204030204" pitchFamily="34" charset="0"/>
              </a:rPr>
              <a:t>-S) y S (F-M</a:t>
            </a:r>
            <a:r>
              <a:rPr lang="es-AR" sz="2400" baseline="-25000" dirty="0">
                <a:solidFill>
                  <a:schemeClr val="tx1"/>
                </a:solidFill>
                <a:latin typeface="Calibri" panose="020F0502020204030204" pitchFamily="34" charset="0"/>
                <a:cs typeface="Calibri" panose="020F0502020204030204" pitchFamily="34" charset="0"/>
              </a:rPr>
              <a:t>1</a:t>
            </a:r>
            <a:r>
              <a:rPr lang="es-AR" sz="2400" dirty="0">
                <a:solidFill>
                  <a:schemeClr val="tx1"/>
                </a:solidFill>
                <a:latin typeface="Calibri" panose="020F0502020204030204" pitchFamily="34" charset="0"/>
                <a:cs typeface="Calibri" panose="020F0502020204030204" pitchFamily="34" charset="0"/>
              </a:rPr>
              <a:t>)</a:t>
            </a:r>
            <a:endParaRPr lang="en-US" sz="2800" dirty="0">
              <a:solidFill>
                <a:schemeClr val="tx1"/>
              </a:solidFill>
            </a:endParaRPr>
          </a:p>
        </p:txBody>
      </p:sp>
      <p:sp>
        <p:nvSpPr>
          <p:cNvPr id="2" name="Marcador de pie de página 3">
            <a:extLst>
              <a:ext uri="{FF2B5EF4-FFF2-40B4-BE49-F238E27FC236}">
                <a16:creationId xmlns:a16="http://schemas.microsoft.com/office/drawing/2014/main" id="{64D59EA8-3608-E1FB-7BA8-C8FAB7DC62E8}"/>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9" name="8 Imagen" descr="diapo 9.jpg"/>
          <p:cNvPicPr>
            <a:picLocks noChangeAspect="1"/>
          </p:cNvPicPr>
          <p:nvPr/>
        </p:nvPicPr>
        <p:blipFill>
          <a:blip r:embed="rId4"/>
          <a:stretch>
            <a:fillRect/>
          </a:stretch>
        </p:blipFill>
        <p:spPr>
          <a:xfrm>
            <a:off x="2348908" y="1012500"/>
            <a:ext cx="7248525" cy="5191125"/>
          </a:xfrm>
          <a:prstGeom prst="rect">
            <a:avLst/>
          </a:prstGeom>
        </p:spPr>
      </p:pic>
      <p:pic>
        <p:nvPicPr>
          <p:cNvPr id="8" name="Imagen 5" descr="Nueva marca difusion - web">
            <a:extLst>
              <a:ext uri="{FF2B5EF4-FFF2-40B4-BE49-F238E27FC236}">
                <a16:creationId xmlns:a16="http://schemas.microsoft.com/office/drawing/2014/main" id="{0FD442EE-9968-4CCC-9CCC-E82B3434285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0"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11</a:t>
            </a:fld>
            <a:r>
              <a:rPr lang="en-US" sz="1600" b="1" dirty="0"/>
              <a:t>-</a:t>
            </a:r>
          </a:p>
        </p:txBody>
      </p:sp>
      <p:sp>
        <p:nvSpPr>
          <p:cNvPr id="13"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pPr lvl="0">
              <a:defRPr/>
            </a:pPr>
            <a:r>
              <a:rPr lang="es-AR" dirty="0"/>
              <a:t>Diagrama Ternario CO-CORRIENTE</a:t>
            </a:r>
            <a:endParaRPr lang="en-US" dirty="0"/>
          </a:p>
        </p:txBody>
      </p:sp>
      <p:sp>
        <p:nvSpPr>
          <p:cNvPr id="14" name="Oval 25">
            <a:extLst>
              <a:ext uri="{FF2B5EF4-FFF2-40B4-BE49-F238E27FC236}">
                <a16:creationId xmlns:a16="http://schemas.microsoft.com/office/drawing/2014/main" id="{6A1523DF-2A47-431C-B68C-E81FF8D3D0A6}"/>
              </a:ext>
            </a:extLst>
          </p:cNvPr>
          <p:cNvSpPr/>
          <p:nvPr/>
        </p:nvSpPr>
        <p:spPr>
          <a:xfrm>
            <a:off x="6641839" y="4788270"/>
            <a:ext cx="814876" cy="423045"/>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5" name="Straight Arrow Connector 27">
            <a:extLst>
              <a:ext uri="{FF2B5EF4-FFF2-40B4-BE49-F238E27FC236}">
                <a16:creationId xmlns:a16="http://schemas.microsoft.com/office/drawing/2014/main" id="{EAE447EA-266D-4E14-B6A2-767D64616240}"/>
              </a:ext>
            </a:extLst>
          </p:cNvPr>
          <p:cNvCxnSpPr>
            <a:cxnSpLocks/>
            <a:stCxn id="14" idx="7"/>
            <a:endCxn id="16" idx="1"/>
          </p:cNvCxnSpPr>
          <p:nvPr/>
        </p:nvCxnSpPr>
        <p:spPr>
          <a:xfrm flipV="1">
            <a:off x="7337379" y="3212547"/>
            <a:ext cx="1780935" cy="163767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Marcador de contenido 2">
            <a:extLst>
              <a:ext uri="{FF2B5EF4-FFF2-40B4-BE49-F238E27FC236}">
                <a16:creationId xmlns:a16="http://schemas.microsoft.com/office/drawing/2014/main" id="{FFCE8393-77E9-4F9A-B29E-7534DBCCD3CA}"/>
              </a:ext>
            </a:extLst>
          </p:cNvPr>
          <p:cNvSpPr txBox="1">
            <a:spLocks/>
          </p:cNvSpPr>
          <p:nvPr/>
        </p:nvSpPr>
        <p:spPr>
          <a:xfrm>
            <a:off x="9118314" y="2170224"/>
            <a:ext cx="2501091" cy="2084646"/>
          </a:xfrm>
          <a:prstGeom prst="rect">
            <a:avLst/>
          </a:prstGeom>
          <a:ln>
            <a:solidFill>
              <a:srgbClr val="C00000"/>
            </a:solidFill>
          </a:ln>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nSpc>
                <a:spcPct val="100000"/>
              </a:lnSpc>
              <a:spcBef>
                <a:spcPts val="300"/>
              </a:spcBef>
              <a:spcAft>
                <a:spcPts val="300"/>
              </a:spcAft>
              <a:buNone/>
            </a:pPr>
            <a:r>
              <a:rPr lang="es-AR" sz="2400" dirty="0">
                <a:solidFill>
                  <a:schemeClr val="tx1"/>
                </a:solidFill>
                <a:latin typeface="Calibri" panose="020F0502020204030204" pitchFamily="34" charset="0"/>
                <a:cs typeface="Calibri" panose="020F0502020204030204" pitchFamily="34" charset="0"/>
              </a:rPr>
              <a:t>La relación entre estas longitudes me determina la relación entre E (R-M</a:t>
            </a:r>
            <a:r>
              <a:rPr lang="es-AR" sz="2400" baseline="-25000" dirty="0">
                <a:solidFill>
                  <a:schemeClr val="tx1"/>
                </a:solidFill>
                <a:latin typeface="Calibri" panose="020F0502020204030204" pitchFamily="34" charset="0"/>
                <a:cs typeface="Calibri" panose="020F0502020204030204" pitchFamily="34" charset="0"/>
              </a:rPr>
              <a:t>1</a:t>
            </a:r>
            <a:r>
              <a:rPr lang="es-AR" sz="2400" dirty="0">
                <a:solidFill>
                  <a:schemeClr val="tx1"/>
                </a:solidFill>
                <a:latin typeface="Calibri" panose="020F0502020204030204" pitchFamily="34" charset="0"/>
                <a:cs typeface="Calibri" panose="020F0502020204030204" pitchFamily="34" charset="0"/>
              </a:rPr>
              <a:t>) y R (M</a:t>
            </a:r>
            <a:r>
              <a:rPr lang="es-AR" sz="2400" baseline="-25000" dirty="0">
                <a:solidFill>
                  <a:schemeClr val="tx1"/>
                </a:solidFill>
                <a:latin typeface="Calibri" panose="020F0502020204030204" pitchFamily="34" charset="0"/>
                <a:cs typeface="Calibri" panose="020F0502020204030204" pitchFamily="34" charset="0"/>
              </a:rPr>
              <a:t>1</a:t>
            </a:r>
            <a:r>
              <a:rPr lang="es-AR" sz="2400" dirty="0">
                <a:solidFill>
                  <a:schemeClr val="tx1"/>
                </a:solidFill>
                <a:latin typeface="Calibri" panose="020F0502020204030204" pitchFamily="34" charset="0"/>
                <a:cs typeface="Calibri" panose="020F0502020204030204" pitchFamily="34" charset="0"/>
              </a:rPr>
              <a:t>-E)</a:t>
            </a:r>
            <a:endParaRPr lang="en-US" sz="2800" dirty="0">
              <a:solidFill>
                <a:schemeClr val="tx1"/>
              </a:solidFill>
            </a:endParaRPr>
          </a:p>
        </p:txBody>
      </p:sp>
      <p:sp>
        <p:nvSpPr>
          <p:cNvPr id="17" name="Oval 25">
            <a:extLst>
              <a:ext uri="{FF2B5EF4-FFF2-40B4-BE49-F238E27FC236}">
                <a16:creationId xmlns:a16="http://schemas.microsoft.com/office/drawing/2014/main" id="{6A1523DF-2A47-431C-B68C-E81FF8D3D0A6}"/>
              </a:ext>
            </a:extLst>
          </p:cNvPr>
          <p:cNvSpPr/>
          <p:nvPr/>
        </p:nvSpPr>
        <p:spPr>
          <a:xfrm>
            <a:off x="4295899" y="5115206"/>
            <a:ext cx="814876" cy="423045"/>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8" name="Straight Arrow Connector 27">
            <a:extLst>
              <a:ext uri="{FF2B5EF4-FFF2-40B4-BE49-F238E27FC236}">
                <a16:creationId xmlns:a16="http://schemas.microsoft.com/office/drawing/2014/main" id="{EAE447EA-266D-4E14-B6A2-767D64616240}"/>
              </a:ext>
            </a:extLst>
          </p:cNvPr>
          <p:cNvCxnSpPr>
            <a:cxnSpLocks/>
            <a:stCxn id="17" idx="7"/>
          </p:cNvCxnSpPr>
          <p:nvPr/>
        </p:nvCxnSpPr>
        <p:spPr>
          <a:xfrm flipV="1">
            <a:off x="4991439" y="3068327"/>
            <a:ext cx="4126875" cy="210883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Marcador de pie de página 3">
            <a:extLst>
              <a:ext uri="{FF2B5EF4-FFF2-40B4-BE49-F238E27FC236}">
                <a16:creationId xmlns:a16="http://schemas.microsoft.com/office/drawing/2014/main" id="{3ABE80BC-D776-7F0B-0041-AC0B82190C6A}"/>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8" name="7 CuadroTexto"/>
          <p:cNvSpPr txBox="1"/>
          <p:nvPr/>
        </p:nvSpPr>
        <p:spPr>
          <a:xfrm>
            <a:off x="553791" y="1068945"/>
            <a:ext cx="10174310" cy="646331"/>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Se obtiene que la concentración del refinado luego de 3 etapas es:</a:t>
            </a:r>
            <a:endParaRPr lang="es-ES" sz="2000" dirty="0">
              <a:latin typeface="Calibri" panose="020F0502020204030204" pitchFamily="34" charset="0"/>
              <a:cs typeface="Calibri" panose="020F0502020204030204" pitchFamily="34" charset="0"/>
            </a:endParaRPr>
          </a:p>
          <a:p>
            <a:endParaRPr lang="es-ES" sz="1600" dirty="0">
              <a:latin typeface="Calibri" panose="020F0502020204030204" pitchFamily="34" charset="0"/>
              <a:cs typeface="Calibri" panose="020F0502020204030204" pitchFamily="34" charset="0"/>
            </a:endParaRPr>
          </a:p>
        </p:txBody>
      </p:sp>
      <p:pic>
        <p:nvPicPr>
          <p:cNvPr id="4300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60632" y="1745087"/>
            <a:ext cx="3515592" cy="525615"/>
          </a:xfrm>
          <a:prstGeom prst="rect">
            <a:avLst/>
          </a:prstGeom>
          <a:noFill/>
        </p:spPr>
      </p:pic>
      <p:sp>
        <p:nvSpPr>
          <p:cNvPr id="43011" name="Rectangle 3"/>
          <p:cNvSpPr>
            <a:spLocks noChangeArrowheads="1"/>
          </p:cNvSpPr>
          <p:nvPr/>
        </p:nvSpPr>
        <p:spPr bwMode="auto">
          <a:xfrm>
            <a:off x="0" y="10382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0" name="9 CuadroTexto"/>
          <p:cNvSpPr txBox="1"/>
          <p:nvPr/>
        </p:nvSpPr>
        <p:spPr>
          <a:xfrm>
            <a:off x="553791" y="2828797"/>
            <a:ext cx="8654602" cy="400110"/>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Para saber los caudales de refinado y extracto,</a:t>
            </a:r>
            <a:endParaRPr lang="es-ES" sz="2000" dirty="0">
              <a:latin typeface="Calibri" panose="020F0502020204030204" pitchFamily="34" charset="0"/>
              <a:cs typeface="Calibri" panose="020F0502020204030204" pitchFamily="34" charset="0"/>
            </a:endParaRPr>
          </a:p>
        </p:txBody>
      </p:sp>
      <p:sp>
        <p:nvSpPr>
          <p:cNvPr id="43013"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3015"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14"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322072" y="3332071"/>
            <a:ext cx="6886321" cy="376423"/>
          </a:xfrm>
          <a:prstGeom prst="rect">
            <a:avLst/>
          </a:prstGeom>
          <a:noFill/>
        </p:spPr>
      </p:pic>
      <p:sp>
        <p:nvSpPr>
          <p:cNvPr id="43017"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16"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287578" y="3901678"/>
            <a:ext cx="2785251" cy="767258"/>
          </a:xfrm>
          <a:prstGeom prst="rect">
            <a:avLst/>
          </a:prstGeom>
          <a:noFill/>
        </p:spPr>
      </p:pic>
      <p:pic>
        <p:nvPicPr>
          <p:cNvPr id="43018"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717651" y="5061690"/>
            <a:ext cx="3587730" cy="673357"/>
          </a:xfrm>
          <a:prstGeom prst="rect">
            <a:avLst/>
          </a:prstGeom>
          <a:noFill/>
        </p:spPr>
      </p:pic>
      <p:sp>
        <p:nvSpPr>
          <p:cNvPr id="43020" name="Rectangle 12"/>
          <p:cNvSpPr>
            <a:spLocks noChangeArrowheads="1"/>
          </p:cNvSpPr>
          <p:nvPr/>
        </p:nvSpPr>
        <p:spPr bwMode="auto">
          <a:xfrm>
            <a:off x="0" y="10668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21" name="20 Marco"/>
          <p:cNvSpPr/>
          <p:nvPr/>
        </p:nvSpPr>
        <p:spPr>
          <a:xfrm>
            <a:off x="3348507" y="1622738"/>
            <a:ext cx="4264148" cy="794600"/>
          </a:xfrm>
          <a:prstGeom prst="frame">
            <a:avLst>
              <a:gd name="adj1" fmla="val 6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2" name="21 Marco"/>
          <p:cNvSpPr/>
          <p:nvPr/>
        </p:nvSpPr>
        <p:spPr>
          <a:xfrm>
            <a:off x="3507554" y="4865721"/>
            <a:ext cx="4073138" cy="1018363"/>
          </a:xfrm>
          <a:prstGeom prst="frame">
            <a:avLst>
              <a:gd name="adj1" fmla="val 6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3" name="Imagen 5" descr="Nueva marca difusion - web">
            <a:extLst>
              <a:ext uri="{FF2B5EF4-FFF2-40B4-BE49-F238E27FC236}">
                <a16:creationId xmlns:a16="http://schemas.microsoft.com/office/drawing/2014/main" id="{014B7BDD-D50A-4EDC-807E-3D664B12BF6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24"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12</a:t>
            </a:fld>
            <a:r>
              <a:rPr lang="en-US" sz="1600" b="1" dirty="0"/>
              <a:t>-</a:t>
            </a:r>
          </a:p>
        </p:txBody>
      </p:sp>
      <p:sp>
        <p:nvSpPr>
          <p:cNvPr id="27"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pPr lvl="0">
              <a:defRPr/>
            </a:pPr>
            <a:r>
              <a:rPr lang="es-AR" dirty="0"/>
              <a:t>Resultados CO-CORRIENTE</a:t>
            </a:r>
            <a:endParaRPr lang="en-US" dirty="0"/>
          </a:p>
        </p:txBody>
      </p:sp>
      <p:sp>
        <p:nvSpPr>
          <p:cNvPr id="2" name="Marcador de pie de página 3">
            <a:extLst>
              <a:ext uri="{FF2B5EF4-FFF2-40B4-BE49-F238E27FC236}">
                <a16:creationId xmlns:a16="http://schemas.microsoft.com/office/drawing/2014/main" id="{5FD239EC-2C4A-2352-349F-69A39DD08F4F}"/>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3009"/>
                                        </p:tgtEl>
                                        <p:attrNameLst>
                                          <p:attrName>style.visibility</p:attrName>
                                        </p:attrNameLst>
                                      </p:cBhvr>
                                      <p:to>
                                        <p:strVal val="visible"/>
                                      </p:to>
                                    </p:set>
                                    <p:animEffect transition="in" filter="fade">
                                      <p:cBhvr>
                                        <p:cTn id="10" dur="1000"/>
                                        <p:tgtEl>
                                          <p:spTgt spid="430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014"/>
                                        </p:tgtEl>
                                        <p:attrNameLst>
                                          <p:attrName>style.visibility</p:attrName>
                                        </p:attrNameLst>
                                      </p:cBhvr>
                                      <p:to>
                                        <p:strVal val="visible"/>
                                      </p:to>
                                    </p:set>
                                    <p:animEffect transition="in" filter="fade">
                                      <p:cBhvr>
                                        <p:cTn id="23" dur="1000"/>
                                        <p:tgtEl>
                                          <p:spTgt spid="430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016"/>
                                        </p:tgtEl>
                                        <p:attrNameLst>
                                          <p:attrName>style.visibility</p:attrName>
                                        </p:attrNameLst>
                                      </p:cBhvr>
                                      <p:to>
                                        <p:strVal val="visible"/>
                                      </p:to>
                                    </p:set>
                                    <p:animEffect transition="in" filter="fade">
                                      <p:cBhvr>
                                        <p:cTn id="28" dur="1000"/>
                                        <p:tgtEl>
                                          <p:spTgt spid="430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018"/>
                                        </p:tgtEl>
                                        <p:attrNameLst>
                                          <p:attrName>style.visibility</p:attrName>
                                        </p:attrNameLst>
                                      </p:cBhvr>
                                      <p:to>
                                        <p:strVal val="visible"/>
                                      </p:to>
                                    </p:set>
                                    <p:animEffect transition="in" filter="fade">
                                      <p:cBhvr>
                                        <p:cTn id="33" dur="1000"/>
                                        <p:tgtEl>
                                          <p:spTgt spid="430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8" name="Título 1"/>
          <p:cNvSpPr txBox="1">
            <a:spLocks/>
          </p:cNvSpPr>
          <p:nvPr/>
        </p:nvSpPr>
        <p:spPr>
          <a:xfrm>
            <a:off x="715853" y="1030351"/>
            <a:ext cx="1847043" cy="9199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000" b="0" i="0" u="sng" strike="noStrike" kern="1200" cap="none" spc="0" normalizeH="0" baseline="0" noProof="0" dirty="0">
                <a:ln>
                  <a:noFill/>
                </a:ln>
                <a:solidFill>
                  <a:schemeClr val="accent1"/>
                </a:solidFill>
                <a:effectLst/>
                <a:uLnTx/>
                <a:uFillTx/>
                <a:latin typeface="+mj-lt"/>
                <a:ea typeface="+mj-ea"/>
                <a:cs typeface="+mj-cs"/>
              </a:rPr>
              <a:t>Esquema</a:t>
            </a:r>
            <a:endParaRPr kumimoji="0" lang="en-US" sz="3000" b="0" i="0" u="sng" strike="noStrike" kern="1200" cap="none" spc="0" normalizeH="0" baseline="0" noProof="0" dirty="0">
              <a:ln>
                <a:noFill/>
              </a:ln>
              <a:solidFill>
                <a:schemeClr val="accent1"/>
              </a:solidFill>
              <a:effectLst/>
              <a:uLnTx/>
              <a:uFillTx/>
              <a:latin typeface="+mj-lt"/>
              <a:ea typeface="+mj-ea"/>
              <a:cs typeface="+mj-cs"/>
            </a:endParaRPr>
          </a:p>
        </p:txBody>
      </p:sp>
      <p:sp>
        <p:nvSpPr>
          <p:cNvPr id="4198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1985" name="Object 1"/>
          <p:cNvGraphicFramePr>
            <a:graphicFrameLocks noChangeAspect="1"/>
          </p:cNvGraphicFramePr>
          <p:nvPr/>
        </p:nvGraphicFramePr>
        <p:xfrm>
          <a:off x="2781837" y="1321682"/>
          <a:ext cx="6748529" cy="2797009"/>
        </p:xfrm>
        <a:graphic>
          <a:graphicData uri="http://schemas.openxmlformats.org/presentationml/2006/ole">
            <mc:AlternateContent xmlns:mc="http://schemas.openxmlformats.org/markup-compatibility/2006">
              <mc:Choice xmlns:v="urn:schemas-microsoft-com:vml" Requires="v">
                <p:oleObj r:id="rId3" imgW="6639091" imgH="2752627" progId="">
                  <p:embed/>
                </p:oleObj>
              </mc:Choice>
              <mc:Fallback>
                <p:oleObj r:id="rId3" imgW="6639091" imgH="2752627"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837" y="1321682"/>
                        <a:ext cx="6748529" cy="27970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ítulo 1"/>
          <p:cNvSpPr txBox="1">
            <a:spLocks/>
          </p:cNvSpPr>
          <p:nvPr/>
        </p:nvSpPr>
        <p:spPr>
          <a:xfrm>
            <a:off x="546281" y="4235044"/>
            <a:ext cx="10822304" cy="919940"/>
          </a:xfrm>
          <a:prstGeom prst="rect">
            <a:avLst/>
          </a:prstGeom>
        </p:spPr>
        <p:txBody>
          <a:bodyPr vert="horz" lIns="91440" tIns="45720" rIns="91440" bIns="45720" rtlCol="0" anchor="ctr">
            <a:normAutofit/>
          </a:bodyPr>
          <a:lstStyle/>
          <a:p>
            <a:r>
              <a:rPr lang="es-AR" sz="2000" u="sng" dirty="0">
                <a:solidFill>
                  <a:schemeClr val="accent1"/>
                </a:solidFill>
                <a:latin typeface="Calibri" panose="020F0502020204030204" pitchFamily="34" charset="0"/>
                <a:ea typeface="+mj-ea"/>
                <a:cs typeface="Calibri" panose="020F0502020204030204" pitchFamily="34" charset="0"/>
              </a:rPr>
              <a:t>OBS 1:</a:t>
            </a:r>
            <a:r>
              <a:rPr lang="es-AR" sz="2000" dirty="0">
                <a:solidFill>
                  <a:schemeClr val="accent1"/>
                </a:solidFill>
                <a:latin typeface="Calibri" panose="020F0502020204030204" pitchFamily="34" charset="0"/>
                <a:ea typeface="+mj-ea"/>
                <a:cs typeface="Calibri" panose="020F0502020204030204" pitchFamily="34" charset="0"/>
              </a:rPr>
              <a:t> </a:t>
            </a:r>
            <a:r>
              <a:rPr lang="es-ES" sz="2000" dirty="0">
                <a:latin typeface="Calibri" panose="020F0502020204030204" pitchFamily="34" charset="0"/>
                <a:cs typeface="Calibri" panose="020F0502020204030204" pitchFamily="34" charset="0"/>
              </a:rPr>
              <a:t>Se supondrá que a cada etapa ingresan                               de solvente.</a:t>
            </a:r>
          </a:p>
        </p:txBody>
      </p:sp>
      <p:sp>
        <p:nvSpPr>
          <p:cNvPr id="11" name="Título 1"/>
          <p:cNvSpPr txBox="1">
            <a:spLocks/>
          </p:cNvSpPr>
          <p:nvPr/>
        </p:nvSpPr>
        <p:spPr>
          <a:xfrm>
            <a:off x="544134" y="5044267"/>
            <a:ext cx="11201398" cy="919940"/>
          </a:xfrm>
          <a:prstGeom prst="rect">
            <a:avLst/>
          </a:prstGeom>
        </p:spPr>
        <p:txBody>
          <a:bodyPr vert="horz" lIns="91440" tIns="45720" rIns="91440" bIns="45720" rtlCol="0" anchor="ctr">
            <a:noAutofit/>
          </a:bodyPr>
          <a:lstStyle/>
          <a:p>
            <a:pPr defTabSz="914400">
              <a:lnSpc>
                <a:spcPct val="120000"/>
              </a:lnSpc>
              <a:spcBef>
                <a:spcPct val="0"/>
              </a:spcBef>
            </a:pPr>
            <a:r>
              <a:rPr lang="es-AR" sz="2000" u="sng" dirty="0">
                <a:solidFill>
                  <a:schemeClr val="accent1"/>
                </a:solidFill>
                <a:latin typeface="Calibri" panose="020F0502020204030204" pitchFamily="34" charset="0"/>
                <a:ea typeface="+mj-ea"/>
                <a:cs typeface="Calibri" panose="020F0502020204030204" pitchFamily="34" charset="0"/>
              </a:rPr>
              <a:t>OBS 2:</a:t>
            </a:r>
            <a:r>
              <a:rPr lang="es-AR" sz="2000" dirty="0">
                <a:solidFill>
                  <a:schemeClr val="accent1"/>
                </a:solidFill>
                <a:latin typeface="Calibri" panose="020F0502020204030204" pitchFamily="34" charset="0"/>
                <a:ea typeface="+mj-ea"/>
                <a:cs typeface="Calibri" panose="020F0502020204030204" pitchFamily="34" charset="0"/>
              </a:rPr>
              <a:t> </a:t>
            </a:r>
            <a:r>
              <a:rPr lang="es-ES" sz="2000" dirty="0">
                <a:latin typeface="Calibri" panose="020F0502020204030204" pitchFamily="34" charset="0"/>
                <a:cs typeface="Calibri" panose="020F0502020204030204" pitchFamily="34" charset="0"/>
              </a:rPr>
              <a:t>La primera etapa es idéntica a la primera etapa hecha anteriormente. </a:t>
            </a:r>
          </a:p>
          <a:p>
            <a:pPr defTabSz="914400">
              <a:lnSpc>
                <a:spcPct val="120000"/>
              </a:lnSpc>
              <a:spcBef>
                <a:spcPct val="0"/>
              </a:spcBef>
            </a:pPr>
            <a:r>
              <a:rPr lang="es-ES" sz="2000" dirty="0">
                <a:latin typeface="Calibri" panose="020F0502020204030204" pitchFamily="34" charset="0"/>
                <a:cs typeface="Calibri" panose="020F0502020204030204" pitchFamily="34" charset="0"/>
              </a:rPr>
              <a:t>Nos concentraremos exclusivamente en la segunda y la tercera.</a:t>
            </a:r>
          </a:p>
          <a:p>
            <a:pPr defTabSz="914400">
              <a:lnSpc>
                <a:spcPct val="90000"/>
              </a:lnSpc>
              <a:spcBef>
                <a:spcPct val="0"/>
              </a:spcBef>
            </a:pPr>
            <a:endParaRPr lang="es-ES" sz="7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s-AR" sz="700" u="sng" dirty="0">
                <a:solidFill>
                  <a:schemeClr val="accent1"/>
                </a:solidFill>
                <a:latin typeface="Calibri" panose="020F0502020204030204" pitchFamily="34" charset="0"/>
                <a:ea typeface="+mj-ea"/>
                <a:cs typeface="Calibri" panose="020F0502020204030204" pitchFamily="34" charset="0"/>
              </a:rPr>
              <a:t> </a:t>
            </a:r>
            <a:endParaRPr kumimoji="0" lang="en-US" sz="700" b="0" i="0" u="sng"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sp>
        <p:nvSpPr>
          <p:cNvPr id="4198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24218" y="4531472"/>
            <a:ext cx="1514475" cy="323850"/>
          </a:xfrm>
          <a:prstGeom prst="rect">
            <a:avLst/>
          </a:prstGeom>
          <a:noFill/>
        </p:spPr>
      </p:pic>
      <p:pic>
        <p:nvPicPr>
          <p:cNvPr id="14" name="Imagen 5" descr="Nueva marca difusion - web">
            <a:extLst>
              <a:ext uri="{FF2B5EF4-FFF2-40B4-BE49-F238E27FC236}">
                <a16:creationId xmlns:a16="http://schemas.microsoft.com/office/drawing/2014/main" id="{1EC061B4-7C10-441F-9533-D8F306BDF4C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5"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13</a:t>
            </a:fld>
            <a:r>
              <a:rPr lang="en-US" sz="1600" b="1" dirty="0"/>
              <a:t>-</a:t>
            </a:r>
          </a:p>
        </p:txBody>
      </p:sp>
      <p:sp>
        <p:nvSpPr>
          <p:cNvPr id="17"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pPr lvl="0">
              <a:defRPr/>
            </a:pPr>
            <a:r>
              <a:rPr lang="es-AR" sz="4000" dirty="0"/>
              <a:t>Configuración: CORRIENTES CRUZADAS</a:t>
            </a:r>
            <a:endParaRPr lang="en-US" dirty="0"/>
          </a:p>
        </p:txBody>
      </p:sp>
      <p:sp>
        <p:nvSpPr>
          <p:cNvPr id="3" name="Marcador de pie de página 3">
            <a:extLst>
              <a:ext uri="{FF2B5EF4-FFF2-40B4-BE49-F238E27FC236}">
                <a16:creationId xmlns:a16="http://schemas.microsoft.com/office/drawing/2014/main" id="{298D4E76-9E63-1CCB-0B81-D7490538290E}"/>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1985"/>
                                        </p:tgtEl>
                                        <p:attrNameLst>
                                          <p:attrName>style.visibility</p:attrName>
                                        </p:attrNameLst>
                                      </p:cBhvr>
                                      <p:to>
                                        <p:strVal val="visible"/>
                                      </p:to>
                                    </p:set>
                                    <p:animEffect transition="in" filter="fade">
                                      <p:cBhvr>
                                        <p:cTn id="10" dur="1000"/>
                                        <p:tgtEl>
                                          <p:spTgt spid="419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8" name="7 CuadroTexto"/>
          <p:cNvSpPr txBox="1"/>
          <p:nvPr/>
        </p:nvSpPr>
        <p:spPr>
          <a:xfrm>
            <a:off x="566670" y="1223493"/>
            <a:ext cx="11201658" cy="1015663"/>
          </a:xfrm>
          <a:prstGeom prst="rect">
            <a:avLst/>
          </a:prstGeom>
          <a:noFill/>
        </p:spPr>
        <p:txBody>
          <a:bodyPr wrap="square" rtlCol="0">
            <a:spAutoFit/>
          </a:bodyPr>
          <a:lstStyle/>
          <a:p>
            <a:pPr algn="just"/>
            <a:r>
              <a:rPr lang="es-AR" sz="2000" dirty="0">
                <a:latin typeface="Calibri" panose="020F0502020204030204" pitchFamily="34" charset="0"/>
                <a:cs typeface="Calibri" panose="020F0502020204030204" pitchFamily="34" charset="0"/>
              </a:rPr>
              <a:t>Debido a la configuración actual, en cada etapa tendremos un nuevo punto de mezcla. Recordar que, en la etapa anterior, el caudal de extracto era mayor al del refinado. Por esta razón es esperable que disminuya el valor del punto de mezcla.</a:t>
            </a:r>
            <a:endParaRPr lang="es-ES" sz="2000" dirty="0">
              <a:latin typeface="Calibri" panose="020F0502020204030204" pitchFamily="34" charset="0"/>
              <a:cs typeface="Calibri" panose="020F0502020204030204" pitchFamily="34" charset="0"/>
            </a:endParaRPr>
          </a:p>
        </p:txBody>
      </p:sp>
      <p:sp>
        <p:nvSpPr>
          <p:cNvPr id="4403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403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99903" y="2333566"/>
            <a:ext cx="7106965" cy="394831"/>
          </a:xfrm>
          <a:prstGeom prst="rect">
            <a:avLst/>
          </a:prstGeom>
          <a:noFill/>
        </p:spPr>
      </p:pic>
      <p:sp>
        <p:nvSpPr>
          <p:cNvPr id="11" name="10 CuadroTexto"/>
          <p:cNvSpPr txBox="1"/>
          <p:nvPr/>
        </p:nvSpPr>
        <p:spPr>
          <a:xfrm>
            <a:off x="632680" y="2995450"/>
            <a:ext cx="10869768" cy="400110"/>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Por este segundo punto de mezcla pasará la línea de unión que separa a        y        . </a:t>
            </a:r>
            <a:endParaRPr lang="es-ES" sz="2000" dirty="0">
              <a:latin typeface="Calibri" panose="020F0502020204030204" pitchFamily="34" charset="0"/>
              <a:cs typeface="Calibri" panose="020F0502020204030204" pitchFamily="34" charset="0"/>
            </a:endParaRPr>
          </a:p>
        </p:txBody>
      </p:sp>
      <p:sp>
        <p:nvSpPr>
          <p:cNvPr id="4403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403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195773" y="2995449"/>
            <a:ext cx="321972" cy="390966"/>
          </a:xfrm>
          <a:prstGeom prst="rect">
            <a:avLst/>
          </a:prstGeom>
          <a:noFill/>
        </p:spPr>
      </p:pic>
      <p:sp>
        <p:nvSpPr>
          <p:cNvPr id="4404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4039"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742739" y="2960430"/>
            <a:ext cx="360608" cy="422782"/>
          </a:xfrm>
          <a:prstGeom prst="rect">
            <a:avLst/>
          </a:prstGeom>
          <a:noFill/>
        </p:spPr>
      </p:pic>
      <p:sp>
        <p:nvSpPr>
          <p:cNvPr id="44041" name="Rectangle 9"/>
          <p:cNvSpPr>
            <a:spLocks noChangeArrowheads="1"/>
          </p:cNvSpPr>
          <p:nvPr/>
        </p:nvSpPr>
        <p:spPr bwMode="auto">
          <a:xfrm>
            <a:off x="0" y="32385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cs typeface="Arial" pitchFamily="34" charset="0"/>
              </a:rPr>
              <a:t> </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4042"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49799" y="3638280"/>
            <a:ext cx="2924266" cy="736108"/>
          </a:xfrm>
          <a:prstGeom prst="rect">
            <a:avLst/>
          </a:prstGeom>
          <a:noFill/>
        </p:spPr>
      </p:pic>
      <p:sp>
        <p:nvSpPr>
          <p:cNvPr id="44047"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4046" name="Picture 1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349799" y="4617108"/>
            <a:ext cx="3153603" cy="371637"/>
          </a:xfrm>
          <a:prstGeom prst="rect">
            <a:avLst/>
          </a:prstGeom>
          <a:noFill/>
        </p:spPr>
      </p:pic>
      <p:sp>
        <p:nvSpPr>
          <p:cNvPr id="23" name="22 Cerrar llave"/>
          <p:cNvSpPr/>
          <p:nvPr/>
        </p:nvSpPr>
        <p:spPr>
          <a:xfrm>
            <a:off x="4631328" y="3550264"/>
            <a:ext cx="293212" cy="1611212"/>
          </a:xfrm>
          <a:prstGeom prst="rightBrace">
            <a:avLst>
              <a:gd name="adj1" fmla="val 66537"/>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4049"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4048" name="Picture 1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281803" y="3959291"/>
            <a:ext cx="2395704" cy="830194"/>
          </a:xfrm>
          <a:prstGeom prst="rect">
            <a:avLst/>
          </a:prstGeom>
          <a:noFill/>
        </p:spPr>
      </p:pic>
      <p:sp>
        <p:nvSpPr>
          <p:cNvPr id="26" name="25 CuadroTexto"/>
          <p:cNvSpPr txBox="1"/>
          <p:nvPr/>
        </p:nvSpPr>
        <p:spPr>
          <a:xfrm>
            <a:off x="656564" y="5382957"/>
            <a:ext cx="9440215" cy="400110"/>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Ya podemos ubicar en el diagrama el punto de mezcla al conocer:  </a:t>
            </a:r>
            <a:endParaRPr lang="es-ES" sz="2000" dirty="0">
              <a:latin typeface="Calibri" panose="020F0502020204030204" pitchFamily="34" charset="0"/>
              <a:cs typeface="Calibri" panose="020F0502020204030204" pitchFamily="34" charset="0"/>
            </a:endParaRPr>
          </a:p>
        </p:txBody>
      </p:sp>
      <p:pic>
        <p:nvPicPr>
          <p:cNvPr id="27" name="Picture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687058" y="5420072"/>
            <a:ext cx="1661374" cy="424439"/>
          </a:xfrm>
          <a:prstGeom prst="rect">
            <a:avLst/>
          </a:prstGeom>
          <a:noFill/>
        </p:spPr>
      </p:pic>
      <p:pic>
        <p:nvPicPr>
          <p:cNvPr id="25" name="Imagen 5" descr="Nueva marca difusion - web">
            <a:extLst>
              <a:ext uri="{FF2B5EF4-FFF2-40B4-BE49-F238E27FC236}">
                <a16:creationId xmlns:a16="http://schemas.microsoft.com/office/drawing/2014/main" id="{B3C3A291-1932-42B2-AD8F-9C4370924A4C}"/>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28"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14</a:t>
            </a:fld>
            <a:r>
              <a:rPr lang="en-US" sz="1600" b="1" dirty="0"/>
              <a:t>-</a:t>
            </a:r>
          </a:p>
        </p:txBody>
      </p:sp>
      <p:sp>
        <p:nvSpPr>
          <p:cNvPr id="31"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pPr lvl="0">
              <a:defRPr/>
            </a:pPr>
            <a:r>
              <a:rPr lang="es-AR" sz="4000" dirty="0"/>
              <a:t>Análisis CORRIENTES CRUZADAS</a:t>
            </a:r>
            <a:endParaRPr lang="en-US" dirty="0"/>
          </a:p>
        </p:txBody>
      </p:sp>
      <p:sp>
        <p:nvSpPr>
          <p:cNvPr id="2" name="Marcador de pie de página 3">
            <a:extLst>
              <a:ext uri="{FF2B5EF4-FFF2-40B4-BE49-F238E27FC236}">
                <a16:creationId xmlns:a16="http://schemas.microsoft.com/office/drawing/2014/main" id="{F56C7911-7855-C156-7328-733A5F389803}"/>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fade">
                                      <p:cBhvr>
                                        <p:cTn id="12" dur="1000"/>
                                        <p:tgtEl>
                                          <p:spTgt spid="440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44037"/>
                                        </p:tgtEl>
                                        <p:attrNameLst>
                                          <p:attrName>style.visibility</p:attrName>
                                        </p:attrNameLst>
                                      </p:cBhvr>
                                      <p:to>
                                        <p:strVal val="visible"/>
                                      </p:to>
                                    </p:set>
                                    <p:animEffect transition="in" filter="fade">
                                      <p:cBhvr>
                                        <p:cTn id="20" dur="1000"/>
                                        <p:tgtEl>
                                          <p:spTgt spid="44037"/>
                                        </p:tgtEl>
                                      </p:cBhvr>
                                    </p:animEffect>
                                  </p:childTnLst>
                                </p:cTn>
                              </p:par>
                              <p:par>
                                <p:cTn id="21" presetID="10" presetClass="entr" presetSubtype="0" fill="hold" nodeType="withEffect">
                                  <p:stCondLst>
                                    <p:cond delay="0"/>
                                  </p:stCondLst>
                                  <p:childTnLst>
                                    <p:set>
                                      <p:cBhvr>
                                        <p:cTn id="22" dur="1" fill="hold">
                                          <p:stCondLst>
                                            <p:cond delay="0"/>
                                          </p:stCondLst>
                                        </p:cTn>
                                        <p:tgtEl>
                                          <p:spTgt spid="44039"/>
                                        </p:tgtEl>
                                        <p:attrNameLst>
                                          <p:attrName>style.visibility</p:attrName>
                                        </p:attrNameLst>
                                      </p:cBhvr>
                                      <p:to>
                                        <p:strVal val="visible"/>
                                      </p:to>
                                    </p:set>
                                    <p:animEffect transition="in" filter="fade">
                                      <p:cBhvr>
                                        <p:cTn id="23" dur="1000"/>
                                        <p:tgtEl>
                                          <p:spTgt spid="440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042"/>
                                        </p:tgtEl>
                                        <p:attrNameLst>
                                          <p:attrName>style.visibility</p:attrName>
                                        </p:attrNameLst>
                                      </p:cBhvr>
                                      <p:to>
                                        <p:strVal val="visible"/>
                                      </p:to>
                                    </p:set>
                                    <p:animEffect transition="in" filter="fade">
                                      <p:cBhvr>
                                        <p:cTn id="28" dur="1000"/>
                                        <p:tgtEl>
                                          <p:spTgt spid="44042"/>
                                        </p:tgtEl>
                                      </p:cBhvr>
                                    </p:animEffect>
                                  </p:childTnLst>
                                </p:cTn>
                              </p:par>
                              <p:par>
                                <p:cTn id="29" presetID="10" presetClass="entr" presetSubtype="0" fill="hold" nodeType="withEffect">
                                  <p:stCondLst>
                                    <p:cond delay="0"/>
                                  </p:stCondLst>
                                  <p:childTnLst>
                                    <p:set>
                                      <p:cBhvr>
                                        <p:cTn id="30" dur="1" fill="hold">
                                          <p:stCondLst>
                                            <p:cond delay="0"/>
                                          </p:stCondLst>
                                        </p:cTn>
                                        <p:tgtEl>
                                          <p:spTgt spid="44046"/>
                                        </p:tgtEl>
                                        <p:attrNameLst>
                                          <p:attrName>style.visibility</p:attrName>
                                        </p:attrNameLst>
                                      </p:cBhvr>
                                      <p:to>
                                        <p:strVal val="visible"/>
                                      </p:to>
                                    </p:set>
                                    <p:animEffect transition="in" filter="fade">
                                      <p:cBhvr>
                                        <p:cTn id="31" dur="1000"/>
                                        <p:tgtEl>
                                          <p:spTgt spid="440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44048"/>
                                        </p:tgtEl>
                                        <p:attrNameLst>
                                          <p:attrName>style.visibility</p:attrName>
                                        </p:attrNameLst>
                                      </p:cBhvr>
                                      <p:to>
                                        <p:strVal val="visible"/>
                                      </p:to>
                                    </p:set>
                                    <p:animEffect transition="in" filter="fade">
                                      <p:cBhvr>
                                        <p:cTn id="39" dur="1000"/>
                                        <p:tgtEl>
                                          <p:spTgt spid="440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3"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9" name="8 Imagen" descr="diapo 9.jpg"/>
          <p:cNvPicPr>
            <a:picLocks noChangeAspect="1"/>
          </p:cNvPicPr>
          <p:nvPr/>
        </p:nvPicPr>
        <p:blipFill>
          <a:blip r:embed="rId4"/>
          <a:stretch>
            <a:fillRect/>
          </a:stretch>
        </p:blipFill>
        <p:spPr>
          <a:xfrm>
            <a:off x="2348908" y="979449"/>
            <a:ext cx="7248525" cy="5191125"/>
          </a:xfrm>
          <a:prstGeom prst="rect">
            <a:avLst/>
          </a:prstGeom>
        </p:spPr>
      </p:pic>
      <p:pic>
        <p:nvPicPr>
          <p:cNvPr id="10" name="Imagen 5" descr="Nueva marca difusion - web">
            <a:extLst>
              <a:ext uri="{FF2B5EF4-FFF2-40B4-BE49-F238E27FC236}">
                <a16:creationId xmlns:a16="http://schemas.microsoft.com/office/drawing/2014/main" id="{43FFD817-8102-4EAC-A90B-C7AAB25D6F8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1"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15</a:t>
            </a:fld>
            <a:r>
              <a:rPr lang="en-US" sz="1600" b="1" dirty="0"/>
              <a:t>-</a:t>
            </a:r>
          </a:p>
        </p:txBody>
      </p:sp>
      <p:sp>
        <p:nvSpPr>
          <p:cNvPr id="14"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3800" dirty="0"/>
              <a:t>Diagrama Ternario CORRIENTES CRUZADAS</a:t>
            </a:r>
            <a:endParaRPr lang="en-US" sz="3800" dirty="0"/>
          </a:p>
        </p:txBody>
      </p:sp>
      <p:sp>
        <p:nvSpPr>
          <p:cNvPr id="2" name="Marcador de pie de página 3">
            <a:extLst>
              <a:ext uri="{FF2B5EF4-FFF2-40B4-BE49-F238E27FC236}">
                <a16:creationId xmlns:a16="http://schemas.microsoft.com/office/drawing/2014/main" id="{7EBA03C7-DF07-FC62-16DB-19783FCF3760}"/>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10" name="9 Imagen" descr="2 etapa cruzado 1.jpg"/>
          <p:cNvPicPr>
            <a:picLocks noChangeAspect="1"/>
          </p:cNvPicPr>
          <p:nvPr/>
        </p:nvPicPr>
        <p:blipFill>
          <a:blip r:embed="rId4"/>
          <a:stretch>
            <a:fillRect/>
          </a:stretch>
        </p:blipFill>
        <p:spPr>
          <a:xfrm>
            <a:off x="2845452" y="807263"/>
            <a:ext cx="6501096" cy="5243474"/>
          </a:xfrm>
          <a:prstGeom prst="rect">
            <a:avLst/>
          </a:prstGeom>
        </p:spPr>
      </p:pic>
      <p:pic>
        <p:nvPicPr>
          <p:cNvPr id="9" name="Imagen 5" descr="Nueva marca difusion - web">
            <a:extLst>
              <a:ext uri="{FF2B5EF4-FFF2-40B4-BE49-F238E27FC236}">
                <a16:creationId xmlns:a16="http://schemas.microsoft.com/office/drawing/2014/main" id="{1213C371-9343-4BF6-B0D3-11CC6F950CC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1"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16</a:t>
            </a:fld>
            <a:r>
              <a:rPr lang="en-US" sz="1600" b="1" dirty="0"/>
              <a:t>-</a:t>
            </a:r>
          </a:p>
        </p:txBody>
      </p:sp>
      <p:sp>
        <p:nvSpPr>
          <p:cNvPr id="14"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3800" dirty="0"/>
              <a:t>Diagrama Ternario CORRIENTES CRUZADAS</a:t>
            </a:r>
            <a:endParaRPr lang="en-US" sz="3800" dirty="0"/>
          </a:p>
        </p:txBody>
      </p:sp>
      <p:sp>
        <p:nvSpPr>
          <p:cNvPr id="2" name="Marcador de pie de página 3">
            <a:extLst>
              <a:ext uri="{FF2B5EF4-FFF2-40B4-BE49-F238E27FC236}">
                <a16:creationId xmlns:a16="http://schemas.microsoft.com/office/drawing/2014/main" id="{FED2EB90-9DD7-1073-3831-766EEBCE67A8}"/>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4608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6083" name="Rectangle 3"/>
          <p:cNvSpPr>
            <a:spLocks noChangeArrowheads="1"/>
          </p:cNvSpPr>
          <p:nvPr/>
        </p:nvSpPr>
        <p:spPr bwMode="auto">
          <a:xfrm>
            <a:off x="0" y="7905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pic>
        <p:nvPicPr>
          <p:cNvPr id="15" name="14 Imagen" descr="2 etapa cruzado 2.jpg"/>
          <p:cNvPicPr>
            <a:picLocks noChangeAspect="1"/>
          </p:cNvPicPr>
          <p:nvPr/>
        </p:nvPicPr>
        <p:blipFill>
          <a:blip r:embed="rId3"/>
          <a:stretch>
            <a:fillRect/>
          </a:stretch>
        </p:blipFill>
        <p:spPr>
          <a:xfrm>
            <a:off x="949958" y="1055966"/>
            <a:ext cx="6283657" cy="5175961"/>
          </a:xfrm>
          <a:prstGeom prst="rect">
            <a:avLst/>
          </a:prstGeom>
        </p:spPr>
      </p:pic>
      <p:pic>
        <p:nvPicPr>
          <p:cNvPr id="10" name="Imagen 5" descr="Nueva marca difusion - web">
            <a:extLst>
              <a:ext uri="{FF2B5EF4-FFF2-40B4-BE49-F238E27FC236}">
                <a16:creationId xmlns:a16="http://schemas.microsoft.com/office/drawing/2014/main" id="{807D437C-3123-45E7-A8FD-EE729D13C23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1"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17</a:t>
            </a:fld>
            <a:r>
              <a:rPr lang="en-US" sz="1600" b="1" dirty="0"/>
              <a:t>-</a:t>
            </a:r>
          </a:p>
        </p:txBody>
      </p:sp>
      <p:sp>
        <p:nvSpPr>
          <p:cNvPr id="14"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3800" dirty="0"/>
              <a:t>Diagrama Ternario CORRIENTES CRUZADAS</a:t>
            </a:r>
            <a:endParaRPr lang="en-US" sz="3800" dirty="0"/>
          </a:p>
        </p:txBody>
      </p:sp>
      <p:sp>
        <p:nvSpPr>
          <p:cNvPr id="2" name="Marcador de pie de página 3">
            <a:extLst>
              <a:ext uri="{FF2B5EF4-FFF2-40B4-BE49-F238E27FC236}">
                <a16:creationId xmlns:a16="http://schemas.microsoft.com/office/drawing/2014/main" id="{3258CFE9-A9EF-55FC-4A01-4D486B1420F6}"/>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
        <p:nvSpPr>
          <p:cNvPr id="8" name="7 CuadroTexto"/>
          <p:cNvSpPr txBox="1"/>
          <p:nvPr/>
        </p:nvSpPr>
        <p:spPr>
          <a:xfrm>
            <a:off x="5376672" y="1185478"/>
            <a:ext cx="6391656" cy="1015663"/>
          </a:xfrm>
          <a:prstGeom prst="rect">
            <a:avLst/>
          </a:prstGeom>
          <a:noFill/>
        </p:spPr>
        <p:txBody>
          <a:bodyPr wrap="square" rtlCol="0">
            <a:spAutoFit/>
          </a:bodyPr>
          <a:lstStyle/>
          <a:p>
            <a:pPr algn="just"/>
            <a:r>
              <a:rPr lang="es-AR" sz="2000" dirty="0">
                <a:latin typeface="Calibri" panose="020F0502020204030204" pitchFamily="34" charset="0"/>
                <a:cs typeface="Calibri" panose="020F0502020204030204" pitchFamily="34" charset="0"/>
              </a:rPr>
              <a:t>Trazando una recta horizontal que incluya al punto de mezcla me permite leer las composiciones de extracto y refinado a la salida de la etapa 2:</a:t>
            </a:r>
            <a:endParaRPr lang="es-ES" sz="2000" dirty="0">
              <a:latin typeface="Calibri" panose="020F0502020204030204" pitchFamily="34" charset="0"/>
              <a:cs typeface="Calibri" panose="020F0502020204030204" pitchFamily="34" charset="0"/>
            </a:endParaRPr>
          </a:p>
        </p:txBody>
      </p:sp>
      <p:pic>
        <p:nvPicPr>
          <p:cNvPr id="45057"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319941" y="2056820"/>
            <a:ext cx="1287151" cy="415210"/>
          </a:xfrm>
          <a:prstGeom prst="rect">
            <a:avLst/>
          </a:prstGeom>
          <a:noFill/>
        </p:spPr>
      </p:pic>
      <p:sp>
        <p:nvSpPr>
          <p:cNvPr id="3" name="9 Marco"/>
          <p:cNvSpPr/>
          <p:nvPr/>
        </p:nvSpPr>
        <p:spPr>
          <a:xfrm>
            <a:off x="9025299" y="1929943"/>
            <a:ext cx="1876437" cy="687534"/>
          </a:xfrm>
          <a:prstGeom prst="frame">
            <a:avLst>
              <a:gd name="adj1" fmla="val 9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10 CuadroTexto"/>
          <p:cNvSpPr txBox="1"/>
          <p:nvPr/>
        </p:nvSpPr>
        <p:spPr>
          <a:xfrm>
            <a:off x="6179419" y="2849532"/>
            <a:ext cx="5588909" cy="707886"/>
          </a:xfrm>
          <a:prstGeom prst="rect">
            <a:avLst/>
          </a:prstGeom>
          <a:noFill/>
        </p:spPr>
        <p:txBody>
          <a:bodyPr wrap="square" rtlCol="0">
            <a:spAutoFit/>
          </a:bodyPr>
          <a:lstStyle/>
          <a:p>
            <a:r>
              <a:rPr lang="es-ES" sz="2000" dirty="0">
                <a:latin typeface="Calibri" panose="020F0502020204030204" pitchFamily="34" charset="0"/>
                <a:cs typeface="Calibri" panose="020F0502020204030204" pitchFamily="34" charset="0"/>
              </a:rPr>
              <a:t>Para calcular los caudales de extracto y refinado que salen de la segunda etapa, se tiene:</a:t>
            </a:r>
          </a:p>
        </p:txBody>
      </p:sp>
      <p:pic>
        <p:nvPicPr>
          <p:cNvPr id="7" name="Picture 4">
            <a:extLst>
              <a:ext uri="{FF2B5EF4-FFF2-40B4-BE49-F238E27FC236}">
                <a16:creationId xmlns:a16="http://schemas.microsoft.com/office/drawing/2014/main" id="{A19A038B-9704-BA00-0511-4A9F4A74B04F}"/>
              </a:ext>
            </a:extLst>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560583" y="3669235"/>
            <a:ext cx="2883434" cy="365125"/>
          </a:xfrm>
          <a:prstGeom prst="rect">
            <a:avLst/>
          </a:prstGeom>
          <a:noFill/>
        </p:spPr>
      </p:pic>
      <p:pic>
        <p:nvPicPr>
          <p:cNvPr id="9" name="Picture 6">
            <a:extLst>
              <a:ext uri="{FF2B5EF4-FFF2-40B4-BE49-F238E27FC236}">
                <a16:creationId xmlns:a16="http://schemas.microsoft.com/office/drawing/2014/main" id="{0C63C0A9-2E33-A6F7-7740-98D88E8097B1}"/>
              </a:ext>
            </a:extLst>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887114" y="4188562"/>
            <a:ext cx="2563128" cy="665866"/>
          </a:xfrm>
          <a:prstGeom prst="rect">
            <a:avLst/>
          </a:prstGeom>
          <a:noFill/>
        </p:spPr>
      </p:pic>
      <p:sp>
        <p:nvSpPr>
          <p:cNvPr id="13" name="15 Cerrar llave">
            <a:extLst>
              <a:ext uri="{FF2B5EF4-FFF2-40B4-BE49-F238E27FC236}">
                <a16:creationId xmlns:a16="http://schemas.microsoft.com/office/drawing/2014/main" id="{D7298433-93BC-8D61-177A-D57D5943FD40}"/>
              </a:ext>
            </a:extLst>
          </p:cNvPr>
          <p:cNvSpPr/>
          <p:nvPr/>
        </p:nvSpPr>
        <p:spPr>
          <a:xfrm>
            <a:off x="9451325" y="3602081"/>
            <a:ext cx="212440" cy="1331734"/>
          </a:xfrm>
          <a:prstGeom prst="rightBrace">
            <a:avLst>
              <a:gd name="adj1" fmla="val 66537"/>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7" name="Picture 8">
            <a:extLst>
              <a:ext uri="{FF2B5EF4-FFF2-40B4-BE49-F238E27FC236}">
                <a16:creationId xmlns:a16="http://schemas.microsoft.com/office/drawing/2014/main" id="{E2070961-3F50-14EC-1AEC-D438FB7193B5}"/>
              </a:ext>
            </a:extLst>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9848015" y="3820960"/>
            <a:ext cx="1793897" cy="304963"/>
          </a:xfrm>
          <a:prstGeom prst="rect">
            <a:avLst/>
          </a:prstGeom>
          <a:noFill/>
        </p:spPr>
      </p:pic>
      <p:pic>
        <p:nvPicPr>
          <p:cNvPr id="18" name="Picture 10">
            <a:extLst>
              <a:ext uri="{FF2B5EF4-FFF2-40B4-BE49-F238E27FC236}">
                <a16:creationId xmlns:a16="http://schemas.microsoft.com/office/drawing/2014/main" id="{1DC00E31-5E21-4436-4EE5-62542450B062}"/>
              </a:ext>
            </a:extLst>
          </p:cNvP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9848015" y="4316323"/>
            <a:ext cx="1793897" cy="286350"/>
          </a:xfrm>
          <a:prstGeom prst="rect">
            <a:avLst/>
          </a:prstGeom>
          <a:noFill/>
        </p:spPr>
      </p:pic>
      <p:sp>
        <p:nvSpPr>
          <p:cNvPr id="19" name="20 Marco">
            <a:extLst>
              <a:ext uri="{FF2B5EF4-FFF2-40B4-BE49-F238E27FC236}">
                <a16:creationId xmlns:a16="http://schemas.microsoft.com/office/drawing/2014/main" id="{672CE69A-1435-B4DD-15D6-1D93BB9EED54}"/>
              </a:ext>
            </a:extLst>
          </p:cNvPr>
          <p:cNvSpPr/>
          <p:nvPr/>
        </p:nvSpPr>
        <p:spPr>
          <a:xfrm>
            <a:off x="9767668" y="3669235"/>
            <a:ext cx="2000659" cy="1054248"/>
          </a:xfrm>
          <a:prstGeom prst="frame">
            <a:avLst>
              <a:gd name="adj1" fmla="val 2776"/>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5057"/>
                                        </p:tgtEl>
                                        <p:attrNameLst>
                                          <p:attrName>style.visibility</p:attrName>
                                        </p:attrNameLst>
                                      </p:cBhvr>
                                      <p:to>
                                        <p:strVal val="visible"/>
                                      </p:to>
                                    </p:set>
                                    <p:animEffect transition="in" filter="fade">
                                      <p:cBhvr>
                                        <p:cTn id="10" dur="2000"/>
                                        <p:tgtEl>
                                          <p:spTgt spid="450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p:bldP spid="13"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8" name="7 CuadroTexto"/>
          <p:cNvSpPr txBox="1"/>
          <p:nvPr/>
        </p:nvSpPr>
        <p:spPr>
          <a:xfrm>
            <a:off x="476516" y="1210615"/>
            <a:ext cx="10972801" cy="1015663"/>
          </a:xfrm>
          <a:prstGeom prst="rect">
            <a:avLst/>
          </a:prstGeom>
          <a:noFill/>
        </p:spPr>
        <p:txBody>
          <a:bodyPr wrap="square" rtlCol="0">
            <a:spAutoFit/>
          </a:bodyPr>
          <a:lstStyle/>
          <a:p>
            <a:pPr algn="just"/>
            <a:r>
              <a:rPr lang="es-AR" sz="2000" dirty="0">
                <a:latin typeface="Calibri" panose="020F0502020204030204" pitchFamily="34" charset="0"/>
                <a:cs typeface="Calibri" panose="020F0502020204030204" pitchFamily="34" charset="0"/>
              </a:rPr>
              <a:t>La resolución de esta etapa es análoga a la de la etapa 2. </a:t>
            </a:r>
          </a:p>
          <a:p>
            <a:pPr algn="just"/>
            <a:r>
              <a:rPr lang="es-AR" sz="2000" dirty="0">
                <a:latin typeface="Calibri" panose="020F0502020204030204" pitchFamily="34" charset="0"/>
                <a:cs typeface="Calibri" panose="020F0502020204030204" pitchFamily="34" charset="0"/>
              </a:rPr>
              <a:t>Nuevamente tendremos un nuevo punto de mezcla:</a:t>
            </a:r>
          </a:p>
          <a:p>
            <a:endParaRPr lang="es-ES" sz="2000" dirty="0">
              <a:latin typeface="Calibri" panose="020F0502020204030204" pitchFamily="34" charset="0"/>
              <a:cs typeface="Calibri" panose="020F0502020204030204" pitchFamily="34" charset="0"/>
            </a:endParaRPr>
          </a:p>
        </p:txBody>
      </p:sp>
      <p:sp>
        <p:nvSpPr>
          <p:cNvPr id="4813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813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3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99143" y="2090169"/>
            <a:ext cx="6200790" cy="344488"/>
          </a:xfrm>
          <a:prstGeom prst="rect">
            <a:avLst/>
          </a:prstGeom>
          <a:noFill/>
        </p:spPr>
      </p:pic>
      <p:sp>
        <p:nvSpPr>
          <p:cNvPr id="11" name="10 Rectángulo"/>
          <p:cNvSpPr/>
          <p:nvPr/>
        </p:nvSpPr>
        <p:spPr>
          <a:xfrm>
            <a:off x="485103" y="2745225"/>
            <a:ext cx="10796790" cy="400110"/>
          </a:xfrm>
          <a:prstGeom prst="rect">
            <a:avLst/>
          </a:prstGeom>
        </p:spPr>
        <p:txBody>
          <a:bodyPr wrap="square">
            <a:spAutoFit/>
          </a:bodyPr>
          <a:lstStyle/>
          <a:p>
            <a:r>
              <a:rPr lang="es-AR" sz="2000" dirty="0">
                <a:latin typeface="Calibri" panose="020F0502020204030204" pitchFamily="34" charset="0"/>
                <a:cs typeface="Calibri" panose="020F0502020204030204" pitchFamily="34" charset="0"/>
              </a:rPr>
              <a:t>Por este tercer punto de mezcla pasará la línea de unión que separa a                 . </a:t>
            </a:r>
            <a:endParaRPr lang="es-ES" sz="2000" dirty="0">
              <a:latin typeface="Calibri" panose="020F0502020204030204" pitchFamily="34" charset="0"/>
              <a:cs typeface="Calibri" panose="020F0502020204030204" pitchFamily="34" charset="0"/>
            </a:endParaRPr>
          </a:p>
        </p:txBody>
      </p:sp>
      <p:sp>
        <p:nvSpPr>
          <p:cNvPr id="48134"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33"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794668" y="2765328"/>
            <a:ext cx="875763" cy="358746"/>
          </a:xfrm>
          <a:prstGeom prst="rect">
            <a:avLst/>
          </a:prstGeom>
          <a:noFill/>
        </p:spPr>
      </p:pic>
      <p:sp>
        <p:nvSpPr>
          <p:cNvPr id="48136"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3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4248" y="4508010"/>
            <a:ext cx="3075723" cy="361243"/>
          </a:xfrm>
          <a:prstGeom prst="rect">
            <a:avLst/>
          </a:prstGeom>
          <a:noFill/>
        </p:spPr>
      </p:pic>
      <p:sp>
        <p:nvSpPr>
          <p:cNvPr id="48138"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37"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927280" y="3528811"/>
            <a:ext cx="2972691" cy="745727"/>
          </a:xfrm>
          <a:prstGeom prst="rect">
            <a:avLst/>
          </a:prstGeom>
          <a:noFill/>
        </p:spPr>
      </p:pic>
      <p:sp>
        <p:nvSpPr>
          <p:cNvPr id="18" name="17 Cerrar llave"/>
          <p:cNvSpPr/>
          <p:nvPr/>
        </p:nvSpPr>
        <p:spPr>
          <a:xfrm>
            <a:off x="3980403" y="3361477"/>
            <a:ext cx="329054" cy="1790164"/>
          </a:xfrm>
          <a:prstGeom prst="rightBrace">
            <a:avLst>
              <a:gd name="adj1" fmla="val 66537"/>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8140"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39"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753548" y="3774278"/>
            <a:ext cx="1911658" cy="354010"/>
          </a:xfrm>
          <a:prstGeom prst="rect">
            <a:avLst/>
          </a:prstGeom>
          <a:noFill/>
        </p:spPr>
      </p:pic>
      <p:sp>
        <p:nvSpPr>
          <p:cNvPr id="48142"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41" name="Picture 1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637636" y="4418221"/>
            <a:ext cx="2302991" cy="359182"/>
          </a:xfrm>
          <a:prstGeom prst="rect">
            <a:avLst/>
          </a:prstGeom>
          <a:noFill/>
        </p:spPr>
      </p:pic>
      <p:sp>
        <p:nvSpPr>
          <p:cNvPr id="23" name="22 CuadroTexto"/>
          <p:cNvSpPr txBox="1"/>
          <p:nvPr/>
        </p:nvSpPr>
        <p:spPr>
          <a:xfrm>
            <a:off x="485103" y="5219576"/>
            <a:ext cx="9440215" cy="400110"/>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Ya podemos ubicar  en el diagrama el punto de mezcla al conocer:  </a:t>
            </a:r>
            <a:endParaRPr lang="es-ES" sz="2000" dirty="0">
              <a:latin typeface="Calibri" panose="020F0502020204030204" pitchFamily="34" charset="0"/>
              <a:cs typeface="Calibri" panose="020F0502020204030204" pitchFamily="34" charset="0"/>
            </a:endParaRPr>
          </a:p>
        </p:txBody>
      </p:sp>
      <p:pic>
        <p:nvPicPr>
          <p:cNvPr id="48143" name="Picture 1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568156" y="5245688"/>
            <a:ext cx="1531777" cy="391330"/>
          </a:xfrm>
          <a:prstGeom prst="rect">
            <a:avLst/>
          </a:prstGeom>
          <a:noFill/>
        </p:spPr>
      </p:pic>
      <p:sp>
        <p:nvSpPr>
          <p:cNvPr id="48145" name="Rectangle 17"/>
          <p:cNvSpPr>
            <a:spLocks noChangeArrowheads="1"/>
          </p:cNvSpPr>
          <p:nvPr/>
        </p:nvSpPr>
        <p:spPr bwMode="auto">
          <a:xfrm>
            <a:off x="0" y="7905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pic>
        <p:nvPicPr>
          <p:cNvPr id="30" name="Imagen 5" descr="Nueva marca difusion - web">
            <a:extLst>
              <a:ext uri="{FF2B5EF4-FFF2-40B4-BE49-F238E27FC236}">
                <a16:creationId xmlns:a16="http://schemas.microsoft.com/office/drawing/2014/main" id="{9D378C62-DB13-409E-AEB8-BED8B1806B8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27"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18</a:t>
            </a:fld>
            <a:r>
              <a:rPr lang="en-US" sz="1600" b="1" dirty="0"/>
              <a:t>-</a:t>
            </a:r>
          </a:p>
        </p:txBody>
      </p:sp>
      <p:sp>
        <p:nvSpPr>
          <p:cNvPr id="29"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3800" dirty="0"/>
              <a:t>Etapa 3 CORRIENTES CRUZADAS</a:t>
            </a:r>
            <a:endParaRPr lang="en-US" sz="3800" dirty="0"/>
          </a:p>
        </p:txBody>
      </p:sp>
      <p:sp>
        <p:nvSpPr>
          <p:cNvPr id="2" name="Marcador de pie de página 3">
            <a:extLst>
              <a:ext uri="{FF2B5EF4-FFF2-40B4-BE49-F238E27FC236}">
                <a16:creationId xmlns:a16="http://schemas.microsoft.com/office/drawing/2014/main" id="{D8AD27A9-BB56-0CC0-2645-83CAB57AD75E}"/>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fade">
                                      <p:cBhvr>
                                        <p:cTn id="12" dur="1000"/>
                                        <p:tgtEl>
                                          <p:spTgt spid="48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48133"/>
                                        </p:tgtEl>
                                        <p:attrNameLst>
                                          <p:attrName>style.visibility</p:attrName>
                                        </p:attrNameLst>
                                      </p:cBhvr>
                                      <p:to>
                                        <p:strVal val="visible"/>
                                      </p:to>
                                    </p:set>
                                    <p:animEffect transition="in" filter="fade">
                                      <p:cBhvr>
                                        <p:cTn id="20" dur="2000"/>
                                        <p:tgtEl>
                                          <p:spTgt spid="481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137"/>
                                        </p:tgtEl>
                                        <p:attrNameLst>
                                          <p:attrName>style.visibility</p:attrName>
                                        </p:attrNameLst>
                                      </p:cBhvr>
                                      <p:to>
                                        <p:strVal val="visible"/>
                                      </p:to>
                                    </p:set>
                                    <p:animEffect transition="in" filter="fade">
                                      <p:cBhvr>
                                        <p:cTn id="25" dur="2000"/>
                                        <p:tgtEl>
                                          <p:spTgt spid="48137"/>
                                        </p:tgtEl>
                                      </p:cBhvr>
                                    </p:animEffect>
                                  </p:childTnLst>
                                </p:cTn>
                              </p:par>
                              <p:par>
                                <p:cTn id="26" presetID="10" presetClass="entr" presetSubtype="0" fill="hold" nodeType="withEffect">
                                  <p:stCondLst>
                                    <p:cond delay="0"/>
                                  </p:stCondLst>
                                  <p:childTnLst>
                                    <p:set>
                                      <p:cBhvr>
                                        <p:cTn id="27" dur="1" fill="hold">
                                          <p:stCondLst>
                                            <p:cond delay="0"/>
                                          </p:stCondLst>
                                        </p:cTn>
                                        <p:tgtEl>
                                          <p:spTgt spid="48135"/>
                                        </p:tgtEl>
                                        <p:attrNameLst>
                                          <p:attrName>style.visibility</p:attrName>
                                        </p:attrNameLst>
                                      </p:cBhvr>
                                      <p:to>
                                        <p:strVal val="visible"/>
                                      </p:to>
                                    </p:set>
                                    <p:animEffect transition="in" filter="fade">
                                      <p:cBhvr>
                                        <p:cTn id="28" dur="2000"/>
                                        <p:tgtEl>
                                          <p:spTgt spid="481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0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48139"/>
                                        </p:tgtEl>
                                        <p:attrNameLst>
                                          <p:attrName>style.visibility</p:attrName>
                                        </p:attrNameLst>
                                      </p:cBhvr>
                                      <p:to>
                                        <p:strVal val="visible"/>
                                      </p:to>
                                    </p:set>
                                    <p:animEffect transition="in" filter="fade">
                                      <p:cBhvr>
                                        <p:cTn id="36" dur="2000"/>
                                        <p:tgtEl>
                                          <p:spTgt spid="48139"/>
                                        </p:tgtEl>
                                      </p:cBhvr>
                                    </p:animEffect>
                                  </p:childTnLst>
                                </p:cTn>
                              </p:par>
                              <p:par>
                                <p:cTn id="37" presetID="10" presetClass="entr" presetSubtype="0" fill="hold" nodeType="withEffect">
                                  <p:stCondLst>
                                    <p:cond delay="0"/>
                                  </p:stCondLst>
                                  <p:childTnLst>
                                    <p:set>
                                      <p:cBhvr>
                                        <p:cTn id="38" dur="1" fill="hold">
                                          <p:stCondLst>
                                            <p:cond delay="0"/>
                                          </p:stCondLst>
                                        </p:cTn>
                                        <p:tgtEl>
                                          <p:spTgt spid="48141"/>
                                        </p:tgtEl>
                                        <p:attrNameLst>
                                          <p:attrName>style.visibility</p:attrName>
                                        </p:attrNameLst>
                                      </p:cBhvr>
                                      <p:to>
                                        <p:strVal val="visible"/>
                                      </p:to>
                                    </p:set>
                                    <p:animEffect transition="in" filter="fade">
                                      <p:cBhvr>
                                        <p:cTn id="39" dur="2000"/>
                                        <p:tgtEl>
                                          <p:spTgt spid="481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48143"/>
                                        </p:tgtEl>
                                        <p:attrNameLst>
                                          <p:attrName>style.visibility</p:attrName>
                                        </p:attrNameLst>
                                      </p:cBhvr>
                                      <p:to>
                                        <p:strVal val="visible"/>
                                      </p:to>
                                    </p:set>
                                    <p:animEffect transition="in" filter="fade">
                                      <p:cBhvr>
                                        <p:cTn id="47" dur="2000"/>
                                        <p:tgtEl>
                                          <p:spTgt spid="48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8"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8" name="7 Imagen" descr="flujo cruzado etapa 3.jpg"/>
          <p:cNvPicPr>
            <a:picLocks noChangeAspect="1"/>
          </p:cNvPicPr>
          <p:nvPr/>
        </p:nvPicPr>
        <p:blipFill>
          <a:blip r:embed="rId3"/>
          <a:stretch>
            <a:fillRect/>
          </a:stretch>
        </p:blipFill>
        <p:spPr>
          <a:xfrm>
            <a:off x="397120" y="1573228"/>
            <a:ext cx="11135040" cy="4648804"/>
          </a:xfrm>
          <a:prstGeom prst="rect">
            <a:avLst/>
          </a:prstGeom>
        </p:spPr>
      </p:pic>
      <p:pic>
        <p:nvPicPr>
          <p:cNvPr id="9" name="Imagen 5" descr="Nueva marca difusion - web">
            <a:extLst>
              <a:ext uri="{FF2B5EF4-FFF2-40B4-BE49-F238E27FC236}">
                <a16:creationId xmlns:a16="http://schemas.microsoft.com/office/drawing/2014/main" id="{FA40B432-D0B4-4C69-8CB4-932F4E1985F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0"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19</a:t>
            </a:fld>
            <a:r>
              <a:rPr lang="en-US" sz="1600" b="1" dirty="0"/>
              <a:t>-</a:t>
            </a:r>
          </a:p>
        </p:txBody>
      </p:sp>
      <p:sp>
        <p:nvSpPr>
          <p:cNvPr id="13"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3800" dirty="0"/>
              <a:t>Diagrama Ternario CORRIENTES CRUZADAS</a:t>
            </a:r>
            <a:endParaRPr lang="en-US" sz="3800" dirty="0"/>
          </a:p>
        </p:txBody>
      </p:sp>
      <p:sp>
        <p:nvSpPr>
          <p:cNvPr id="2" name="Marcador de pie de página 3">
            <a:extLst>
              <a:ext uri="{FF2B5EF4-FFF2-40B4-BE49-F238E27FC236}">
                <a16:creationId xmlns:a16="http://schemas.microsoft.com/office/drawing/2014/main" id="{CD9C5757-6D85-D94D-6C3B-1B87D5592448}"/>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7" name="Imagen 5" descr="Nueva marca difusion - web">
            <a:extLst>
              <a:ext uri="{FF2B5EF4-FFF2-40B4-BE49-F238E27FC236}">
                <a16:creationId xmlns:a16="http://schemas.microsoft.com/office/drawing/2014/main" id="{8A34CEBD-FDBD-49B0-B374-F26F076E34F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1"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2</a:t>
            </a:fld>
            <a:r>
              <a:rPr lang="en-US" sz="1600" b="1" dirty="0"/>
              <a:t>-</a:t>
            </a:r>
          </a:p>
        </p:txBody>
      </p:sp>
      <p:sp>
        <p:nvSpPr>
          <p:cNvPr id="8"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r>
              <a:rPr lang="es-419" dirty="0"/>
              <a:t>Enunciado	</a:t>
            </a:r>
            <a:endParaRPr lang="en-US" dirty="0"/>
          </a:p>
        </p:txBody>
      </p:sp>
      <p:sp>
        <p:nvSpPr>
          <p:cNvPr id="2" name="Marcador de pie de página 3">
            <a:extLst>
              <a:ext uri="{FF2B5EF4-FFF2-40B4-BE49-F238E27FC236}">
                <a16:creationId xmlns:a16="http://schemas.microsoft.com/office/drawing/2014/main" id="{0D3B08D3-A179-EA87-C2A4-5DF2B366CC48}"/>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
        <p:nvSpPr>
          <p:cNvPr id="3" name="Marcador de contenido 2">
            <a:extLst>
              <a:ext uri="{FF2B5EF4-FFF2-40B4-BE49-F238E27FC236}">
                <a16:creationId xmlns:a16="http://schemas.microsoft.com/office/drawing/2014/main" id="{400D1DE7-2611-8443-33A3-E0E851806340}"/>
              </a:ext>
            </a:extLst>
          </p:cNvPr>
          <p:cNvSpPr>
            <a:spLocks noGrp="1"/>
          </p:cNvSpPr>
          <p:nvPr>
            <p:ph idx="1"/>
          </p:nvPr>
        </p:nvSpPr>
        <p:spPr>
          <a:xfrm>
            <a:off x="423671" y="952959"/>
            <a:ext cx="11329414" cy="1536854"/>
          </a:xfrm>
        </p:spPr>
        <p:txBody>
          <a:bodyPr>
            <a:normAutofit/>
          </a:bodyPr>
          <a:lstStyle/>
          <a:p>
            <a:pPr marL="45720" indent="0" algn="just">
              <a:lnSpc>
                <a:spcPct val="100000"/>
              </a:lnSpc>
              <a:spcBef>
                <a:spcPts val="300"/>
              </a:spcBef>
              <a:spcAft>
                <a:spcPts val="300"/>
              </a:spcAft>
              <a:buNone/>
            </a:pPr>
            <a:r>
              <a:rPr lang="es-ES" sz="2000" b="1" dirty="0">
                <a:solidFill>
                  <a:schemeClr val="tx1"/>
                </a:solidFill>
                <a:latin typeface="Calibri" panose="020F0502020204030204" pitchFamily="34" charset="0"/>
                <a:cs typeface="Calibri" panose="020F0502020204030204" pitchFamily="34" charset="0"/>
              </a:rPr>
              <a:t>Se trata de separar por extracción un componente A de una mezcla que contiene A+B de composición 0,3 (fracción en peso de A) y 0,7 de B. Se usa para tal fin un solvente C que es totalmente inmiscible con B.</a:t>
            </a:r>
          </a:p>
          <a:p>
            <a:pPr marL="45720" indent="0" algn="just">
              <a:lnSpc>
                <a:spcPct val="100000"/>
              </a:lnSpc>
              <a:spcBef>
                <a:spcPts val="300"/>
              </a:spcBef>
              <a:spcAft>
                <a:spcPts val="300"/>
              </a:spcAft>
              <a:buNone/>
            </a:pPr>
            <a:r>
              <a:rPr lang="es-ES" sz="2000" b="1" dirty="0">
                <a:solidFill>
                  <a:schemeClr val="tx1"/>
                </a:solidFill>
                <a:latin typeface="Calibri" panose="020F0502020204030204" pitchFamily="34" charset="0"/>
                <a:cs typeface="Calibri" panose="020F0502020204030204" pitchFamily="34" charset="0"/>
              </a:rPr>
              <a:t>Se deben tratar 100 kg/h de mezcla disponiéndose de 100 kg/h de solvente C. </a:t>
            </a:r>
            <a:r>
              <a:rPr lang="es-ES" sz="2000" b="1" dirty="0">
                <a:solidFill>
                  <a:srgbClr val="FF0000"/>
                </a:solidFill>
                <a:latin typeface="Calibri" panose="020F0502020204030204" pitchFamily="34" charset="0"/>
                <a:cs typeface="Calibri" panose="020F0502020204030204" pitchFamily="34" charset="0"/>
              </a:rPr>
              <a:t>La zona de inmiscibilidad se ubica por debajo del 60% de la composición de A. En cualquier otra composición la mezcla es miscible.</a:t>
            </a:r>
          </a:p>
        </p:txBody>
      </p:sp>
      <p:sp>
        <p:nvSpPr>
          <p:cNvPr id="4" name="Marcador de contenido 2">
            <a:extLst>
              <a:ext uri="{FF2B5EF4-FFF2-40B4-BE49-F238E27FC236}">
                <a16:creationId xmlns:a16="http://schemas.microsoft.com/office/drawing/2014/main" id="{BF26CB17-EAF6-8739-174D-298301C488EA}"/>
              </a:ext>
            </a:extLst>
          </p:cNvPr>
          <p:cNvSpPr txBox="1">
            <a:spLocks/>
          </p:cNvSpPr>
          <p:nvPr/>
        </p:nvSpPr>
        <p:spPr>
          <a:xfrm>
            <a:off x="423670" y="2489813"/>
            <a:ext cx="11329415" cy="255675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lnSpc>
                <a:spcPct val="100000"/>
              </a:lnSpc>
              <a:spcBef>
                <a:spcPts val="300"/>
              </a:spcBef>
              <a:spcAft>
                <a:spcPts val="300"/>
              </a:spcAft>
              <a:buNone/>
            </a:pPr>
            <a:r>
              <a:rPr lang="es-ES" sz="1800" u="sng" dirty="0">
                <a:solidFill>
                  <a:schemeClr val="tx1"/>
                </a:solidFill>
                <a:latin typeface="Calibri" panose="020F0502020204030204" pitchFamily="34" charset="0"/>
                <a:cs typeface="Calibri" panose="020F0502020204030204" pitchFamily="34" charset="0"/>
              </a:rPr>
              <a:t>Se pide:</a:t>
            </a:r>
            <a:r>
              <a:rPr lang="es-ES" sz="1800" dirty="0">
                <a:solidFill>
                  <a:schemeClr val="tx1"/>
                </a:solidFill>
                <a:latin typeface="Calibri" panose="020F0502020204030204" pitchFamily="34" charset="0"/>
                <a:cs typeface="Calibri" panose="020F0502020204030204" pitchFamily="34" charset="0"/>
              </a:rPr>
              <a:t> </a:t>
            </a:r>
          </a:p>
          <a:p>
            <a:pPr marL="388620" indent="-342900" algn="just">
              <a:lnSpc>
                <a:spcPct val="100000"/>
              </a:lnSpc>
              <a:spcBef>
                <a:spcPts val="300"/>
              </a:spcBef>
              <a:spcAft>
                <a:spcPts val="300"/>
              </a:spcAft>
              <a:buFont typeface="+mj-lt"/>
              <a:buAutoNum type="arabicPeriod"/>
            </a:pPr>
            <a:r>
              <a:rPr lang="es-ES" sz="1800" dirty="0">
                <a:solidFill>
                  <a:schemeClr val="tx1"/>
                </a:solidFill>
                <a:latin typeface="Calibri" panose="020F0502020204030204" pitchFamily="34" charset="0"/>
                <a:cs typeface="Calibri" panose="020F0502020204030204" pitchFamily="34" charset="0"/>
              </a:rPr>
              <a:t>Determinar gráficamente la recuperación de A (del contenido en la alimentación) que se logra extraer al usar  tres etapas de equilibrio:</a:t>
            </a:r>
          </a:p>
          <a:p>
            <a:pPr marL="617220" lvl="1" indent="-342900" algn="just">
              <a:lnSpc>
                <a:spcPct val="100000"/>
              </a:lnSpc>
              <a:spcBef>
                <a:spcPts val="300"/>
              </a:spcBef>
              <a:spcAft>
                <a:spcPts val="300"/>
              </a:spcAft>
              <a:buFont typeface="+mj-lt"/>
              <a:buAutoNum type="alphaLcParenR"/>
            </a:pPr>
            <a:r>
              <a:rPr lang="es-ES" sz="1800" dirty="0">
                <a:solidFill>
                  <a:schemeClr val="tx1"/>
                </a:solidFill>
                <a:latin typeface="Calibri" panose="020F0502020204030204" pitchFamily="34" charset="0"/>
                <a:cs typeface="Calibri" panose="020F0502020204030204" pitchFamily="34" charset="0"/>
              </a:rPr>
              <a:t>En </a:t>
            </a:r>
            <a:r>
              <a:rPr lang="es-ES" sz="1800" dirty="0" err="1">
                <a:solidFill>
                  <a:schemeClr val="tx1"/>
                </a:solidFill>
                <a:latin typeface="Calibri" panose="020F0502020204030204" pitchFamily="34" charset="0"/>
                <a:cs typeface="Calibri" panose="020F0502020204030204" pitchFamily="34" charset="0"/>
              </a:rPr>
              <a:t>co-corriente</a:t>
            </a:r>
            <a:endParaRPr lang="es-ES" sz="1800" dirty="0">
              <a:solidFill>
                <a:schemeClr val="tx1"/>
              </a:solidFill>
              <a:latin typeface="Calibri" panose="020F0502020204030204" pitchFamily="34" charset="0"/>
              <a:cs typeface="Calibri" panose="020F0502020204030204" pitchFamily="34" charset="0"/>
            </a:endParaRPr>
          </a:p>
          <a:p>
            <a:pPr marL="617220" lvl="1" indent="-342900" algn="just">
              <a:lnSpc>
                <a:spcPct val="100000"/>
              </a:lnSpc>
              <a:spcBef>
                <a:spcPts val="300"/>
              </a:spcBef>
              <a:spcAft>
                <a:spcPts val="300"/>
              </a:spcAft>
              <a:buFont typeface="+mj-lt"/>
              <a:buAutoNum type="alphaLcParenR"/>
            </a:pPr>
            <a:r>
              <a:rPr lang="es-ES" sz="1800" dirty="0">
                <a:solidFill>
                  <a:schemeClr val="tx1"/>
                </a:solidFill>
                <a:latin typeface="Calibri" panose="020F0502020204030204" pitchFamily="34" charset="0"/>
                <a:cs typeface="Calibri" panose="020F0502020204030204" pitchFamily="34" charset="0"/>
              </a:rPr>
              <a:t>En corrientes cruzadas</a:t>
            </a:r>
          </a:p>
          <a:p>
            <a:pPr marL="617220" lvl="1" indent="-342900" algn="just">
              <a:lnSpc>
                <a:spcPct val="100000"/>
              </a:lnSpc>
              <a:spcBef>
                <a:spcPts val="300"/>
              </a:spcBef>
              <a:spcAft>
                <a:spcPts val="300"/>
              </a:spcAft>
              <a:buFont typeface="+mj-lt"/>
              <a:buAutoNum type="alphaLcParenR"/>
            </a:pPr>
            <a:r>
              <a:rPr lang="es-ES" sz="1800" dirty="0">
                <a:solidFill>
                  <a:schemeClr val="tx1"/>
                </a:solidFill>
                <a:latin typeface="Calibri" panose="020F0502020204030204" pitchFamily="34" charset="0"/>
                <a:cs typeface="Calibri" panose="020F0502020204030204" pitchFamily="34" charset="0"/>
              </a:rPr>
              <a:t>En </a:t>
            </a:r>
            <a:r>
              <a:rPr lang="es-ES" sz="1800" dirty="0" err="1">
                <a:solidFill>
                  <a:schemeClr val="tx1"/>
                </a:solidFill>
                <a:latin typeface="Calibri" panose="020F0502020204030204" pitchFamily="34" charset="0"/>
                <a:cs typeface="Calibri" panose="020F0502020204030204" pitchFamily="34" charset="0"/>
              </a:rPr>
              <a:t>contra-corriente</a:t>
            </a:r>
            <a:endParaRPr lang="es-ES" sz="1800" dirty="0">
              <a:solidFill>
                <a:schemeClr val="tx1"/>
              </a:solidFill>
              <a:latin typeface="Calibri" panose="020F0502020204030204" pitchFamily="34" charset="0"/>
              <a:cs typeface="Calibri" panose="020F0502020204030204" pitchFamily="34" charset="0"/>
            </a:endParaRPr>
          </a:p>
          <a:p>
            <a:pPr marL="388620" lvl="1" indent="-342900" algn="just">
              <a:lnSpc>
                <a:spcPct val="100000"/>
              </a:lnSpc>
              <a:spcBef>
                <a:spcPts val="300"/>
              </a:spcBef>
              <a:spcAft>
                <a:spcPts val="300"/>
              </a:spcAft>
              <a:buFont typeface="+mj-lt"/>
              <a:buAutoNum type="arabicPeriod" startAt="2"/>
            </a:pPr>
            <a:r>
              <a:rPr lang="es-ES" sz="1800" dirty="0">
                <a:solidFill>
                  <a:schemeClr val="tx1"/>
                </a:solidFill>
                <a:latin typeface="Calibri" panose="020F0502020204030204" pitchFamily="34" charset="0"/>
                <a:cs typeface="Calibri" panose="020F0502020204030204" pitchFamily="34" charset="0"/>
              </a:rPr>
              <a:t>Determinar la cantidad mínima de solvente requerida para cada caso.</a:t>
            </a:r>
          </a:p>
        </p:txBody>
      </p:sp>
      <p:sp>
        <p:nvSpPr>
          <p:cNvPr id="5" name="Marcador de contenido 2">
            <a:extLst>
              <a:ext uri="{FF2B5EF4-FFF2-40B4-BE49-F238E27FC236}">
                <a16:creationId xmlns:a16="http://schemas.microsoft.com/office/drawing/2014/main" id="{20963317-5D3A-8BFD-6BB3-311170056A3C}"/>
              </a:ext>
            </a:extLst>
          </p:cNvPr>
          <p:cNvSpPr txBox="1">
            <a:spLocks/>
          </p:cNvSpPr>
          <p:nvPr/>
        </p:nvSpPr>
        <p:spPr>
          <a:xfrm>
            <a:off x="431292" y="5041689"/>
            <a:ext cx="11329415" cy="863353"/>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lnSpc>
                <a:spcPct val="100000"/>
              </a:lnSpc>
              <a:spcBef>
                <a:spcPts val="300"/>
              </a:spcBef>
              <a:spcAft>
                <a:spcPts val="300"/>
              </a:spcAft>
              <a:buNone/>
            </a:pPr>
            <a:r>
              <a:rPr lang="es-ES" sz="1800" b="1" u="sng" dirty="0">
                <a:solidFill>
                  <a:schemeClr val="tx1"/>
                </a:solidFill>
                <a:latin typeface="Calibri" panose="020F0502020204030204" pitchFamily="34" charset="0"/>
                <a:cs typeface="Calibri" panose="020F0502020204030204" pitchFamily="34" charset="0"/>
              </a:rPr>
              <a:t>Datos:</a:t>
            </a:r>
          </a:p>
          <a:p>
            <a:pPr algn="just">
              <a:lnSpc>
                <a:spcPct val="100000"/>
              </a:lnSpc>
              <a:spcBef>
                <a:spcPts val="300"/>
              </a:spcBef>
              <a:spcAft>
                <a:spcPts val="300"/>
              </a:spcAft>
            </a:pPr>
            <a:r>
              <a:rPr lang="es-ES" sz="1800" dirty="0">
                <a:solidFill>
                  <a:schemeClr val="tx1"/>
                </a:solidFill>
                <a:latin typeface="Calibri" panose="020F0502020204030204" pitchFamily="34" charset="0"/>
                <a:cs typeface="Calibri" panose="020F0502020204030204" pitchFamily="34" charset="0"/>
              </a:rPr>
              <a:t>Mediciones de la constante de reparto de A indican que ambas fases tienen la misma fracción en peso; es decir </a:t>
            </a:r>
            <a:r>
              <a:rPr lang="es-ES" sz="1800" dirty="0" err="1">
                <a:solidFill>
                  <a:schemeClr val="tx1"/>
                </a:solidFill>
                <a:latin typeface="Calibri" panose="020F0502020204030204" pitchFamily="34" charset="0"/>
                <a:cs typeface="Calibri" panose="020F0502020204030204" pitchFamily="34" charset="0"/>
              </a:rPr>
              <a:t>k</a:t>
            </a:r>
            <a:r>
              <a:rPr lang="es-ES" sz="1800" baseline="-25000" dirty="0" err="1">
                <a:solidFill>
                  <a:schemeClr val="tx1"/>
                </a:solidFill>
                <a:latin typeface="Calibri" panose="020F0502020204030204" pitchFamily="34" charset="0"/>
                <a:cs typeface="Calibri" panose="020F0502020204030204" pitchFamily="34" charset="0"/>
              </a:rPr>
              <a:t>A</a:t>
            </a:r>
            <a:r>
              <a:rPr lang="es-ES" sz="1800" dirty="0">
                <a:solidFill>
                  <a:schemeClr val="tx1"/>
                </a:solidFill>
                <a:latin typeface="Calibri" panose="020F0502020204030204" pitchFamily="34" charset="0"/>
                <a:cs typeface="Calibri" panose="020F0502020204030204" pitchFamily="34" charset="0"/>
              </a:rPr>
              <a:t> = 1</a:t>
            </a:r>
          </a:p>
        </p:txBody>
      </p:sp>
    </p:spTree>
    <p:extLst>
      <p:ext uri="{BB962C8B-B14F-4D97-AF65-F5344CB8AC3E}">
        <p14:creationId xmlns:p14="http://schemas.microsoft.com/office/powerpoint/2010/main" val="42272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8" name="7 CuadroTexto"/>
          <p:cNvSpPr txBox="1"/>
          <p:nvPr/>
        </p:nvSpPr>
        <p:spPr>
          <a:xfrm>
            <a:off x="450760" y="1197734"/>
            <a:ext cx="11050073" cy="707886"/>
          </a:xfrm>
          <a:prstGeom prst="rect">
            <a:avLst/>
          </a:prstGeom>
          <a:noFill/>
        </p:spPr>
        <p:txBody>
          <a:bodyPr wrap="square" rtlCol="0">
            <a:spAutoFit/>
          </a:bodyPr>
          <a:lstStyle/>
          <a:p>
            <a:pPr algn="just"/>
            <a:r>
              <a:rPr lang="es-AR" sz="2000" dirty="0">
                <a:latin typeface="Calibri" panose="020F0502020204030204" pitchFamily="34" charset="0"/>
                <a:cs typeface="Calibri" panose="020F0502020204030204" pitchFamily="34" charset="0"/>
              </a:rPr>
              <a:t>Trazando una recta horizontal que incluya al punto M3 me permite leer las composiciones de extracto y refinado a la salida de la etapa 3:</a:t>
            </a:r>
            <a:endParaRPr lang="es-ES" sz="2000" dirty="0">
              <a:latin typeface="Calibri" panose="020F0502020204030204" pitchFamily="34" charset="0"/>
              <a:cs typeface="Calibri" panose="020F0502020204030204" pitchFamily="34" charset="0"/>
            </a:endParaRPr>
          </a:p>
        </p:txBody>
      </p:sp>
      <p:sp>
        <p:nvSpPr>
          <p:cNvPr id="45059" name="Rectangle 3"/>
          <p:cNvSpPr>
            <a:spLocks noChangeArrowheads="1"/>
          </p:cNvSpPr>
          <p:nvPr/>
        </p:nvSpPr>
        <p:spPr bwMode="auto">
          <a:xfrm>
            <a:off x="0" y="838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0" name="9 Marco"/>
          <p:cNvSpPr/>
          <p:nvPr/>
        </p:nvSpPr>
        <p:spPr>
          <a:xfrm>
            <a:off x="3995554" y="1985331"/>
            <a:ext cx="1748422" cy="588676"/>
          </a:xfrm>
          <a:prstGeom prst="frame">
            <a:avLst>
              <a:gd name="adj1" fmla="val 9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CuadroTexto"/>
          <p:cNvSpPr txBox="1"/>
          <p:nvPr/>
        </p:nvSpPr>
        <p:spPr>
          <a:xfrm>
            <a:off x="423671" y="3081138"/>
            <a:ext cx="11281893" cy="400110"/>
          </a:xfrm>
          <a:prstGeom prst="rect">
            <a:avLst/>
          </a:prstGeom>
          <a:noFill/>
        </p:spPr>
        <p:txBody>
          <a:bodyPr wrap="square" rtlCol="0">
            <a:spAutoFit/>
          </a:bodyPr>
          <a:lstStyle/>
          <a:p>
            <a:r>
              <a:rPr lang="es-ES" sz="2000" dirty="0">
                <a:latin typeface="Calibri" panose="020F0502020204030204" pitchFamily="34" charset="0"/>
                <a:cs typeface="Calibri" panose="020F0502020204030204" pitchFamily="34" charset="0"/>
              </a:rPr>
              <a:t>Para calcular los caudales de extracto y refinado que salen de la tercera etapa, se tiene:</a:t>
            </a:r>
          </a:p>
        </p:txBody>
      </p:sp>
      <p:sp>
        <p:nvSpPr>
          <p:cNvPr id="45061"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5063"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 name="15 Cerrar llave"/>
          <p:cNvSpPr/>
          <p:nvPr/>
        </p:nvSpPr>
        <p:spPr>
          <a:xfrm>
            <a:off x="4391985" y="3733061"/>
            <a:ext cx="324140" cy="1560156"/>
          </a:xfrm>
          <a:prstGeom prst="rightBrace">
            <a:avLst>
              <a:gd name="adj1" fmla="val 66537"/>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45065"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5067"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1" name="20 Marco"/>
          <p:cNvSpPr/>
          <p:nvPr/>
        </p:nvSpPr>
        <p:spPr>
          <a:xfrm>
            <a:off x="5110534" y="3941756"/>
            <a:ext cx="2700425" cy="1136263"/>
          </a:xfrm>
          <a:prstGeom prst="frame">
            <a:avLst>
              <a:gd name="adj1" fmla="val 7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4915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17525" y="2101242"/>
            <a:ext cx="1116721" cy="369238"/>
          </a:xfrm>
          <a:prstGeom prst="rect">
            <a:avLst/>
          </a:prstGeom>
          <a:noFill/>
        </p:spPr>
      </p:pic>
      <p:sp>
        <p:nvSpPr>
          <p:cNvPr id="49155" name="Rectangle 3"/>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9156"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4246" y="3850784"/>
            <a:ext cx="3593518" cy="357250"/>
          </a:xfrm>
          <a:prstGeom prst="rect">
            <a:avLst/>
          </a:prstGeom>
          <a:noFill/>
        </p:spPr>
      </p:pic>
      <p:sp>
        <p:nvSpPr>
          <p:cNvPr id="4915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9158"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29677" y="4447166"/>
            <a:ext cx="2910551" cy="756122"/>
          </a:xfrm>
          <a:prstGeom prst="rect">
            <a:avLst/>
          </a:prstGeom>
          <a:noFill/>
        </p:spPr>
      </p:pic>
      <p:sp>
        <p:nvSpPr>
          <p:cNvPr id="49161"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9160"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408895" y="4104962"/>
            <a:ext cx="2114662" cy="359493"/>
          </a:xfrm>
          <a:prstGeom prst="rect">
            <a:avLst/>
          </a:prstGeom>
          <a:noFill/>
        </p:spPr>
      </p:pic>
      <p:sp>
        <p:nvSpPr>
          <p:cNvPr id="49163"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9162"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434655" y="4603026"/>
            <a:ext cx="2136688" cy="341067"/>
          </a:xfrm>
          <a:prstGeom prst="rect">
            <a:avLst/>
          </a:prstGeom>
          <a:noFill/>
        </p:spPr>
      </p:pic>
      <p:pic>
        <p:nvPicPr>
          <p:cNvPr id="29" name="Imagen 5" descr="Nueva marca difusion - web">
            <a:extLst>
              <a:ext uri="{FF2B5EF4-FFF2-40B4-BE49-F238E27FC236}">
                <a16:creationId xmlns:a16="http://schemas.microsoft.com/office/drawing/2014/main" id="{13C94A4F-CE43-4769-9FF4-559A8901716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30"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20</a:t>
            </a:fld>
            <a:r>
              <a:rPr lang="en-US" sz="1600" b="1" dirty="0"/>
              <a:t>-</a:t>
            </a:r>
          </a:p>
        </p:txBody>
      </p:sp>
      <p:sp>
        <p:nvSpPr>
          <p:cNvPr id="32"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3800" dirty="0"/>
              <a:t>Resultados CORRIENTES CRUZADAS</a:t>
            </a:r>
            <a:endParaRPr lang="en-US" sz="3800" dirty="0"/>
          </a:p>
        </p:txBody>
      </p:sp>
      <p:sp>
        <p:nvSpPr>
          <p:cNvPr id="2" name="Marcador de pie de página 3">
            <a:extLst>
              <a:ext uri="{FF2B5EF4-FFF2-40B4-BE49-F238E27FC236}">
                <a16:creationId xmlns:a16="http://schemas.microsoft.com/office/drawing/2014/main" id="{A59EB54B-5877-5C86-4416-D638C238D25D}"/>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9153"/>
                                        </p:tgtEl>
                                        <p:attrNameLst>
                                          <p:attrName>style.visibility</p:attrName>
                                        </p:attrNameLst>
                                      </p:cBhvr>
                                      <p:to>
                                        <p:strVal val="visible"/>
                                      </p:to>
                                    </p:set>
                                    <p:animEffect transition="in" filter="fade">
                                      <p:cBhvr>
                                        <p:cTn id="13" dur="1000"/>
                                        <p:tgtEl>
                                          <p:spTgt spid="491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156"/>
                                        </p:tgtEl>
                                        <p:attrNameLst>
                                          <p:attrName>style.visibility</p:attrName>
                                        </p:attrNameLst>
                                      </p:cBhvr>
                                      <p:to>
                                        <p:strVal val="visible"/>
                                      </p:to>
                                    </p:set>
                                    <p:animEffect transition="in" filter="fade">
                                      <p:cBhvr>
                                        <p:cTn id="23" dur="1000"/>
                                        <p:tgtEl>
                                          <p:spTgt spid="49156"/>
                                        </p:tgtEl>
                                      </p:cBhvr>
                                    </p:animEffect>
                                  </p:childTnLst>
                                </p:cTn>
                              </p:par>
                              <p:par>
                                <p:cTn id="24" presetID="10" presetClass="entr" presetSubtype="0" fill="hold" nodeType="withEffect">
                                  <p:stCondLst>
                                    <p:cond delay="0"/>
                                  </p:stCondLst>
                                  <p:childTnLst>
                                    <p:set>
                                      <p:cBhvr>
                                        <p:cTn id="25" dur="1" fill="hold">
                                          <p:stCondLst>
                                            <p:cond delay="0"/>
                                          </p:stCondLst>
                                        </p:cTn>
                                        <p:tgtEl>
                                          <p:spTgt spid="49158"/>
                                        </p:tgtEl>
                                        <p:attrNameLst>
                                          <p:attrName>style.visibility</p:attrName>
                                        </p:attrNameLst>
                                      </p:cBhvr>
                                      <p:to>
                                        <p:strVal val="visible"/>
                                      </p:to>
                                    </p:set>
                                    <p:animEffect transition="in" filter="fade">
                                      <p:cBhvr>
                                        <p:cTn id="26" dur="1000"/>
                                        <p:tgtEl>
                                          <p:spTgt spid="491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49160"/>
                                        </p:tgtEl>
                                        <p:attrNameLst>
                                          <p:attrName>style.visibility</p:attrName>
                                        </p:attrNameLst>
                                      </p:cBhvr>
                                      <p:to>
                                        <p:strVal val="visible"/>
                                      </p:to>
                                    </p:set>
                                    <p:animEffect transition="in" filter="fade">
                                      <p:cBhvr>
                                        <p:cTn id="37" dur="1000"/>
                                        <p:tgtEl>
                                          <p:spTgt spid="49160"/>
                                        </p:tgtEl>
                                      </p:cBhvr>
                                    </p:animEffect>
                                  </p:childTnLst>
                                </p:cTn>
                              </p:par>
                              <p:par>
                                <p:cTn id="38" presetID="10" presetClass="entr" presetSubtype="0" fill="hold" nodeType="withEffect">
                                  <p:stCondLst>
                                    <p:cond delay="0"/>
                                  </p:stCondLst>
                                  <p:childTnLst>
                                    <p:set>
                                      <p:cBhvr>
                                        <p:cTn id="39" dur="1" fill="hold">
                                          <p:stCondLst>
                                            <p:cond delay="0"/>
                                          </p:stCondLst>
                                        </p:cTn>
                                        <p:tgtEl>
                                          <p:spTgt spid="49162"/>
                                        </p:tgtEl>
                                        <p:attrNameLst>
                                          <p:attrName>style.visibility</p:attrName>
                                        </p:attrNameLst>
                                      </p:cBhvr>
                                      <p:to>
                                        <p:strVal val="visible"/>
                                      </p:to>
                                    </p:set>
                                    <p:animEffect transition="in" filter="fade">
                                      <p:cBhvr>
                                        <p:cTn id="40" dur="1000"/>
                                        <p:tgtEl>
                                          <p:spTgt spid="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6"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8" name="Título 1"/>
          <p:cNvSpPr txBox="1">
            <a:spLocks/>
          </p:cNvSpPr>
          <p:nvPr/>
        </p:nvSpPr>
        <p:spPr>
          <a:xfrm>
            <a:off x="715853" y="1030351"/>
            <a:ext cx="1847043" cy="9199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000" b="0" i="0" u="sng" strike="noStrike" kern="1200" cap="none" spc="0" normalizeH="0" baseline="0" noProof="0" dirty="0">
                <a:ln>
                  <a:noFill/>
                </a:ln>
                <a:solidFill>
                  <a:schemeClr val="accent1"/>
                </a:solidFill>
                <a:effectLst/>
                <a:uLnTx/>
                <a:uFillTx/>
                <a:latin typeface="+mj-lt"/>
                <a:ea typeface="+mj-ea"/>
                <a:cs typeface="+mj-cs"/>
              </a:rPr>
              <a:t>Esquema</a:t>
            </a:r>
            <a:endParaRPr kumimoji="0" lang="en-US" sz="3000" b="0" i="0" u="sng" strike="noStrike" kern="1200" cap="none" spc="0" normalizeH="0" baseline="0" noProof="0" dirty="0">
              <a:ln>
                <a:noFill/>
              </a:ln>
              <a:solidFill>
                <a:schemeClr val="accent1"/>
              </a:solidFill>
              <a:effectLst/>
              <a:uLnTx/>
              <a:uFillTx/>
              <a:latin typeface="+mj-lt"/>
              <a:ea typeface="+mj-ea"/>
              <a:cs typeface="+mj-cs"/>
            </a:endParaRPr>
          </a:p>
        </p:txBody>
      </p:sp>
      <p:sp>
        <p:nvSpPr>
          <p:cNvPr id="4198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734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7347" name="Object 3"/>
          <p:cNvGraphicFramePr>
            <a:graphicFrameLocks noChangeAspect="1"/>
          </p:cNvGraphicFramePr>
          <p:nvPr/>
        </p:nvGraphicFramePr>
        <p:xfrm>
          <a:off x="2665926" y="1210613"/>
          <a:ext cx="8828294" cy="1525878"/>
        </p:xfrm>
        <a:graphic>
          <a:graphicData uri="http://schemas.openxmlformats.org/presentationml/2006/ole">
            <mc:AlternateContent xmlns:mc="http://schemas.openxmlformats.org/markup-compatibility/2006">
              <mc:Choice xmlns:v="urn:schemas-microsoft-com:vml" Requires="v">
                <p:oleObj r:id="rId3" imgW="5629214" imgH="971715" progId="">
                  <p:embed/>
                </p:oleObj>
              </mc:Choice>
              <mc:Fallback>
                <p:oleObj r:id="rId3" imgW="5629214" imgH="971715"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926" y="1210613"/>
                        <a:ext cx="8828294" cy="15258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CuadroTexto"/>
          <p:cNvSpPr txBox="1"/>
          <p:nvPr/>
        </p:nvSpPr>
        <p:spPr>
          <a:xfrm>
            <a:off x="438912" y="3187518"/>
            <a:ext cx="11329416" cy="707886"/>
          </a:xfrm>
          <a:prstGeom prst="rect">
            <a:avLst/>
          </a:prstGeom>
          <a:noFill/>
        </p:spPr>
        <p:txBody>
          <a:bodyPr wrap="square" rtlCol="0">
            <a:spAutoFit/>
          </a:bodyPr>
          <a:lstStyle/>
          <a:p>
            <a:pPr algn="just"/>
            <a:r>
              <a:rPr lang="es-AR" sz="2000" dirty="0">
                <a:latin typeface="Calibri" panose="020F0502020204030204" pitchFamily="34" charset="0"/>
                <a:cs typeface="Calibri" panose="020F0502020204030204" pitchFamily="34" charset="0"/>
              </a:rPr>
              <a:t>Este caso difiere de los anteriores porque al primer equipo no le está entrando una corriente “fresca” del solvente.  Es necesario definir un nuevo punto para poder resolverlos. </a:t>
            </a:r>
            <a:endParaRPr lang="es-ES" sz="2000" dirty="0">
              <a:latin typeface="Calibri" panose="020F0502020204030204" pitchFamily="34" charset="0"/>
              <a:cs typeface="Calibri" panose="020F0502020204030204" pitchFamily="34" charset="0"/>
            </a:endParaRPr>
          </a:p>
        </p:txBody>
      </p:sp>
      <p:sp>
        <p:nvSpPr>
          <p:cNvPr id="10" name="9 CuadroTexto"/>
          <p:cNvSpPr txBox="1"/>
          <p:nvPr/>
        </p:nvSpPr>
        <p:spPr>
          <a:xfrm>
            <a:off x="438912" y="5109639"/>
            <a:ext cx="8338088" cy="400110"/>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Se introduce el concepto de </a:t>
            </a:r>
            <a:r>
              <a:rPr lang="es-AR" sz="2000" b="1" dirty="0">
                <a:latin typeface="Calibri" panose="020F0502020204030204" pitchFamily="34" charset="0"/>
                <a:cs typeface="Calibri" panose="020F0502020204030204" pitchFamily="34" charset="0"/>
              </a:rPr>
              <a:t>polo</a:t>
            </a:r>
            <a:r>
              <a:rPr lang="es-AR" sz="2000" dirty="0">
                <a:latin typeface="Calibri" panose="020F0502020204030204" pitchFamily="34" charset="0"/>
                <a:cs typeface="Calibri" panose="020F0502020204030204" pitchFamily="34" charset="0"/>
              </a:rPr>
              <a:t> y se define como:</a:t>
            </a:r>
            <a:endParaRPr lang="es-ES" sz="2000" dirty="0">
              <a:latin typeface="Calibri" panose="020F0502020204030204" pitchFamily="34" charset="0"/>
              <a:cs typeface="Calibri" panose="020F0502020204030204" pitchFamily="34" charset="0"/>
            </a:endParaRPr>
          </a:p>
        </p:txBody>
      </p:sp>
      <p:sp>
        <p:nvSpPr>
          <p:cNvPr id="5734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355025" y="4151918"/>
            <a:ext cx="3380720" cy="471084"/>
          </a:xfrm>
          <a:prstGeom prst="rect">
            <a:avLst/>
          </a:prstGeom>
          <a:noFill/>
        </p:spPr>
      </p:pic>
      <p:sp>
        <p:nvSpPr>
          <p:cNvPr id="57350" name="Rectangle 6"/>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7351"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45385" y="5130151"/>
            <a:ext cx="3132384" cy="440087"/>
          </a:xfrm>
          <a:prstGeom prst="rect">
            <a:avLst/>
          </a:prstGeom>
          <a:noFill/>
        </p:spPr>
      </p:pic>
      <p:sp>
        <p:nvSpPr>
          <p:cNvPr id="57353" name="Rectangle 9"/>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pic>
        <p:nvPicPr>
          <p:cNvPr id="22" name="Imagen 5" descr="Nueva marca difusion - web">
            <a:extLst>
              <a:ext uri="{FF2B5EF4-FFF2-40B4-BE49-F238E27FC236}">
                <a16:creationId xmlns:a16="http://schemas.microsoft.com/office/drawing/2014/main" id="{B434F4B0-F6DF-4905-888B-D2682048632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9"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21</a:t>
            </a:fld>
            <a:r>
              <a:rPr lang="en-US" sz="1600" b="1" dirty="0"/>
              <a:t>-</a:t>
            </a:r>
          </a:p>
        </p:txBody>
      </p:sp>
      <p:sp>
        <p:nvSpPr>
          <p:cNvPr id="21"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Configuración: CONTRA-CORRIENTE</a:t>
            </a:r>
            <a:endParaRPr lang="en-US" sz="3800" dirty="0"/>
          </a:p>
        </p:txBody>
      </p:sp>
      <p:sp>
        <p:nvSpPr>
          <p:cNvPr id="3" name="Marcador de pie de página 3">
            <a:extLst>
              <a:ext uri="{FF2B5EF4-FFF2-40B4-BE49-F238E27FC236}">
                <a16:creationId xmlns:a16="http://schemas.microsoft.com/office/drawing/2014/main" id="{60561323-88BD-8FFD-9934-FA3617297602}"/>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
        <p:nvSpPr>
          <p:cNvPr id="4" name="9 CuadroTexto">
            <a:extLst>
              <a:ext uri="{FF2B5EF4-FFF2-40B4-BE49-F238E27FC236}">
                <a16:creationId xmlns:a16="http://schemas.microsoft.com/office/drawing/2014/main" id="{A7490673-CAC0-E0BB-B264-138A9C7CEF78}"/>
              </a:ext>
            </a:extLst>
          </p:cNvPr>
          <p:cNvSpPr txBox="1"/>
          <p:nvPr/>
        </p:nvSpPr>
        <p:spPr>
          <a:xfrm>
            <a:off x="423671" y="4181985"/>
            <a:ext cx="3773756" cy="400110"/>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El balance de masa global queda:</a:t>
            </a:r>
            <a:endParaRPr lang="es-E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7347"/>
                                        </p:tgtEl>
                                        <p:attrNameLst>
                                          <p:attrName>style.visibility</p:attrName>
                                        </p:attrNameLst>
                                      </p:cBhvr>
                                      <p:to>
                                        <p:strVal val="visible"/>
                                      </p:to>
                                    </p:set>
                                    <p:animEffect transition="in" filter="fade">
                                      <p:cBhvr>
                                        <p:cTn id="10" dur="1000"/>
                                        <p:tgtEl>
                                          <p:spTgt spid="573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57351"/>
                                        </p:tgtEl>
                                        <p:attrNameLst>
                                          <p:attrName>style.visibility</p:attrName>
                                        </p:attrNameLst>
                                      </p:cBhvr>
                                      <p:to>
                                        <p:strVal val="visible"/>
                                      </p:to>
                                    </p:set>
                                    <p:animEffect transition="in" filter="fade">
                                      <p:cBhvr>
                                        <p:cTn id="28" dur="1000"/>
                                        <p:tgtEl>
                                          <p:spTgt spid="573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9318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318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82094" y="1817354"/>
            <a:ext cx="2939597" cy="375738"/>
          </a:xfrm>
          <a:prstGeom prst="rect">
            <a:avLst/>
          </a:prstGeom>
          <a:noFill/>
        </p:spPr>
      </p:pic>
      <p:sp>
        <p:nvSpPr>
          <p:cNvPr id="93187"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9318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318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35579" y="2468282"/>
            <a:ext cx="2870568" cy="387299"/>
          </a:xfrm>
          <a:prstGeom prst="rect">
            <a:avLst/>
          </a:prstGeom>
          <a:noFill/>
        </p:spPr>
      </p:pic>
      <p:sp>
        <p:nvSpPr>
          <p:cNvPr id="93190" name="Rectangle 6"/>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1" name="10 CuadroTexto"/>
          <p:cNvSpPr txBox="1"/>
          <p:nvPr/>
        </p:nvSpPr>
        <p:spPr>
          <a:xfrm>
            <a:off x="542442" y="3084165"/>
            <a:ext cx="10957302" cy="1292662"/>
          </a:xfrm>
          <a:prstGeom prst="rect">
            <a:avLst/>
          </a:prstGeom>
          <a:noFill/>
        </p:spPr>
        <p:txBody>
          <a:bodyPr wrap="square" rtlCol="0">
            <a:spAutoFit/>
          </a:bodyPr>
          <a:lstStyle/>
          <a:p>
            <a:pPr algn="just"/>
            <a:r>
              <a:rPr lang="es-ES" sz="2000" dirty="0">
                <a:latin typeface="Calibri" panose="020F0502020204030204" pitchFamily="34" charset="0"/>
                <a:cs typeface="Calibri" panose="020F0502020204030204" pitchFamily="34" charset="0"/>
              </a:rPr>
              <a:t>Ahora es posible ver que el polo es una medida de la masa que se transfiere etapa a etapa.</a:t>
            </a:r>
          </a:p>
          <a:p>
            <a:pPr algn="just"/>
            <a:endParaRPr lang="es-AR" sz="2000" dirty="0">
              <a:latin typeface="Calibri" panose="020F0502020204030204" pitchFamily="34" charset="0"/>
              <a:cs typeface="Calibri" panose="020F0502020204030204" pitchFamily="34" charset="0"/>
            </a:endParaRPr>
          </a:p>
          <a:p>
            <a:pPr algn="just"/>
            <a:endParaRPr lang="es-ES" sz="2000" dirty="0">
              <a:latin typeface="Calibri" panose="020F0502020204030204" pitchFamily="34" charset="0"/>
              <a:cs typeface="Calibri" panose="020F0502020204030204" pitchFamily="34" charset="0"/>
            </a:endParaRPr>
          </a:p>
          <a:p>
            <a:endParaRPr lang="es-ES" sz="1600" dirty="0">
              <a:latin typeface="Calibri" panose="020F0502020204030204" pitchFamily="34" charset="0"/>
              <a:cs typeface="Calibri" panose="020F0502020204030204" pitchFamily="34" charset="0"/>
            </a:endParaRPr>
          </a:p>
        </p:txBody>
      </p:sp>
      <p:sp>
        <p:nvSpPr>
          <p:cNvPr id="12" name="Título 1"/>
          <p:cNvSpPr txBox="1">
            <a:spLocks/>
          </p:cNvSpPr>
          <p:nvPr/>
        </p:nvSpPr>
        <p:spPr>
          <a:xfrm>
            <a:off x="780901" y="990405"/>
            <a:ext cx="2870568" cy="9199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AR" sz="3000" u="sng" dirty="0">
                <a:solidFill>
                  <a:schemeClr val="accent1"/>
                </a:solidFill>
                <a:latin typeface="Calibri" panose="020F0502020204030204" pitchFamily="34" charset="0"/>
                <a:ea typeface="+mj-ea"/>
                <a:cs typeface="Calibri" panose="020F0502020204030204" pitchFamily="34" charset="0"/>
              </a:rPr>
              <a:t>BM 1° Etapa </a:t>
            </a:r>
            <a:endParaRPr kumimoji="0" lang="en-US" sz="3000" b="0" i="0" u="sng"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sp>
        <p:nvSpPr>
          <p:cNvPr id="13" name="12 CuadroTexto"/>
          <p:cNvSpPr txBox="1"/>
          <p:nvPr/>
        </p:nvSpPr>
        <p:spPr>
          <a:xfrm>
            <a:off x="588936" y="3642102"/>
            <a:ext cx="10461356" cy="400110"/>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Se plantea lo mismo para las otras dos etapas</a:t>
            </a:r>
            <a:endParaRPr lang="es-ES" sz="2000" dirty="0">
              <a:latin typeface="Calibri" panose="020F0502020204030204" pitchFamily="34" charset="0"/>
              <a:cs typeface="Calibri" panose="020F0502020204030204" pitchFamily="34" charset="0"/>
            </a:endParaRPr>
          </a:p>
        </p:txBody>
      </p:sp>
      <p:sp>
        <p:nvSpPr>
          <p:cNvPr id="14" name="Título 1"/>
          <p:cNvSpPr txBox="1">
            <a:spLocks/>
          </p:cNvSpPr>
          <p:nvPr/>
        </p:nvSpPr>
        <p:spPr>
          <a:xfrm>
            <a:off x="1057287" y="4087482"/>
            <a:ext cx="5235024" cy="9199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AR" sz="3000" u="sng" dirty="0">
                <a:solidFill>
                  <a:schemeClr val="accent1"/>
                </a:solidFill>
                <a:latin typeface="Calibri" panose="020F0502020204030204" pitchFamily="34" charset="0"/>
                <a:ea typeface="+mj-ea"/>
                <a:cs typeface="Calibri" panose="020F0502020204030204" pitchFamily="34" charset="0"/>
              </a:rPr>
              <a:t>BM 2° Etapa </a:t>
            </a:r>
            <a:endParaRPr kumimoji="0" lang="en-US" sz="3000" b="0" i="0" u="sng"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sp>
        <p:nvSpPr>
          <p:cNvPr id="15" name="Título 1"/>
          <p:cNvSpPr txBox="1">
            <a:spLocks/>
          </p:cNvSpPr>
          <p:nvPr/>
        </p:nvSpPr>
        <p:spPr>
          <a:xfrm>
            <a:off x="6339627" y="4084899"/>
            <a:ext cx="5423587" cy="9199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AR" sz="3000" u="sng" dirty="0">
                <a:solidFill>
                  <a:schemeClr val="accent1"/>
                </a:solidFill>
                <a:latin typeface="Calibri" panose="020F0502020204030204" pitchFamily="34" charset="0"/>
                <a:ea typeface="+mj-ea"/>
                <a:cs typeface="Calibri" panose="020F0502020204030204" pitchFamily="34" charset="0"/>
              </a:rPr>
              <a:t>BM 3° Etapa </a:t>
            </a:r>
            <a:endParaRPr kumimoji="0" lang="en-US" sz="3000" b="0" i="0" u="sng"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pic>
        <p:nvPicPr>
          <p:cNvPr id="93192"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448894" y="4912077"/>
            <a:ext cx="2809139" cy="342332"/>
          </a:xfrm>
          <a:prstGeom prst="rect">
            <a:avLst/>
          </a:prstGeom>
          <a:noFill/>
        </p:spPr>
      </p:pic>
      <p:pic>
        <p:nvPicPr>
          <p:cNvPr id="93191"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433396" y="5501012"/>
            <a:ext cx="2741975" cy="353133"/>
          </a:xfrm>
          <a:prstGeom prst="rect">
            <a:avLst/>
          </a:prstGeom>
          <a:noFill/>
        </p:spPr>
      </p:pic>
      <p:sp>
        <p:nvSpPr>
          <p:cNvPr id="93193" name="Rectangle 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3194" name="Rectangle 10"/>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93195" name="Rectangle 11"/>
          <p:cNvSpPr>
            <a:spLocks noChangeArrowheads="1"/>
          </p:cNvSpPr>
          <p:nvPr/>
        </p:nvSpPr>
        <p:spPr bwMode="auto">
          <a:xfrm>
            <a:off x="0" y="11049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pic>
        <p:nvPicPr>
          <p:cNvPr id="93197"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714915" y="4855060"/>
            <a:ext cx="2784875" cy="355962"/>
          </a:xfrm>
          <a:prstGeom prst="rect">
            <a:avLst/>
          </a:prstGeom>
          <a:noFill/>
        </p:spPr>
      </p:pic>
      <p:pic>
        <p:nvPicPr>
          <p:cNvPr id="93196" name="Picture 1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683918" y="5353030"/>
            <a:ext cx="2796045" cy="377244"/>
          </a:xfrm>
          <a:prstGeom prst="rect">
            <a:avLst/>
          </a:prstGeom>
          <a:noFill/>
        </p:spPr>
      </p:pic>
      <p:sp>
        <p:nvSpPr>
          <p:cNvPr id="93198" name="Rectangle 1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3199" name="Rectangle 15"/>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93200" name="Rectangle 16"/>
          <p:cNvSpPr>
            <a:spLocks noChangeArrowheads="1"/>
          </p:cNvSpPr>
          <p:nvPr/>
        </p:nvSpPr>
        <p:spPr bwMode="auto">
          <a:xfrm>
            <a:off x="0" y="11049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3201" name="Object 17"/>
          <p:cNvGraphicFramePr>
            <a:graphicFrameLocks noChangeAspect="1"/>
          </p:cNvGraphicFramePr>
          <p:nvPr>
            <p:extLst>
              <p:ext uri="{D42A27DB-BD31-4B8C-83A1-F6EECF244321}">
                <p14:modId xmlns:p14="http://schemas.microsoft.com/office/powerpoint/2010/main" val="2819685972"/>
              </p:ext>
            </p:extLst>
          </p:nvPr>
        </p:nvGraphicFramePr>
        <p:xfrm>
          <a:off x="5557069" y="1672455"/>
          <a:ext cx="6206145" cy="1159978"/>
        </p:xfrm>
        <a:graphic>
          <a:graphicData uri="http://schemas.openxmlformats.org/presentationml/2006/ole">
            <mc:AlternateContent xmlns:mc="http://schemas.openxmlformats.org/markup-compatibility/2006">
              <mc:Choice xmlns:v="urn:schemas-microsoft-com:vml" Requires="v">
                <p:oleObj r:id="rId9" imgW="5629214" imgH="971715" progId="">
                  <p:embed/>
                </p:oleObj>
              </mc:Choice>
              <mc:Fallback>
                <p:oleObj r:id="rId9" imgW="5629214" imgH="971715" progId="">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7069" y="1672455"/>
                        <a:ext cx="6206145" cy="11599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 name="Imagen 5" descr="Nueva marca difusion - web">
            <a:extLst>
              <a:ext uri="{FF2B5EF4-FFF2-40B4-BE49-F238E27FC236}">
                <a16:creationId xmlns:a16="http://schemas.microsoft.com/office/drawing/2014/main" id="{539987A5-7CC0-49FC-BBE9-78AF9834A15D}"/>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30"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22</a:t>
            </a:fld>
            <a:r>
              <a:rPr lang="en-US" sz="1600" b="1" dirty="0"/>
              <a:t>-</a:t>
            </a:r>
          </a:p>
        </p:txBody>
      </p:sp>
      <p:sp>
        <p:nvSpPr>
          <p:cNvPr id="32"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Balances de Masa</a:t>
            </a:r>
            <a:endParaRPr lang="en-US" sz="3800" dirty="0"/>
          </a:p>
        </p:txBody>
      </p:sp>
      <p:sp>
        <p:nvSpPr>
          <p:cNvPr id="2" name="Marcador de pie de página 3">
            <a:extLst>
              <a:ext uri="{FF2B5EF4-FFF2-40B4-BE49-F238E27FC236}">
                <a16:creationId xmlns:a16="http://schemas.microsoft.com/office/drawing/2014/main" id="{566062C2-2CAE-6CB6-0DEA-701683CA5257}"/>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201"/>
                                        </p:tgtEl>
                                        <p:attrNameLst>
                                          <p:attrName>style.visibility</p:attrName>
                                        </p:attrNameLst>
                                      </p:cBhvr>
                                      <p:to>
                                        <p:strVal val="visible"/>
                                      </p:to>
                                    </p:set>
                                    <p:animEffect transition="in" filter="fade">
                                      <p:cBhvr>
                                        <p:cTn id="12" dur="1000"/>
                                        <p:tgtEl>
                                          <p:spTgt spid="93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185"/>
                                        </p:tgtEl>
                                        <p:attrNameLst>
                                          <p:attrName>style.visibility</p:attrName>
                                        </p:attrNameLst>
                                      </p:cBhvr>
                                      <p:to>
                                        <p:strVal val="visible"/>
                                      </p:to>
                                    </p:set>
                                    <p:animEffect transition="in" filter="fade">
                                      <p:cBhvr>
                                        <p:cTn id="17" dur="1000"/>
                                        <p:tgtEl>
                                          <p:spTgt spid="931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188"/>
                                        </p:tgtEl>
                                        <p:attrNameLst>
                                          <p:attrName>style.visibility</p:attrName>
                                        </p:attrNameLst>
                                      </p:cBhvr>
                                      <p:to>
                                        <p:strVal val="visible"/>
                                      </p:to>
                                    </p:set>
                                    <p:animEffect transition="in" filter="fade">
                                      <p:cBhvr>
                                        <p:cTn id="22" dur="1000"/>
                                        <p:tgtEl>
                                          <p:spTgt spid="931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3192"/>
                                        </p:tgtEl>
                                        <p:attrNameLst>
                                          <p:attrName>style.visibility</p:attrName>
                                        </p:attrNameLst>
                                      </p:cBhvr>
                                      <p:to>
                                        <p:strVal val="visible"/>
                                      </p:to>
                                    </p:set>
                                    <p:animEffect transition="in" filter="fade">
                                      <p:cBhvr>
                                        <p:cTn id="42" dur="1000"/>
                                        <p:tgtEl>
                                          <p:spTgt spid="93192"/>
                                        </p:tgtEl>
                                      </p:cBhvr>
                                    </p:animEffect>
                                  </p:childTnLst>
                                </p:cTn>
                              </p:par>
                              <p:par>
                                <p:cTn id="43" presetID="10" presetClass="entr" presetSubtype="0" fill="hold" nodeType="withEffect">
                                  <p:stCondLst>
                                    <p:cond delay="0"/>
                                  </p:stCondLst>
                                  <p:childTnLst>
                                    <p:set>
                                      <p:cBhvr>
                                        <p:cTn id="44" dur="1" fill="hold">
                                          <p:stCondLst>
                                            <p:cond delay="0"/>
                                          </p:stCondLst>
                                        </p:cTn>
                                        <p:tgtEl>
                                          <p:spTgt spid="93191"/>
                                        </p:tgtEl>
                                        <p:attrNameLst>
                                          <p:attrName>style.visibility</p:attrName>
                                        </p:attrNameLst>
                                      </p:cBhvr>
                                      <p:to>
                                        <p:strVal val="visible"/>
                                      </p:to>
                                    </p:set>
                                    <p:animEffect transition="in" filter="fade">
                                      <p:cBhvr>
                                        <p:cTn id="45" dur="1000"/>
                                        <p:tgtEl>
                                          <p:spTgt spid="9319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3197"/>
                                        </p:tgtEl>
                                        <p:attrNameLst>
                                          <p:attrName>style.visibility</p:attrName>
                                        </p:attrNameLst>
                                      </p:cBhvr>
                                      <p:to>
                                        <p:strVal val="visible"/>
                                      </p:to>
                                    </p:set>
                                    <p:animEffect transition="in" filter="fade">
                                      <p:cBhvr>
                                        <p:cTn id="55" dur="1000"/>
                                        <p:tgtEl>
                                          <p:spTgt spid="93197"/>
                                        </p:tgtEl>
                                      </p:cBhvr>
                                    </p:animEffect>
                                  </p:childTnLst>
                                </p:cTn>
                              </p:par>
                              <p:par>
                                <p:cTn id="56" presetID="10" presetClass="entr" presetSubtype="0" fill="hold" nodeType="withEffect">
                                  <p:stCondLst>
                                    <p:cond delay="0"/>
                                  </p:stCondLst>
                                  <p:childTnLst>
                                    <p:set>
                                      <p:cBhvr>
                                        <p:cTn id="57" dur="1" fill="hold">
                                          <p:stCondLst>
                                            <p:cond delay="0"/>
                                          </p:stCondLst>
                                        </p:cTn>
                                        <p:tgtEl>
                                          <p:spTgt spid="93196"/>
                                        </p:tgtEl>
                                        <p:attrNameLst>
                                          <p:attrName>style.visibility</p:attrName>
                                        </p:attrNameLst>
                                      </p:cBhvr>
                                      <p:to>
                                        <p:strVal val="visible"/>
                                      </p:to>
                                    </p:set>
                                    <p:animEffect transition="in" filter="fade">
                                      <p:cBhvr>
                                        <p:cTn id="58" dur="10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8" name="Picture 10"/>
          <p:cNvPicPr/>
          <p:nvPr/>
        </p:nvPicPr>
        <p:blipFill rotWithShape="1">
          <a:blip r:embed="rId3" cstate="print">
            <a:extLst>
              <a:ext uri="{28A0092B-C50C-407E-A947-70E740481C1C}">
                <a14:useLocalDpi xmlns:a14="http://schemas.microsoft.com/office/drawing/2010/main" val="0"/>
              </a:ext>
            </a:extLst>
          </a:blip>
          <a:srcRect l="51681" t="55836" r="20978" b="23824"/>
          <a:stretch/>
        </p:blipFill>
        <p:spPr bwMode="auto">
          <a:xfrm>
            <a:off x="515983" y="1584101"/>
            <a:ext cx="11676017" cy="4500832"/>
          </a:xfrm>
          <a:prstGeom prst="rect">
            <a:avLst/>
          </a:prstGeom>
          <a:noFill/>
          <a:ln>
            <a:noFill/>
          </a:ln>
          <a:extLst>
            <a:ext uri="{53640926-AAD7-44D8-BBD7-CCE9431645EC}">
              <a14:shadowObscured xmlns:a14="http://schemas.microsoft.com/office/drawing/2010/main"/>
            </a:ext>
          </a:extLst>
        </p:spPr>
      </p:pic>
      <p:pic>
        <p:nvPicPr>
          <p:cNvPr id="9" name="8 Imagen" descr="tiny pepper.jpg"/>
          <p:cNvPicPr>
            <a:picLocks noChangeAspect="1"/>
          </p:cNvPicPr>
          <p:nvPr/>
        </p:nvPicPr>
        <p:blipFill>
          <a:blip r:embed="rId4"/>
          <a:stretch>
            <a:fillRect/>
          </a:stretch>
        </p:blipFill>
        <p:spPr>
          <a:xfrm>
            <a:off x="6228634" y="1119022"/>
            <a:ext cx="5607050" cy="3456734"/>
          </a:xfrm>
          <a:prstGeom prst="rect">
            <a:avLst/>
          </a:prstGeom>
        </p:spPr>
      </p:pic>
      <p:pic>
        <p:nvPicPr>
          <p:cNvPr id="10" name="Imagen 5" descr="Nueva marca difusion - web">
            <a:extLst>
              <a:ext uri="{FF2B5EF4-FFF2-40B4-BE49-F238E27FC236}">
                <a16:creationId xmlns:a16="http://schemas.microsoft.com/office/drawing/2014/main" id="{84E66338-4574-4FDF-8D2E-424DE7B0F62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1"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23</a:t>
            </a:fld>
            <a:r>
              <a:rPr lang="en-US" sz="1600" b="1" dirty="0"/>
              <a:t>-</a:t>
            </a:r>
          </a:p>
        </p:txBody>
      </p:sp>
      <p:sp>
        <p:nvSpPr>
          <p:cNvPr id="14"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Diagrama Ternario CONTRA-CORRIENTE</a:t>
            </a:r>
            <a:endParaRPr lang="en-US" sz="3800" dirty="0"/>
          </a:p>
        </p:txBody>
      </p:sp>
      <p:sp>
        <p:nvSpPr>
          <p:cNvPr id="2" name="Marcador de pie de página 3">
            <a:extLst>
              <a:ext uri="{FF2B5EF4-FFF2-40B4-BE49-F238E27FC236}">
                <a16:creationId xmlns:a16="http://schemas.microsoft.com/office/drawing/2014/main" id="{A4911488-FDB1-8DC9-12B1-CD7224998C1C}"/>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10" name="9 Imagen" descr="equilatero.jpg"/>
          <p:cNvPicPr>
            <a:picLocks noChangeAspect="1"/>
          </p:cNvPicPr>
          <p:nvPr/>
        </p:nvPicPr>
        <p:blipFill>
          <a:blip r:embed="rId3"/>
          <a:stretch>
            <a:fillRect/>
          </a:stretch>
        </p:blipFill>
        <p:spPr>
          <a:xfrm>
            <a:off x="1219839" y="1107672"/>
            <a:ext cx="6067425" cy="5133975"/>
          </a:xfrm>
          <a:prstGeom prst="rect">
            <a:avLst/>
          </a:prstGeom>
        </p:spPr>
      </p:pic>
      <p:sp>
        <p:nvSpPr>
          <p:cNvPr id="20" name="19 CuadroTexto"/>
          <p:cNvSpPr txBox="1"/>
          <p:nvPr/>
        </p:nvSpPr>
        <p:spPr>
          <a:xfrm>
            <a:off x="7275845" y="4952709"/>
            <a:ext cx="709681" cy="369332"/>
          </a:xfrm>
          <a:prstGeom prst="rect">
            <a:avLst/>
          </a:prstGeom>
          <a:noFill/>
        </p:spPr>
        <p:txBody>
          <a:bodyPr wrap="square" rtlCol="0">
            <a:spAutoFit/>
          </a:bodyPr>
          <a:lstStyle/>
          <a:p>
            <a:r>
              <a:rPr lang="es-AR" dirty="0"/>
              <a:t>E1</a:t>
            </a:r>
            <a:endParaRPr lang="es-ES" dirty="0"/>
          </a:p>
        </p:txBody>
      </p:sp>
      <p:sp>
        <p:nvSpPr>
          <p:cNvPr id="21" name="20 CuadroTexto"/>
          <p:cNvSpPr txBox="1"/>
          <p:nvPr/>
        </p:nvSpPr>
        <p:spPr>
          <a:xfrm>
            <a:off x="2415653" y="4094327"/>
            <a:ext cx="1132764" cy="369332"/>
          </a:xfrm>
          <a:prstGeom prst="rect">
            <a:avLst/>
          </a:prstGeom>
          <a:noFill/>
        </p:spPr>
        <p:txBody>
          <a:bodyPr wrap="square" rtlCol="0">
            <a:spAutoFit/>
          </a:bodyPr>
          <a:lstStyle/>
          <a:p>
            <a:r>
              <a:rPr lang="es-AR" dirty="0"/>
              <a:t>F</a:t>
            </a:r>
            <a:endParaRPr lang="es-ES" dirty="0"/>
          </a:p>
        </p:txBody>
      </p:sp>
      <p:sp>
        <p:nvSpPr>
          <p:cNvPr id="22" name="21 CuadroTexto"/>
          <p:cNvSpPr txBox="1"/>
          <p:nvPr/>
        </p:nvSpPr>
        <p:spPr>
          <a:xfrm>
            <a:off x="1583140" y="5322627"/>
            <a:ext cx="1173707" cy="369332"/>
          </a:xfrm>
          <a:prstGeom prst="rect">
            <a:avLst/>
          </a:prstGeom>
          <a:noFill/>
        </p:spPr>
        <p:txBody>
          <a:bodyPr wrap="square" rtlCol="0">
            <a:spAutoFit/>
          </a:bodyPr>
          <a:lstStyle/>
          <a:p>
            <a:r>
              <a:rPr lang="es-AR" dirty="0"/>
              <a:t>Rn</a:t>
            </a:r>
            <a:endParaRPr lang="es-ES" dirty="0"/>
          </a:p>
        </p:txBody>
      </p:sp>
      <p:cxnSp>
        <p:nvCxnSpPr>
          <p:cNvPr id="35" name="34 Conector recto"/>
          <p:cNvCxnSpPr/>
          <p:nvPr/>
        </p:nvCxnSpPr>
        <p:spPr>
          <a:xfrm>
            <a:off x="2636874" y="4540102"/>
            <a:ext cx="3944679" cy="120147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flipV="1">
            <a:off x="2009553" y="5188688"/>
            <a:ext cx="4253024" cy="382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39 Anillo"/>
          <p:cNvSpPr/>
          <p:nvPr/>
        </p:nvSpPr>
        <p:spPr>
          <a:xfrm>
            <a:off x="4900340" y="5117593"/>
            <a:ext cx="382137" cy="354842"/>
          </a:xfrm>
          <a:prstGeom prst="donut">
            <a:avLst>
              <a:gd name="adj" fmla="val 14979"/>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C000"/>
              </a:solidFill>
            </a:endParaRPr>
          </a:p>
        </p:txBody>
      </p:sp>
      <p:sp>
        <p:nvSpPr>
          <p:cNvPr id="41" name="40 Flecha abajo"/>
          <p:cNvSpPr/>
          <p:nvPr/>
        </p:nvSpPr>
        <p:spPr>
          <a:xfrm>
            <a:off x="5029199" y="4561367"/>
            <a:ext cx="166153" cy="455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CuadroTexto"/>
          <p:cNvSpPr txBox="1"/>
          <p:nvPr/>
        </p:nvSpPr>
        <p:spPr>
          <a:xfrm>
            <a:off x="4851831" y="4081209"/>
            <a:ext cx="559558" cy="369332"/>
          </a:xfrm>
          <a:prstGeom prst="rect">
            <a:avLst/>
          </a:prstGeom>
          <a:solidFill>
            <a:schemeClr val="accent1">
              <a:lumMod val="60000"/>
              <a:lumOff val="40000"/>
            </a:schemeClr>
          </a:solidFill>
          <a:ln>
            <a:solidFill>
              <a:schemeClr val="accent5">
                <a:lumMod val="40000"/>
                <a:lumOff val="60000"/>
              </a:schemeClr>
            </a:solidFill>
          </a:ln>
        </p:spPr>
        <p:txBody>
          <a:bodyPr wrap="square" rtlCol="0">
            <a:spAutoFit/>
          </a:bodyPr>
          <a:lstStyle/>
          <a:p>
            <a:pPr algn="ctr"/>
            <a:r>
              <a:rPr lang="es-AR" dirty="0"/>
              <a:t>M</a:t>
            </a:r>
            <a:endParaRPr lang="es-ES" dirty="0"/>
          </a:p>
        </p:txBody>
      </p:sp>
      <p:sp>
        <p:nvSpPr>
          <p:cNvPr id="45" name="44 Flecha derecha"/>
          <p:cNvSpPr/>
          <p:nvPr/>
        </p:nvSpPr>
        <p:spPr>
          <a:xfrm>
            <a:off x="6358270" y="5082363"/>
            <a:ext cx="850604" cy="12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Imagen 5" descr="Nueva marca difusion - web">
            <a:extLst>
              <a:ext uri="{FF2B5EF4-FFF2-40B4-BE49-F238E27FC236}">
                <a16:creationId xmlns:a16="http://schemas.microsoft.com/office/drawing/2014/main" id="{DE73938C-CCC4-4EB0-A8B8-9BA1D3CA31A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8"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24</a:t>
            </a:fld>
            <a:r>
              <a:rPr lang="en-US" sz="1600" b="1" dirty="0"/>
              <a:t>-</a:t>
            </a:r>
          </a:p>
        </p:txBody>
      </p:sp>
      <p:sp>
        <p:nvSpPr>
          <p:cNvPr id="24"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Diagrama Ternario CONTRA-CORRIENTE</a:t>
            </a:r>
            <a:endParaRPr lang="en-US" sz="3800" dirty="0"/>
          </a:p>
        </p:txBody>
      </p:sp>
      <p:sp>
        <p:nvSpPr>
          <p:cNvPr id="2" name="Marcador de pie de página 3">
            <a:extLst>
              <a:ext uri="{FF2B5EF4-FFF2-40B4-BE49-F238E27FC236}">
                <a16:creationId xmlns:a16="http://schemas.microsoft.com/office/drawing/2014/main" id="{CF9141F5-7CB5-6C47-5160-60C0DBD33DDE}"/>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0" grpId="0" animBg="1"/>
      <p:bldP spid="41" grpId="0" animBg="1"/>
      <p:bldP spid="44"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10" name="9 Imagen" descr="equilatero.jpg"/>
          <p:cNvPicPr>
            <a:picLocks noChangeAspect="1"/>
          </p:cNvPicPr>
          <p:nvPr/>
        </p:nvPicPr>
        <p:blipFill>
          <a:blip r:embed="rId3"/>
          <a:stretch>
            <a:fillRect/>
          </a:stretch>
        </p:blipFill>
        <p:spPr>
          <a:xfrm>
            <a:off x="1219839" y="1107672"/>
            <a:ext cx="6067425" cy="5133975"/>
          </a:xfrm>
          <a:prstGeom prst="rect">
            <a:avLst/>
          </a:prstGeom>
        </p:spPr>
      </p:pic>
      <p:cxnSp>
        <p:nvCxnSpPr>
          <p:cNvPr id="12" name="11 Conector recto"/>
          <p:cNvCxnSpPr/>
          <p:nvPr/>
        </p:nvCxnSpPr>
        <p:spPr>
          <a:xfrm>
            <a:off x="1978925" y="5595582"/>
            <a:ext cx="8543499" cy="20471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2606722" y="4531057"/>
            <a:ext cx="8065827" cy="1446662"/>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17 Flecha abajo"/>
          <p:cNvSpPr/>
          <p:nvPr/>
        </p:nvSpPr>
        <p:spPr>
          <a:xfrm>
            <a:off x="9498842" y="4476465"/>
            <a:ext cx="204716" cy="1146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9348715" y="3930558"/>
            <a:ext cx="955343" cy="584775"/>
          </a:xfrm>
          <a:prstGeom prst="rect">
            <a:avLst/>
          </a:prstGeom>
          <a:noFill/>
        </p:spPr>
        <p:txBody>
          <a:bodyPr wrap="square" rtlCol="0">
            <a:spAutoFit/>
          </a:bodyPr>
          <a:lstStyle/>
          <a:p>
            <a:r>
              <a:rPr lang="es-AR" sz="3200" dirty="0">
                <a:latin typeface="Arial" pitchFamily="34" charset="0"/>
                <a:cs typeface="Arial" pitchFamily="34" charset="0"/>
              </a:rPr>
              <a:t>Q</a:t>
            </a:r>
            <a:endParaRPr lang="es-ES" sz="3200" dirty="0">
              <a:latin typeface="Arial" pitchFamily="34" charset="0"/>
              <a:cs typeface="Arial" pitchFamily="34" charset="0"/>
            </a:endParaRPr>
          </a:p>
        </p:txBody>
      </p:sp>
      <p:sp>
        <p:nvSpPr>
          <p:cNvPr id="20" name="19 CuadroTexto"/>
          <p:cNvSpPr txBox="1"/>
          <p:nvPr/>
        </p:nvSpPr>
        <p:spPr>
          <a:xfrm>
            <a:off x="6318915" y="4899546"/>
            <a:ext cx="709681" cy="369332"/>
          </a:xfrm>
          <a:prstGeom prst="rect">
            <a:avLst/>
          </a:prstGeom>
          <a:noFill/>
        </p:spPr>
        <p:txBody>
          <a:bodyPr wrap="square" rtlCol="0">
            <a:spAutoFit/>
          </a:bodyPr>
          <a:lstStyle/>
          <a:p>
            <a:r>
              <a:rPr lang="es-AR" dirty="0"/>
              <a:t>E1</a:t>
            </a:r>
            <a:endParaRPr lang="es-ES" dirty="0"/>
          </a:p>
        </p:txBody>
      </p:sp>
      <p:sp>
        <p:nvSpPr>
          <p:cNvPr id="21" name="20 CuadroTexto"/>
          <p:cNvSpPr txBox="1"/>
          <p:nvPr/>
        </p:nvSpPr>
        <p:spPr>
          <a:xfrm>
            <a:off x="2415653" y="4094327"/>
            <a:ext cx="1132764" cy="369332"/>
          </a:xfrm>
          <a:prstGeom prst="rect">
            <a:avLst/>
          </a:prstGeom>
          <a:noFill/>
        </p:spPr>
        <p:txBody>
          <a:bodyPr wrap="square" rtlCol="0">
            <a:spAutoFit/>
          </a:bodyPr>
          <a:lstStyle/>
          <a:p>
            <a:r>
              <a:rPr lang="es-AR" dirty="0"/>
              <a:t>F</a:t>
            </a:r>
            <a:endParaRPr lang="es-ES" dirty="0"/>
          </a:p>
        </p:txBody>
      </p:sp>
      <p:sp>
        <p:nvSpPr>
          <p:cNvPr id="22" name="21 CuadroTexto"/>
          <p:cNvSpPr txBox="1"/>
          <p:nvPr/>
        </p:nvSpPr>
        <p:spPr>
          <a:xfrm>
            <a:off x="1583140" y="5322627"/>
            <a:ext cx="1173707" cy="369332"/>
          </a:xfrm>
          <a:prstGeom prst="rect">
            <a:avLst/>
          </a:prstGeom>
          <a:noFill/>
        </p:spPr>
        <p:txBody>
          <a:bodyPr wrap="square" rtlCol="0">
            <a:spAutoFit/>
          </a:bodyPr>
          <a:lstStyle/>
          <a:p>
            <a:r>
              <a:rPr lang="es-AR" dirty="0"/>
              <a:t>Rn</a:t>
            </a:r>
            <a:endParaRPr lang="es-ES" dirty="0"/>
          </a:p>
        </p:txBody>
      </p:sp>
      <p:cxnSp>
        <p:nvCxnSpPr>
          <p:cNvPr id="23" name="22 Conector recto"/>
          <p:cNvCxnSpPr/>
          <p:nvPr/>
        </p:nvCxnSpPr>
        <p:spPr>
          <a:xfrm>
            <a:off x="2210937" y="5158854"/>
            <a:ext cx="4039738" cy="27297"/>
          </a:xfrm>
          <a:prstGeom prst="line">
            <a:avLst/>
          </a:prstGeom>
          <a:ln w="41275">
            <a:solidFill>
              <a:srgbClr val="DB039D"/>
            </a:solidFill>
          </a:ln>
        </p:spPr>
        <p:style>
          <a:lnRef idx="1">
            <a:schemeClr val="accent1"/>
          </a:lnRef>
          <a:fillRef idx="0">
            <a:schemeClr val="accent1"/>
          </a:fillRef>
          <a:effectRef idx="0">
            <a:schemeClr val="accent1"/>
          </a:effectRef>
          <a:fontRef idx="minor">
            <a:schemeClr val="tx1"/>
          </a:fontRef>
        </p:style>
      </p:cxnSp>
      <p:sp>
        <p:nvSpPr>
          <p:cNvPr id="31" name="30 Flecha izquierda"/>
          <p:cNvSpPr/>
          <p:nvPr/>
        </p:nvSpPr>
        <p:spPr>
          <a:xfrm>
            <a:off x="1078173" y="5008729"/>
            <a:ext cx="1050878" cy="1910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CuadroTexto"/>
          <p:cNvSpPr txBox="1"/>
          <p:nvPr/>
        </p:nvSpPr>
        <p:spPr>
          <a:xfrm>
            <a:off x="627797" y="4885899"/>
            <a:ext cx="532263" cy="369332"/>
          </a:xfrm>
          <a:prstGeom prst="rect">
            <a:avLst/>
          </a:prstGeom>
          <a:noFill/>
        </p:spPr>
        <p:txBody>
          <a:bodyPr wrap="square" rtlCol="0">
            <a:spAutoFit/>
          </a:bodyPr>
          <a:lstStyle/>
          <a:p>
            <a:r>
              <a:rPr lang="es-AR" dirty="0"/>
              <a:t>R1</a:t>
            </a:r>
            <a:endParaRPr lang="es-ES" dirty="0"/>
          </a:p>
        </p:txBody>
      </p:sp>
      <p:pic>
        <p:nvPicPr>
          <p:cNvPr id="24" name="Imagen 5" descr="Nueva marca difusion - web">
            <a:extLst>
              <a:ext uri="{FF2B5EF4-FFF2-40B4-BE49-F238E27FC236}">
                <a16:creationId xmlns:a16="http://schemas.microsoft.com/office/drawing/2014/main" id="{C85CA111-150E-4C0E-8BA2-7000E3211F5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25"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25</a:t>
            </a:fld>
            <a:r>
              <a:rPr lang="en-US" sz="1600" b="1" dirty="0"/>
              <a:t>-</a:t>
            </a:r>
          </a:p>
        </p:txBody>
      </p:sp>
      <p:sp>
        <p:nvSpPr>
          <p:cNvPr id="28"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Diagrama Ternario CONTRA-CORRIENTE</a:t>
            </a:r>
            <a:endParaRPr lang="en-US" sz="3800" dirty="0"/>
          </a:p>
        </p:txBody>
      </p:sp>
      <p:sp>
        <p:nvSpPr>
          <p:cNvPr id="2" name="Marcador de pie de página 3">
            <a:extLst>
              <a:ext uri="{FF2B5EF4-FFF2-40B4-BE49-F238E27FC236}">
                <a16:creationId xmlns:a16="http://schemas.microsoft.com/office/drawing/2014/main" id="{CED2B493-10D7-EAD1-3570-6768386AA8AE}"/>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20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1" grpId="0" animBg="1"/>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10" name="9 Imagen" descr="equilatero.jpg"/>
          <p:cNvPicPr>
            <a:picLocks noChangeAspect="1"/>
          </p:cNvPicPr>
          <p:nvPr/>
        </p:nvPicPr>
        <p:blipFill>
          <a:blip r:embed="rId3"/>
          <a:stretch>
            <a:fillRect/>
          </a:stretch>
        </p:blipFill>
        <p:spPr>
          <a:xfrm>
            <a:off x="1219839" y="1107672"/>
            <a:ext cx="6067425" cy="5133975"/>
          </a:xfrm>
          <a:prstGeom prst="rect">
            <a:avLst/>
          </a:prstGeom>
        </p:spPr>
      </p:pic>
      <p:cxnSp>
        <p:nvCxnSpPr>
          <p:cNvPr id="12" name="11 Conector recto"/>
          <p:cNvCxnSpPr/>
          <p:nvPr/>
        </p:nvCxnSpPr>
        <p:spPr>
          <a:xfrm>
            <a:off x="2053087" y="5538158"/>
            <a:ext cx="8462513" cy="284672"/>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2306472" y="5172501"/>
            <a:ext cx="8393373" cy="709684"/>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17 Flecha abajo"/>
          <p:cNvSpPr/>
          <p:nvPr/>
        </p:nvSpPr>
        <p:spPr>
          <a:xfrm>
            <a:off x="9498842" y="4476465"/>
            <a:ext cx="204716" cy="1146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9348715" y="3930558"/>
            <a:ext cx="955343" cy="584775"/>
          </a:xfrm>
          <a:prstGeom prst="rect">
            <a:avLst/>
          </a:prstGeom>
          <a:noFill/>
        </p:spPr>
        <p:txBody>
          <a:bodyPr wrap="square" rtlCol="0">
            <a:spAutoFit/>
          </a:bodyPr>
          <a:lstStyle/>
          <a:p>
            <a:r>
              <a:rPr lang="es-AR" sz="3200" dirty="0">
                <a:latin typeface="Arial" pitchFamily="34" charset="0"/>
                <a:cs typeface="Arial" pitchFamily="34" charset="0"/>
              </a:rPr>
              <a:t>Q</a:t>
            </a:r>
            <a:endParaRPr lang="es-ES" sz="3200" dirty="0">
              <a:latin typeface="Arial" pitchFamily="34" charset="0"/>
              <a:cs typeface="Arial" pitchFamily="34" charset="0"/>
            </a:endParaRPr>
          </a:p>
        </p:txBody>
      </p:sp>
      <p:sp>
        <p:nvSpPr>
          <p:cNvPr id="20" name="19 CuadroTexto"/>
          <p:cNvSpPr txBox="1"/>
          <p:nvPr/>
        </p:nvSpPr>
        <p:spPr>
          <a:xfrm>
            <a:off x="6318915" y="4899546"/>
            <a:ext cx="709681" cy="369332"/>
          </a:xfrm>
          <a:prstGeom prst="rect">
            <a:avLst/>
          </a:prstGeom>
          <a:noFill/>
        </p:spPr>
        <p:txBody>
          <a:bodyPr wrap="square" rtlCol="0">
            <a:spAutoFit/>
          </a:bodyPr>
          <a:lstStyle/>
          <a:p>
            <a:r>
              <a:rPr lang="es-AR" dirty="0"/>
              <a:t>E1</a:t>
            </a:r>
            <a:endParaRPr lang="es-ES" dirty="0"/>
          </a:p>
        </p:txBody>
      </p:sp>
      <p:sp>
        <p:nvSpPr>
          <p:cNvPr id="21" name="20 CuadroTexto"/>
          <p:cNvSpPr txBox="1"/>
          <p:nvPr/>
        </p:nvSpPr>
        <p:spPr>
          <a:xfrm>
            <a:off x="2415653" y="4094327"/>
            <a:ext cx="1132764" cy="369332"/>
          </a:xfrm>
          <a:prstGeom prst="rect">
            <a:avLst/>
          </a:prstGeom>
          <a:noFill/>
        </p:spPr>
        <p:txBody>
          <a:bodyPr wrap="square" rtlCol="0">
            <a:spAutoFit/>
          </a:bodyPr>
          <a:lstStyle/>
          <a:p>
            <a:r>
              <a:rPr lang="es-AR" dirty="0"/>
              <a:t>F</a:t>
            </a:r>
            <a:endParaRPr lang="es-ES" dirty="0"/>
          </a:p>
        </p:txBody>
      </p:sp>
      <p:sp>
        <p:nvSpPr>
          <p:cNvPr id="22" name="21 CuadroTexto"/>
          <p:cNvSpPr txBox="1"/>
          <p:nvPr/>
        </p:nvSpPr>
        <p:spPr>
          <a:xfrm>
            <a:off x="1583140" y="5322627"/>
            <a:ext cx="1173707" cy="369332"/>
          </a:xfrm>
          <a:prstGeom prst="rect">
            <a:avLst/>
          </a:prstGeom>
          <a:noFill/>
        </p:spPr>
        <p:txBody>
          <a:bodyPr wrap="square" rtlCol="0">
            <a:spAutoFit/>
          </a:bodyPr>
          <a:lstStyle/>
          <a:p>
            <a:r>
              <a:rPr lang="es-AR" dirty="0"/>
              <a:t>Rn</a:t>
            </a:r>
            <a:endParaRPr lang="es-ES" dirty="0"/>
          </a:p>
        </p:txBody>
      </p:sp>
      <p:cxnSp>
        <p:nvCxnSpPr>
          <p:cNvPr id="23" name="22 Conector recto"/>
          <p:cNvCxnSpPr/>
          <p:nvPr/>
        </p:nvCxnSpPr>
        <p:spPr>
          <a:xfrm>
            <a:off x="2210937" y="5158854"/>
            <a:ext cx="4039738" cy="27297"/>
          </a:xfrm>
          <a:prstGeom prst="line">
            <a:avLst/>
          </a:prstGeom>
          <a:ln w="41275">
            <a:solidFill>
              <a:srgbClr val="DB039D"/>
            </a:solidFill>
          </a:ln>
        </p:spPr>
        <p:style>
          <a:lnRef idx="1">
            <a:schemeClr val="accent1"/>
          </a:lnRef>
          <a:fillRef idx="0">
            <a:schemeClr val="accent1"/>
          </a:fillRef>
          <a:effectRef idx="0">
            <a:schemeClr val="accent1"/>
          </a:effectRef>
          <a:fontRef idx="minor">
            <a:schemeClr val="tx1"/>
          </a:fontRef>
        </p:style>
      </p:cxnSp>
      <p:sp>
        <p:nvSpPr>
          <p:cNvPr id="31" name="30 Flecha izquierda"/>
          <p:cNvSpPr/>
          <p:nvPr/>
        </p:nvSpPr>
        <p:spPr>
          <a:xfrm>
            <a:off x="1078173" y="5008729"/>
            <a:ext cx="1050878" cy="1910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CuadroTexto"/>
          <p:cNvSpPr txBox="1"/>
          <p:nvPr/>
        </p:nvSpPr>
        <p:spPr>
          <a:xfrm>
            <a:off x="627797" y="4885899"/>
            <a:ext cx="532263" cy="369332"/>
          </a:xfrm>
          <a:prstGeom prst="rect">
            <a:avLst/>
          </a:prstGeom>
          <a:noFill/>
        </p:spPr>
        <p:txBody>
          <a:bodyPr wrap="square" rtlCol="0">
            <a:spAutoFit/>
          </a:bodyPr>
          <a:lstStyle/>
          <a:p>
            <a:r>
              <a:rPr lang="es-AR" dirty="0"/>
              <a:t>R1</a:t>
            </a:r>
            <a:endParaRPr lang="es-ES" dirty="0"/>
          </a:p>
        </p:txBody>
      </p:sp>
      <p:sp>
        <p:nvSpPr>
          <p:cNvPr id="24" name="23 Elipse"/>
          <p:cNvSpPr/>
          <p:nvPr/>
        </p:nvSpPr>
        <p:spPr>
          <a:xfrm>
            <a:off x="9543390" y="5716994"/>
            <a:ext cx="150125" cy="150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Anillo"/>
          <p:cNvSpPr/>
          <p:nvPr/>
        </p:nvSpPr>
        <p:spPr>
          <a:xfrm>
            <a:off x="6250675" y="5308979"/>
            <a:ext cx="382137" cy="354842"/>
          </a:xfrm>
          <a:prstGeom prst="donut">
            <a:avLst>
              <a:gd name="adj" fmla="val 14979"/>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C000"/>
              </a:solidFill>
            </a:endParaRPr>
          </a:p>
        </p:txBody>
      </p:sp>
      <p:sp>
        <p:nvSpPr>
          <p:cNvPr id="28" name="27 Flecha derecha"/>
          <p:cNvSpPr/>
          <p:nvPr/>
        </p:nvSpPr>
        <p:spPr>
          <a:xfrm>
            <a:off x="6673755" y="5377218"/>
            <a:ext cx="887104" cy="136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7615451" y="5268037"/>
            <a:ext cx="723331" cy="369332"/>
          </a:xfrm>
          <a:prstGeom prst="rect">
            <a:avLst/>
          </a:prstGeom>
          <a:noFill/>
        </p:spPr>
        <p:txBody>
          <a:bodyPr wrap="square" rtlCol="0">
            <a:spAutoFit/>
          </a:bodyPr>
          <a:lstStyle/>
          <a:p>
            <a:r>
              <a:rPr lang="es-AR" dirty="0"/>
              <a:t>E2</a:t>
            </a:r>
            <a:endParaRPr lang="es-ES" dirty="0"/>
          </a:p>
        </p:txBody>
      </p:sp>
      <p:cxnSp>
        <p:nvCxnSpPr>
          <p:cNvPr id="30" name="29 Conector recto"/>
          <p:cNvCxnSpPr/>
          <p:nvPr/>
        </p:nvCxnSpPr>
        <p:spPr>
          <a:xfrm>
            <a:off x="2047164" y="5513696"/>
            <a:ext cx="4424150" cy="29571"/>
          </a:xfrm>
          <a:prstGeom prst="line">
            <a:avLst/>
          </a:prstGeom>
          <a:ln w="41275">
            <a:solidFill>
              <a:srgbClr val="DB039D"/>
            </a:solidFill>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1160061" y="5322626"/>
            <a:ext cx="641444" cy="369332"/>
          </a:xfrm>
          <a:prstGeom prst="rect">
            <a:avLst/>
          </a:prstGeom>
          <a:noFill/>
        </p:spPr>
        <p:txBody>
          <a:bodyPr wrap="square" rtlCol="0">
            <a:spAutoFit/>
          </a:bodyPr>
          <a:lstStyle/>
          <a:p>
            <a:r>
              <a:rPr lang="es-AR" dirty="0"/>
              <a:t>R2=</a:t>
            </a:r>
            <a:endParaRPr lang="es-ES" dirty="0"/>
          </a:p>
        </p:txBody>
      </p:sp>
      <p:pic>
        <p:nvPicPr>
          <p:cNvPr id="25" name="Imagen 5" descr="Nueva marca difusion - web">
            <a:extLst>
              <a:ext uri="{FF2B5EF4-FFF2-40B4-BE49-F238E27FC236}">
                <a16:creationId xmlns:a16="http://schemas.microsoft.com/office/drawing/2014/main" id="{D38490ED-E47C-4EE1-93B1-E29FF07D0D5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26"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26</a:t>
            </a:fld>
            <a:r>
              <a:rPr lang="en-US" sz="1600" b="1" dirty="0"/>
              <a:t>-</a:t>
            </a:r>
          </a:p>
        </p:txBody>
      </p:sp>
      <p:sp>
        <p:nvSpPr>
          <p:cNvPr id="35"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Diagrama Ternario CONTRA-CORRIENTE</a:t>
            </a:r>
            <a:endParaRPr lang="en-US" sz="3800" dirty="0"/>
          </a:p>
        </p:txBody>
      </p:sp>
      <p:sp>
        <p:nvSpPr>
          <p:cNvPr id="2" name="Marcador de pie de página 3">
            <a:extLst>
              <a:ext uri="{FF2B5EF4-FFF2-40B4-BE49-F238E27FC236}">
                <a16:creationId xmlns:a16="http://schemas.microsoft.com/office/drawing/2014/main" id="{93460BFC-7F68-D534-2D7C-515A117A7D6B}"/>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63674"/>
            <a:ext cx="2130820" cy="704088"/>
          </a:xfrm>
          <a:prstGeom prst="rect">
            <a:avLst/>
          </a:prstGeom>
        </p:spPr>
      </p:pic>
      <p:pic>
        <p:nvPicPr>
          <p:cNvPr id="9" name="8 Imagen" descr="polo Q.jpg"/>
          <p:cNvPicPr>
            <a:picLocks noChangeAspect="1"/>
          </p:cNvPicPr>
          <p:nvPr/>
        </p:nvPicPr>
        <p:blipFill>
          <a:blip r:embed="rId3"/>
          <a:stretch>
            <a:fillRect/>
          </a:stretch>
        </p:blipFill>
        <p:spPr>
          <a:xfrm>
            <a:off x="287688" y="1613773"/>
            <a:ext cx="11563350" cy="4552950"/>
          </a:xfrm>
          <a:prstGeom prst="rect">
            <a:avLst/>
          </a:prstGeom>
        </p:spPr>
      </p:pic>
      <p:pic>
        <p:nvPicPr>
          <p:cNvPr id="8" name="Imagen 5" descr="Nueva marca difusion - web">
            <a:extLst>
              <a:ext uri="{FF2B5EF4-FFF2-40B4-BE49-F238E27FC236}">
                <a16:creationId xmlns:a16="http://schemas.microsoft.com/office/drawing/2014/main" id="{010A7620-5015-4A10-BF27-9B2B8439F99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0"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27</a:t>
            </a:fld>
            <a:r>
              <a:rPr lang="en-US" sz="1600" b="1" dirty="0"/>
              <a:t>-</a:t>
            </a:r>
          </a:p>
        </p:txBody>
      </p:sp>
      <p:sp>
        <p:nvSpPr>
          <p:cNvPr id="13"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Diagrama Ternario CONTRA-CORRIENTE</a:t>
            </a:r>
            <a:endParaRPr lang="en-US" sz="3800" dirty="0"/>
          </a:p>
        </p:txBody>
      </p:sp>
      <p:sp>
        <p:nvSpPr>
          <p:cNvPr id="2" name="Marcador de pie de página 3">
            <a:extLst>
              <a:ext uri="{FF2B5EF4-FFF2-40B4-BE49-F238E27FC236}">
                <a16:creationId xmlns:a16="http://schemas.microsoft.com/office/drawing/2014/main" id="{212D5A4E-015C-DC84-65B8-FB29C74B4B90}"/>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8" name="7 CuadroTexto"/>
          <p:cNvSpPr txBox="1"/>
          <p:nvPr/>
        </p:nvSpPr>
        <p:spPr>
          <a:xfrm>
            <a:off x="449450" y="1115881"/>
            <a:ext cx="11318878" cy="984885"/>
          </a:xfrm>
          <a:prstGeom prst="rect">
            <a:avLst/>
          </a:prstGeom>
          <a:noFill/>
        </p:spPr>
        <p:txBody>
          <a:bodyPr wrap="square" rtlCol="0">
            <a:spAutoFit/>
          </a:bodyPr>
          <a:lstStyle/>
          <a:p>
            <a:pPr algn="just"/>
            <a:r>
              <a:rPr lang="es-ES" sz="2000" dirty="0">
                <a:latin typeface="Calibri" panose="020F0502020204030204" pitchFamily="34" charset="0"/>
                <a:cs typeface="Calibri" panose="020F0502020204030204" pitchFamily="34" charset="0"/>
              </a:rPr>
              <a:t>El proceso que se propone para resolver </a:t>
            </a:r>
            <a:r>
              <a:rPr lang="es-ES" sz="2000" b="1" dirty="0">
                <a:latin typeface="Calibri" panose="020F0502020204030204" pitchFamily="34" charset="0"/>
                <a:cs typeface="Calibri" panose="020F0502020204030204" pitchFamily="34" charset="0"/>
              </a:rPr>
              <a:t>el sistema es iterativo</a:t>
            </a:r>
            <a:r>
              <a:rPr lang="es-ES" sz="2000" dirty="0">
                <a:latin typeface="Calibri" panose="020F0502020204030204" pitchFamily="34" charset="0"/>
                <a:cs typeface="Calibri" panose="020F0502020204030204" pitchFamily="34" charset="0"/>
              </a:rPr>
              <a:t>, pues se desconocen las dos salidas               , no se las puede relacionar con un equilibrio que las vincule directamente.</a:t>
            </a:r>
          </a:p>
          <a:p>
            <a:endParaRPr lang="es-ES" sz="1600" dirty="0">
              <a:latin typeface="Calibri" panose="020F0502020204030204" pitchFamily="34" charset="0"/>
              <a:cs typeface="Calibri" panose="020F0502020204030204" pitchFamily="34" charset="0"/>
            </a:endParaRPr>
          </a:p>
        </p:txBody>
      </p:sp>
      <p:sp>
        <p:nvSpPr>
          <p:cNvPr id="921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216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829652" y="1160070"/>
            <a:ext cx="771218" cy="276015"/>
          </a:xfrm>
          <a:prstGeom prst="rect">
            <a:avLst/>
          </a:prstGeom>
          <a:noFill/>
        </p:spPr>
      </p:pic>
      <p:sp>
        <p:nvSpPr>
          <p:cNvPr id="10" name="Título 1"/>
          <p:cNvSpPr txBox="1">
            <a:spLocks/>
          </p:cNvSpPr>
          <p:nvPr/>
        </p:nvSpPr>
        <p:spPr>
          <a:xfrm>
            <a:off x="408941" y="2168272"/>
            <a:ext cx="9875520" cy="9199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AR" sz="2800" u="sng" dirty="0">
                <a:solidFill>
                  <a:schemeClr val="accent1"/>
                </a:solidFill>
                <a:latin typeface="Calibri" panose="020F0502020204030204" pitchFamily="34" charset="0"/>
                <a:ea typeface="+mj-ea"/>
                <a:cs typeface="Calibri" panose="020F0502020204030204" pitchFamily="34" charset="0"/>
              </a:rPr>
              <a:t>Ciclo Iterativo</a:t>
            </a:r>
            <a:endParaRPr kumimoji="0" lang="en-US" sz="2800" b="0" i="0" u="sng"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sp>
        <p:nvSpPr>
          <p:cNvPr id="11" name="10 CuadroTexto"/>
          <p:cNvSpPr txBox="1"/>
          <p:nvPr/>
        </p:nvSpPr>
        <p:spPr>
          <a:xfrm>
            <a:off x="449455" y="1875298"/>
            <a:ext cx="10616339" cy="400110"/>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Se ubica el punto mezcla M.</a:t>
            </a:r>
            <a:endParaRPr lang="es-ES" sz="2000" dirty="0">
              <a:latin typeface="Calibri" panose="020F0502020204030204" pitchFamily="34" charset="0"/>
              <a:cs typeface="Calibri" panose="020F0502020204030204" pitchFamily="34" charset="0"/>
            </a:endParaRPr>
          </a:p>
        </p:txBody>
      </p:sp>
      <p:sp>
        <p:nvSpPr>
          <p:cNvPr id="12" name="11 CuadroTexto"/>
          <p:cNvSpPr txBox="1"/>
          <p:nvPr/>
        </p:nvSpPr>
        <p:spPr>
          <a:xfrm>
            <a:off x="464950" y="2882684"/>
            <a:ext cx="11236270" cy="3260893"/>
          </a:xfrm>
          <a:prstGeom prst="rect">
            <a:avLst/>
          </a:prstGeom>
          <a:noFill/>
        </p:spPr>
        <p:txBody>
          <a:bodyPr wrap="square" rtlCol="0">
            <a:spAutoFit/>
          </a:bodyPr>
          <a:lstStyle/>
          <a:p>
            <a:pPr marL="628650" indent="-363538">
              <a:lnSpc>
                <a:spcPct val="130000"/>
              </a:lnSpc>
              <a:buFont typeface="+mj-lt"/>
              <a:buAutoNum type="arabicPeriod"/>
            </a:pPr>
            <a:r>
              <a:rPr lang="es-AR" sz="2000" dirty="0">
                <a:latin typeface="Calibri" panose="020F0502020204030204" pitchFamily="34" charset="0"/>
                <a:cs typeface="Calibri" panose="020F0502020204030204" pitchFamily="34" charset="0"/>
              </a:rPr>
              <a:t>Se supone la corriente del refinado que sale de la etapa 3 (R3_sup).</a:t>
            </a:r>
          </a:p>
          <a:p>
            <a:pPr marL="628650" indent="-363538">
              <a:lnSpc>
                <a:spcPct val="130000"/>
              </a:lnSpc>
              <a:buFont typeface="+mj-lt"/>
              <a:buAutoNum type="arabicPeriod"/>
            </a:pPr>
            <a:r>
              <a:rPr lang="es-AR" sz="2000" dirty="0">
                <a:latin typeface="Calibri" panose="020F0502020204030204" pitchFamily="34" charset="0"/>
                <a:cs typeface="Calibri" panose="020F0502020204030204" pitchFamily="34" charset="0"/>
              </a:rPr>
              <a:t>Con FE1 y SR3 se trazan las rectas y su intersección es el polo Q.</a:t>
            </a:r>
          </a:p>
          <a:p>
            <a:pPr marL="628650" indent="-363538">
              <a:lnSpc>
                <a:spcPct val="130000"/>
              </a:lnSpc>
              <a:buFont typeface="+mj-lt"/>
              <a:buAutoNum type="arabicPeriod"/>
            </a:pPr>
            <a:r>
              <a:rPr lang="es-AR" sz="2000" dirty="0">
                <a:latin typeface="Calibri" panose="020F0502020204030204" pitchFamily="34" charset="0"/>
                <a:cs typeface="Calibri" panose="020F0502020204030204" pitchFamily="34" charset="0"/>
              </a:rPr>
              <a:t>Se ubica R1 mediante la línea de unión con E1 ya que están en equilibrio.</a:t>
            </a:r>
          </a:p>
          <a:p>
            <a:pPr marL="628650" indent="-363538">
              <a:lnSpc>
                <a:spcPct val="130000"/>
              </a:lnSpc>
              <a:buFont typeface="+mj-lt"/>
              <a:buAutoNum type="arabicPeriod"/>
            </a:pPr>
            <a:r>
              <a:rPr lang="es-AR" sz="2000" dirty="0">
                <a:latin typeface="Calibri" panose="020F0502020204030204" pitchFamily="34" charset="0"/>
                <a:cs typeface="Calibri" panose="020F0502020204030204" pitchFamily="34" charset="0"/>
              </a:rPr>
              <a:t>Con R1 y el polo Q se ubica E2.</a:t>
            </a:r>
          </a:p>
          <a:p>
            <a:pPr marL="628650" indent="-363538">
              <a:lnSpc>
                <a:spcPct val="130000"/>
              </a:lnSpc>
              <a:buFont typeface="+mj-lt"/>
              <a:buAutoNum type="arabicPeriod"/>
            </a:pPr>
            <a:r>
              <a:rPr lang="es-AR" sz="2000" dirty="0">
                <a:latin typeface="Calibri" panose="020F0502020204030204" pitchFamily="34" charset="0"/>
                <a:cs typeface="Calibri" panose="020F0502020204030204" pitchFamily="34" charset="0"/>
              </a:rPr>
              <a:t>Se ubica R2 mediante la línea de unión con E2 ya que están en equilibrio.</a:t>
            </a:r>
          </a:p>
          <a:p>
            <a:pPr marL="628650" indent="-363538">
              <a:lnSpc>
                <a:spcPct val="130000"/>
              </a:lnSpc>
              <a:buFont typeface="+mj-lt"/>
              <a:buAutoNum type="arabicPeriod"/>
            </a:pPr>
            <a:r>
              <a:rPr lang="es-AR" sz="2000" dirty="0">
                <a:latin typeface="Calibri" panose="020F0502020204030204" pitchFamily="34" charset="0"/>
                <a:cs typeface="Calibri" panose="020F0502020204030204" pitchFamily="34" charset="0"/>
              </a:rPr>
              <a:t>Con R2 y el polo Q se ubica E3.</a:t>
            </a:r>
          </a:p>
          <a:p>
            <a:pPr marL="628650" indent="-363538">
              <a:lnSpc>
                <a:spcPct val="130000"/>
              </a:lnSpc>
              <a:buFont typeface="+mj-lt"/>
              <a:buAutoNum type="arabicPeriod"/>
            </a:pPr>
            <a:r>
              <a:rPr lang="es-AR" sz="2000" dirty="0">
                <a:latin typeface="Calibri" panose="020F0502020204030204" pitchFamily="34" charset="0"/>
                <a:cs typeface="Calibri" panose="020F0502020204030204" pitchFamily="34" charset="0"/>
              </a:rPr>
              <a:t>Se ubica R3 mediante la línea de unión con E3 ya que están en equilibrio.</a:t>
            </a:r>
          </a:p>
          <a:p>
            <a:pPr marL="628650" indent="-363538">
              <a:lnSpc>
                <a:spcPct val="130000"/>
              </a:lnSpc>
              <a:buFont typeface="+mj-lt"/>
              <a:buAutoNum type="arabicPeriod"/>
            </a:pPr>
            <a:r>
              <a:rPr lang="es-AR" sz="2000" dirty="0">
                <a:latin typeface="Calibri" panose="020F0502020204030204" pitchFamily="34" charset="0"/>
                <a:cs typeface="Calibri" panose="020F0502020204030204" pitchFamily="34" charset="0"/>
              </a:rPr>
              <a:t>Si R3=R3_sup la iteración terminó, sino se supone nuevamente un R3.</a:t>
            </a:r>
            <a:endParaRPr lang="es-ES" sz="2000" dirty="0">
              <a:latin typeface="Calibri" panose="020F0502020204030204" pitchFamily="34" charset="0"/>
              <a:cs typeface="Calibri" panose="020F0502020204030204" pitchFamily="34" charset="0"/>
            </a:endParaRPr>
          </a:p>
        </p:txBody>
      </p:sp>
      <p:pic>
        <p:nvPicPr>
          <p:cNvPr id="13" name="Imagen 5" descr="Nueva marca difusion - web">
            <a:extLst>
              <a:ext uri="{FF2B5EF4-FFF2-40B4-BE49-F238E27FC236}">
                <a16:creationId xmlns:a16="http://schemas.microsoft.com/office/drawing/2014/main" id="{34A7A72A-D3A2-4D7E-9E02-238B11A46C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4"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28</a:t>
            </a:fld>
            <a:r>
              <a:rPr lang="en-US" sz="1600" b="1" dirty="0"/>
              <a:t>-</a:t>
            </a:r>
          </a:p>
        </p:txBody>
      </p:sp>
      <p:sp>
        <p:nvSpPr>
          <p:cNvPr id="18"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Planteo CONTRA-CORRIENTE</a:t>
            </a:r>
            <a:endParaRPr lang="en-US" sz="3800" dirty="0"/>
          </a:p>
        </p:txBody>
      </p:sp>
      <p:sp>
        <p:nvSpPr>
          <p:cNvPr id="2" name="Marcador de pie de página 3">
            <a:extLst>
              <a:ext uri="{FF2B5EF4-FFF2-40B4-BE49-F238E27FC236}">
                <a16:creationId xmlns:a16="http://schemas.microsoft.com/office/drawing/2014/main" id="{7DFED589-28C4-019A-8EF2-D76886062CB5}"/>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8" name="7 CuadroTexto"/>
          <p:cNvSpPr txBox="1"/>
          <p:nvPr/>
        </p:nvSpPr>
        <p:spPr>
          <a:xfrm>
            <a:off x="557938" y="1208868"/>
            <a:ext cx="9205993" cy="400110"/>
          </a:xfrm>
          <a:prstGeom prst="rect">
            <a:avLst/>
          </a:prstGeom>
          <a:noFill/>
        </p:spPr>
        <p:txBody>
          <a:bodyPr wrap="square" rtlCol="0">
            <a:spAutoFit/>
          </a:bodyPr>
          <a:lstStyle/>
          <a:p>
            <a:r>
              <a:rPr lang="es-ES" sz="2000" dirty="0">
                <a:latin typeface="Calibri" panose="020F0502020204030204" pitchFamily="34" charset="0"/>
                <a:cs typeface="Calibri" panose="020F0502020204030204" pitchFamily="34" charset="0"/>
              </a:rPr>
              <a:t>Según el gráfico, al final de todo, se obtiene:</a:t>
            </a:r>
          </a:p>
        </p:txBody>
      </p:sp>
      <p:pic>
        <p:nvPicPr>
          <p:cNvPr id="9728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145437" y="1895019"/>
            <a:ext cx="1278524" cy="422738"/>
          </a:xfrm>
          <a:prstGeom prst="rect">
            <a:avLst/>
          </a:prstGeom>
          <a:noFill/>
        </p:spPr>
      </p:pic>
      <p:sp>
        <p:nvSpPr>
          <p:cNvPr id="97284" name="Rectangle 4"/>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0" name="9 Marco"/>
          <p:cNvSpPr/>
          <p:nvPr/>
        </p:nvSpPr>
        <p:spPr>
          <a:xfrm>
            <a:off x="4918128" y="1734872"/>
            <a:ext cx="1802161" cy="790413"/>
          </a:xfrm>
          <a:prstGeom prst="frame">
            <a:avLst>
              <a:gd name="adj1" fmla="val 10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CuadroTexto"/>
          <p:cNvSpPr txBox="1"/>
          <p:nvPr/>
        </p:nvSpPr>
        <p:spPr>
          <a:xfrm>
            <a:off x="508860" y="3052433"/>
            <a:ext cx="11174279" cy="400110"/>
          </a:xfrm>
          <a:prstGeom prst="rect">
            <a:avLst/>
          </a:prstGeom>
          <a:noFill/>
        </p:spPr>
        <p:txBody>
          <a:bodyPr wrap="square" rtlCol="0">
            <a:spAutoFit/>
          </a:bodyPr>
          <a:lstStyle/>
          <a:p>
            <a:r>
              <a:rPr lang="es-ES" sz="2000" dirty="0">
                <a:latin typeface="Calibri" panose="020F0502020204030204" pitchFamily="34" charset="0"/>
                <a:cs typeface="Calibri" panose="020F0502020204030204" pitchFamily="34" charset="0"/>
              </a:rPr>
              <a:t>Para obtener los caudales de extracto y refinado, se vuelve a usar la regla de la palanca.</a:t>
            </a:r>
          </a:p>
        </p:txBody>
      </p:sp>
      <p:sp>
        <p:nvSpPr>
          <p:cNvPr id="972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7285"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98900" y="3803382"/>
            <a:ext cx="3933065" cy="343764"/>
          </a:xfrm>
          <a:prstGeom prst="rect">
            <a:avLst/>
          </a:prstGeom>
          <a:noFill/>
        </p:spPr>
      </p:pic>
      <p:sp>
        <p:nvSpPr>
          <p:cNvPr id="972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7287"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98900" y="4328398"/>
            <a:ext cx="2805552" cy="755739"/>
          </a:xfrm>
          <a:prstGeom prst="rect">
            <a:avLst/>
          </a:prstGeom>
          <a:noFill/>
        </p:spPr>
      </p:pic>
      <p:sp>
        <p:nvSpPr>
          <p:cNvPr id="16" name="15 Cerrar llave"/>
          <p:cNvSpPr/>
          <p:nvPr/>
        </p:nvSpPr>
        <p:spPr>
          <a:xfrm>
            <a:off x="4892299" y="3584426"/>
            <a:ext cx="329054" cy="1790164"/>
          </a:xfrm>
          <a:prstGeom prst="rightBrace">
            <a:avLst>
              <a:gd name="adj1" fmla="val 66537"/>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2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7289"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882481" y="4508490"/>
            <a:ext cx="2259819" cy="371178"/>
          </a:xfrm>
          <a:prstGeom prst="rect">
            <a:avLst/>
          </a:prstGeom>
          <a:noFill/>
        </p:spPr>
      </p:pic>
      <p:sp>
        <p:nvSpPr>
          <p:cNvPr id="972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7291"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961158" y="4014324"/>
            <a:ext cx="2181142" cy="382262"/>
          </a:xfrm>
          <a:prstGeom prst="rect">
            <a:avLst/>
          </a:prstGeom>
          <a:noFill/>
        </p:spPr>
      </p:pic>
      <p:sp>
        <p:nvSpPr>
          <p:cNvPr id="21" name="20 Marco"/>
          <p:cNvSpPr/>
          <p:nvPr/>
        </p:nvSpPr>
        <p:spPr>
          <a:xfrm>
            <a:off x="5596808" y="3787200"/>
            <a:ext cx="2747681" cy="1311497"/>
          </a:xfrm>
          <a:prstGeom prst="frame">
            <a:avLst>
              <a:gd name="adj1" fmla="val 5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3" name="Imagen 5" descr="Nueva marca difusion - web">
            <a:extLst>
              <a:ext uri="{FF2B5EF4-FFF2-40B4-BE49-F238E27FC236}">
                <a16:creationId xmlns:a16="http://schemas.microsoft.com/office/drawing/2014/main" id="{21E79086-E720-4481-B701-FBD78AEED2F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24"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29</a:t>
            </a:fld>
            <a:r>
              <a:rPr lang="en-US" sz="1600" b="1" dirty="0"/>
              <a:t>-</a:t>
            </a:r>
          </a:p>
        </p:txBody>
      </p:sp>
      <p:sp>
        <p:nvSpPr>
          <p:cNvPr id="27"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Resultados CONTRA-CORRIENTE</a:t>
            </a:r>
            <a:endParaRPr lang="en-US" sz="3800" dirty="0"/>
          </a:p>
        </p:txBody>
      </p:sp>
      <p:sp>
        <p:nvSpPr>
          <p:cNvPr id="2" name="Marcador de pie de página 3">
            <a:extLst>
              <a:ext uri="{FF2B5EF4-FFF2-40B4-BE49-F238E27FC236}">
                <a16:creationId xmlns:a16="http://schemas.microsoft.com/office/drawing/2014/main" id="{B550864E-27CA-5937-72AC-71C541DA138D}"/>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97282"/>
                                        </p:tgtEl>
                                        <p:attrNameLst>
                                          <p:attrName>style.visibility</p:attrName>
                                        </p:attrNameLst>
                                      </p:cBhvr>
                                      <p:to>
                                        <p:strVal val="visible"/>
                                      </p:to>
                                    </p:set>
                                    <p:animEffect transition="in" filter="fade">
                                      <p:cBhvr>
                                        <p:cTn id="15" dur="1000"/>
                                        <p:tgtEl>
                                          <p:spTgt spid="9728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7285"/>
                                        </p:tgtEl>
                                        <p:attrNameLst>
                                          <p:attrName>style.visibility</p:attrName>
                                        </p:attrNameLst>
                                      </p:cBhvr>
                                      <p:to>
                                        <p:strVal val="visible"/>
                                      </p:to>
                                    </p:set>
                                    <p:animEffect transition="in" filter="fade">
                                      <p:cBhvr>
                                        <p:cTn id="25" dur="1000"/>
                                        <p:tgtEl>
                                          <p:spTgt spid="97285"/>
                                        </p:tgtEl>
                                      </p:cBhvr>
                                    </p:animEffect>
                                  </p:childTnLst>
                                </p:cTn>
                              </p:par>
                              <p:par>
                                <p:cTn id="26" presetID="10" presetClass="entr" presetSubtype="0" fill="hold" nodeType="withEffect">
                                  <p:stCondLst>
                                    <p:cond delay="0"/>
                                  </p:stCondLst>
                                  <p:childTnLst>
                                    <p:set>
                                      <p:cBhvr>
                                        <p:cTn id="27" dur="1" fill="hold">
                                          <p:stCondLst>
                                            <p:cond delay="0"/>
                                          </p:stCondLst>
                                        </p:cTn>
                                        <p:tgtEl>
                                          <p:spTgt spid="97287"/>
                                        </p:tgtEl>
                                        <p:attrNameLst>
                                          <p:attrName>style.visibility</p:attrName>
                                        </p:attrNameLst>
                                      </p:cBhvr>
                                      <p:to>
                                        <p:strVal val="visible"/>
                                      </p:to>
                                    </p:set>
                                    <p:animEffect transition="in" filter="fade">
                                      <p:cBhvr>
                                        <p:cTn id="28" dur="1000"/>
                                        <p:tgtEl>
                                          <p:spTgt spid="9728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97291"/>
                                        </p:tgtEl>
                                        <p:attrNameLst>
                                          <p:attrName>style.visibility</p:attrName>
                                        </p:attrNameLst>
                                      </p:cBhvr>
                                      <p:to>
                                        <p:strVal val="visible"/>
                                      </p:to>
                                    </p:set>
                                    <p:animEffect transition="in" filter="fade">
                                      <p:cBhvr>
                                        <p:cTn id="39" dur="1000"/>
                                        <p:tgtEl>
                                          <p:spTgt spid="97291"/>
                                        </p:tgtEl>
                                      </p:cBhvr>
                                    </p:animEffect>
                                  </p:childTnLst>
                                </p:cTn>
                              </p:par>
                              <p:par>
                                <p:cTn id="40" presetID="10" presetClass="entr" presetSubtype="0" fill="hold" nodeType="withEffect">
                                  <p:stCondLst>
                                    <p:cond delay="0"/>
                                  </p:stCondLst>
                                  <p:childTnLst>
                                    <p:set>
                                      <p:cBhvr>
                                        <p:cTn id="41" dur="1" fill="hold">
                                          <p:stCondLst>
                                            <p:cond delay="0"/>
                                          </p:stCondLst>
                                        </p:cTn>
                                        <p:tgtEl>
                                          <p:spTgt spid="97289"/>
                                        </p:tgtEl>
                                        <p:attrNameLst>
                                          <p:attrName>style.visibility</p:attrName>
                                        </p:attrNameLst>
                                      </p:cBhvr>
                                      <p:to>
                                        <p:strVal val="visible"/>
                                      </p:to>
                                    </p:set>
                                    <p:animEffect transition="in" filter="fade">
                                      <p:cBhvr>
                                        <p:cTn id="42" dur="1000"/>
                                        <p:tgtEl>
                                          <p:spTgt spid="97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6"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10" name="9 Rectángulo"/>
          <p:cNvSpPr/>
          <p:nvPr/>
        </p:nvSpPr>
        <p:spPr>
          <a:xfrm>
            <a:off x="438910" y="1158522"/>
            <a:ext cx="11329417" cy="707886"/>
          </a:xfrm>
          <a:prstGeom prst="rect">
            <a:avLst/>
          </a:prstGeom>
        </p:spPr>
        <p:txBody>
          <a:bodyPr wrap="square">
            <a:spAutoFit/>
          </a:bodyPr>
          <a:lstStyle/>
          <a:p>
            <a:pPr algn="just">
              <a:buClr>
                <a:schemeClr val="accent1"/>
              </a:buClr>
              <a:buSzPct val="120000"/>
              <a:buFont typeface="Wingdings" pitchFamily="2" charset="2"/>
              <a:buChar char="v"/>
            </a:pPr>
            <a:r>
              <a:rPr lang="es-AR" sz="2000" dirty="0">
                <a:latin typeface="Calibri" panose="020F0502020204030204" pitchFamily="34" charset="0"/>
                <a:cs typeface="Calibri" panose="020F0502020204030204" pitchFamily="34" charset="0"/>
              </a:rPr>
              <a:t> Los solventes B y C son inmiscibles entre sí; supondremos que es así en todo el rango de composiciones dado que el enunciado no aclara.</a:t>
            </a:r>
          </a:p>
        </p:txBody>
      </p:sp>
      <p:sp>
        <p:nvSpPr>
          <p:cNvPr id="11" name="10 Rectángulo"/>
          <p:cNvSpPr/>
          <p:nvPr/>
        </p:nvSpPr>
        <p:spPr>
          <a:xfrm>
            <a:off x="423671" y="1976443"/>
            <a:ext cx="11329417" cy="400110"/>
          </a:xfrm>
          <a:prstGeom prst="rect">
            <a:avLst/>
          </a:prstGeom>
        </p:spPr>
        <p:txBody>
          <a:bodyPr wrap="square">
            <a:spAutoFit/>
          </a:bodyPr>
          <a:lstStyle/>
          <a:p>
            <a:pPr algn="just">
              <a:buClr>
                <a:schemeClr val="accent1"/>
              </a:buClr>
              <a:buSzPct val="120000"/>
              <a:buFont typeface="Wingdings" pitchFamily="2" charset="2"/>
              <a:buChar char="v"/>
            </a:pPr>
            <a:r>
              <a:rPr lang="es-AR" sz="2000" dirty="0">
                <a:latin typeface="Calibri" panose="020F0502020204030204" pitchFamily="34" charset="0"/>
                <a:cs typeface="Calibri" panose="020F0502020204030204" pitchFamily="34" charset="0"/>
              </a:rPr>
              <a:t> B y C no pueden formar una solución, pero sí lo pueden hacer los pares  A - B  y  A - C por separado.</a:t>
            </a:r>
          </a:p>
        </p:txBody>
      </p:sp>
      <p:sp>
        <p:nvSpPr>
          <p:cNvPr id="12" name="11 Rectángulo"/>
          <p:cNvSpPr/>
          <p:nvPr/>
        </p:nvSpPr>
        <p:spPr>
          <a:xfrm>
            <a:off x="438910" y="2510164"/>
            <a:ext cx="11329418" cy="1015663"/>
          </a:xfrm>
          <a:prstGeom prst="rect">
            <a:avLst/>
          </a:prstGeom>
        </p:spPr>
        <p:txBody>
          <a:bodyPr wrap="square">
            <a:spAutoFit/>
          </a:bodyPr>
          <a:lstStyle/>
          <a:p>
            <a:pPr algn="just">
              <a:buClr>
                <a:schemeClr val="accent1"/>
              </a:buClr>
              <a:buSzPct val="120000"/>
              <a:buFont typeface="Wingdings" pitchFamily="2" charset="2"/>
              <a:buChar char="v"/>
            </a:pPr>
            <a:r>
              <a:rPr lang="es-AR" sz="2000" dirty="0">
                <a:latin typeface="Calibri" panose="020F0502020204030204" pitchFamily="34" charset="0"/>
                <a:cs typeface="Calibri" panose="020F0502020204030204" pitchFamily="34" charset="0"/>
              </a:rPr>
              <a:t> Si se tuviera una mezcla con las tres sustancias, se separarían en dos fases: la primera con A y B exclusivamente y, la segunda, con A y C exclusivamente. De aquí se deduce que las curvas de extracto y refinado estarán sobre los lados del triángulo.</a:t>
            </a:r>
          </a:p>
        </p:txBody>
      </p:sp>
      <p:pic>
        <p:nvPicPr>
          <p:cNvPr id="13" name="Imagen 5" descr="Nueva marca difusion - web">
            <a:extLst>
              <a:ext uri="{FF2B5EF4-FFF2-40B4-BE49-F238E27FC236}">
                <a16:creationId xmlns:a16="http://schemas.microsoft.com/office/drawing/2014/main" id="{DABE3A9F-2F31-4667-B353-178D55B347A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4"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3</a:t>
            </a:fld>
            <a:r>
              <a:rPr lang="en-US" sz="1600" b="1" dirty="0"/>
              <a:t>-</a:t>
            </a:r>
          </a:p>
        </p:txBody>
      </p:sp>
      <p:sp>
        <p:nvSpPr>
          <p:cNvPr id="16"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r>
              <a:rPr lang="es-419" dirty="0"/>
              <a:t>Análisis del Diagrama Ternario	</a:t>
            </a:r>
            <a:endParaRPr lang="en-US" dirty="0"/>
          </a:p>
        </p:txBody>
      </p:sp>
      <p:sp>
        <p:nvSpPr>
          <p:cNvPr id="2" name="Marcador de pie de página 3">
            <a:extLst>
              <a:ext uri="{FF2B5EF4-FFF2-40B4-BE49-F238E27FC236}">
                <a16:creationId xmlns:a16="http://schemas.microsoft.com/office/drawing/2014/main" id="{1C17C188-0055-E85C-C931-881E844B4ABB}"/>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
        <p:nvSpPr>
          <p:cNvPr id="3" name="9 Rectángulo">
            <a:extLst>
              <a:ext uri="{FF2B5EF4-FFF2-40B4-BE49-F238E27FC236}">
                <a16:creationId xmlns:a16="http://schemas.microsoft.com/office/drawing/2014/main" id="{5D89DC2D-75BB-0650-AC04-FEA80DCB27B2}"/>
              </a:ext>
            </a:extLst>
          </p:cNvPr>
          <p:cNvSpPr/>
          <p:nvPr/>
        </p:nvSpPr>
        <p:spPr>
          <a:xfrm>
            <a:off x="438910" y="3648178"/>
            <a:ext cx="11329417" cy="707886"/>
          </a:xfrm>
          <a:prstGeom prst="rect">
            <a:avLst/>
          </a:prstGeom>
        </p:spPr>
        <p:txBody>
          <a:bodyPr wrap="square">
            <a:spAutoFit/>
          </a:bodyPr>
          <a:lstStyle/>
          <a:p>
            <a:pPr marL="342900" indent="-342900">
              <a:buFont typeface="Wingdings" panose="05000000000000000000" pitchFamily="2" charset="2"/>
              <a:buChar char="Ø"/>
            </a:pPr>
            <a:r>
              <a:rPr lang="es-AR" sz="2000" dirty="0">
                <a:latin typeface="Calibri" panose="020F0502020204030204" pitchFamily="34" charset="0"/>
                <a:cs typeface="Calibri" panose="020F0502020204030204" pitchFamily="34" charset="0"/>
              </a:rPr>
              <a:t>El segundo dato es  para ver cómo se distribuyen las líneas de unión. Para eso, usamos el dato de la constante de reparto. Esta se define como:</a:t>
            </a:r>
            <a:endParaRPr lang="es-ES" sz="2000" dirty="0">
              <a:latin typeface="Calibri" panose="020F0502020204030204" pitchFamily="34" charset="0"/>
              <a:cs typeface="Calibri" panose="020F0502020204030204" pitchFamily="34" charset="0"/>
            </a:endParaRPr>
          </a:p>
        </p:txBody>
      </p:sp>
      <p:pic>
        <p:nvPicPr>
          <p:cNvPr id="4" name="Picture 7">
            <a:extLst>
              <a:ext uri="{FF2B5EF4-FFF2-40B4-BE49-F238E27FC236}">
                <a16:creationId xmlns:a16="http://schemas.microsoft.com/office/drawing/2014/main" id="{1DA688B4-93F3-D6C7-9039-44A5E8A17873}"/>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43951" y="4504290"/>
            <a:ext cx="4902334" cy="787029"/>
          </a:xfrm>
          <a:prstGeom prst="rect">
            <a:avLst/>
          </a:prstGeom>
          <a:noFill/>
        </p:spPr>
      </p:pic>
      <p:pic>
        <p:nvPicPr>
          <p:cNvPr id="5" name="Picture 10">
            <a:extLst>
              <a:ext uri="{FF2B5EF4-FFF2-40B4-BE49-F238E27FC236}">
                <a16:creationId xmlns:a16="http://schemas.microsoft.com/office/drawing/2014/main" id="{E6F82B13-D8AF-6E5A-3F2D-9C50949FDE34}"/>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788619" y="4661774"/>
            <a:ext cx="1139854" cy="472061"/>
          </a:xfrm>
          <a:prstGeom prst="rect">
            <a:avLst/>
          </a:prstGeom>
          <a:noFill/>
        </p:spPr>
      </p:pic>
      <p:sp>
        <p:nvSpPr>
          <p:cNvPr id="7" name="20 CuadroTexto">
            <a:extLst>
              <a:ext uri="{FF2B5EF4-FFF2-40B4-BE49-F238E27FC236}">
                <a16:creationId xmlns:a16="http://schemas.microsoft.com/office/drawing/2014/main" id="{04DBEAAA-DF40-1AB5-F082-C2F0AEDDF74B}"/>
              </a:ext>
            </a:extLst>
          </p:cNvPr>
          <p:cNvSpPr txBox="1"/>
          <p:nvPr/>
        </p:nvSpPr>
        <p:spPr>
          <a:xfrm>
            <a:off x="8169413" y="4297639"/>
            <a:ext cx="3115864" cy="1200329"/>
          </a:xfrm>
          <a:prstGeom prst="rect">
            <a:avLst/>
          </a:prstGeom>
          <a:noFill/>
        </p:spPr>
        <p:txBody>
          <a:bodyPr wrap="square" rtlCol="0">
            <a:spAutoFit/>
          </a:bodyPr>
          <a:lstStyle/>
          <a:p>
            <a:pPr algn="just"/>
            <a:r>
              <a:rPr lang="es-AR" dirty="0">
                <a:latin typeface="Calibri" panose="020F0502020204030204" pitchFamily="34" charset="0"/>
                <a:cs typeface="Calibri" panose="020F0502020204030204" pitchFamily="34" charset="0"/>
              </a:rPr>
              <a:t>Como </a:t>
            </a:r>
            <a:r>
              <a:rPr lang="es-AR" dirty="0" err="1">
                <a:latin typeface="Calibri" panose="020F0502020204030204" pitchFamily="34" charset="0"/>
                <a:cs typeface="Calibri" panose="020F0502020204030204" pitchFamily="34" charset="0"/>
              </a:rPr>
              <a:t>k</a:t>
            </a:r>
            <a:r>
              <a:rPr lang="es-AR" baseline="-25000" dirty="0" err="1">
                <a:latin typeface="Calibri" panose="020F0502020204030204" pitchFamily="34" charset="0"/>
                <a:cs typeface="Calibri" panose="020F0502020204030204" pitchFamily="34" charset="0"/>
              </a:rPr>
              <a:t>A</a:t>
            </a:r>
            <a:r>
              <a:rPr lang="es-AR" baseline="-25000" dirty="0">
                <a:latin typeface="Calibri" panose="020F0502020204030204" pitchFamily="34" charset="0"/>
                <a:cs typeface="Calibri" panose="020F0502020204030204" pitchFamily="34" charset="0"/>
              </a:rPr>
              <a:t> </a:t>
            </a:r>
            <a:r>
              <a:rPr lang="es-AR" dirty="0">
                <a:latin typeface="Calibri" panose="020F0502020204030204" pitchFamily="34" charset="0"/>
                <a:cs typeface="Calibri" panose="020F0502020204030204" pitchFamily="34" charset="0"/>
              </a:rPr>
              <a:t>= 1, la fracción en peso de A en el refinado y en el extracto son iguales; las líneas de unión serán horizontales</a:t>
            </a:r>
            <a:endParaRPr lang="es-ES" dirty="0">
              <a:latin typeface="Calibri" panose="020F0502020204030204" pitchFamily="34" charset="0"/>
              <a:cs typeface="Calibri" panose="020F0502020204030204" pitchFamily="34" charset="0"/>
            </a:endParaRPr>
          </a:p>
        </p:txBody>
      </p:sp>
      <p:sp>
        <p:nvSpPr>
          <p:cNvPr id="8" name="Flecha: a la derecha 7">
            <a:extLst>
              <a:ext uri="{FF2B5EF4-FFF2-40B4-BE49-F238E27FC236}">
                <a16:creationId xmlns:a16="http://schemas.microsoft.com/office/drawing/2014/main" id="{CDA17AAA-23C0-F6E8-C78C-375F0FB12C03}"/>
              </a:ext>
            </a:extLst>
          </p:cNvPr>
          <p:cNvSpPr/>
          <p:nvPr/>
        </p:nvSpPr>
        <p:spPr>
          <a:xfrm>
            <a:off x="5984417" y="4796681"/>
            <a:ext cx="570619" cy="2022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CuadroTexto 16">
            <a:extLst>
              <a:ext uri="{FF2B5EF4-FFF2-40B4-BE49-F238E27FC236}">
                <a16:creationId xmlns:a16="http://schemas.microsoft.com/office/drawing/2014/main" id="{35DBC3BD-0F3C-0192-5119-CBA16DDEA35A}"/>
              </a:ext>
            </a:extLst>
          </p:cNvPr>
          <p:cNvSpPr txBox="1"/>
          <p:nvPr/>
        </p:nvSpPr>
        <p:spPr>
          <a:xfrm>
            <a:off x="943951" y="5597029"/>
            <a:ext cx="8122931" cy="646331"/>
          </a:xfrm>
          <a:prstGeom prst="rect">
            <a:avLst/>
          </a:prstGeom>
          <a:noFill/>
        </p:spPr>
        <p:txBody>
          <a:bodyPr wrap="square">
            <a:spAutoFit/>
          </a:bodyPr>
          <a:lstStyle/>
          <a:p>
            <a:r>
              <a:rPr lang="es-AR" i="1" dirty="0">
                <a:solidFill>
                  <a:schemeClr val="bg1">
                    <a:lumMod val="50000"/>
                  </a:schemeClr>
                </a:solidFill>
                <a:latin typeface="Calibri" panose="020F0502020204030204" pitchFamily="34" charset="0"/>
                <a:cs typeface="Calibri" panose="020F0502020204030204" pitchFamily="34" charset="0"/>
              </a:rPr>
              <a:t>N</a:t>
            </a:r>
            <a:r>
              <a:rPr lang="es-AR" sz="1800" i="1" dirty="0">
                <a:solidFill>
                  <a:schemeClr val="bg1">
                    <a:lumMod val="50000"/>
                  </a:schemeClr>
                </a:solidFill>
                <a:latin typeface="Calibri" panose="020F0502020204030204" pitchFamily="34" charset="0"/>
                <a:cs typeface="Calibri" panose="020F0502020204030204" pitchFamily="34" charset="0"/>
              </a:rPr>
              <a:t>otar que en este caso es indistinto, pero en cualquier otra situación se debe aclarar si la constante de reparto es</a:t>
            </a:r>
            <a:r>
              <a:rPr lang="es-ES" sz="1800" i="1" dirty="0">
                <a:solidFill>
                  <a:schemeClr val="bg1">
                    <a:lumMod val="50000"/>
                  </a:schemeClr>
                </a:solidFill>
                <a:latin typeface="Calibri" panose="020F0502020204030204" pitchFamily="34" charset="0"/>
                <a:cs typeface="Calibri" panose="020F0502020204030204" pitchFamily="34" charset="0"/>
              </a:rPr>
              <a:t> respecto de refinado/extracto o de extracto/refinado.</a:t>
            </a:r>
            <a:endParaRPr lang="es-AR" i="1" dirty="0">
              <a:solidFill>
                <a:schemeClr val="bg1">
                  <a:lumMod val="50000"/>
                </a:schemeClr>
              </a:solidFill>
            </a:endParaRP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1288" y="2966260"/>
            <a:ext cx="9880092" cy="919940"/>
          </a:xfrm>
        </p:spPr>
        <p:txBody>
          <a:bodyPr>
            <a:normAutofit/>
          </a:bodyPr>
          <a:lstStyle/>
          <a:p>
            <a:pPr algn="ctr"/>
            <a:r>
              <a:rPr lang="x-none" sz="5400" dirty="0"/>
              <a:t>¿PREGUNTAS?</a:t>
            </a:r>
            <a:endParaRPr lang="en-US" sz="5400"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5" name="4 Imagen" descr="Meme car drifting op3 ejerccio extra.jpeg"/>
          <p:cNvPicPr>
            <a:picLocks noChangeAspect="1"/>
          </p:cNvPicPr>
          <p:nvPr/>
        </p:nvPicPr>
        <p:blipFill>
          <a:blip r:embed="rId3"/>
          <a:stretch>
            <a:fillRect/>
          </a:stretch>
        </p:blipFill>
        <p:spPr>
          <a:xfrm>
            <a:off x="407486" y="382137"/>
            <a:ext cx="4514256" cy="4273001"/>
          </a:xfrm>
          <a:prstGeom prst="rect">
            <a:avLst/>
          </a:prstGeom>
        </p:spPr>
      </p:pic>
      <p:pic>
        <p:nvPicPr>
          <p:cNvPr id="9" name="Imagen 5" descr="Nueva marca difusion - web">
            <a:extLst>
              <a:ext uri="{FF2B5EF4-FFF2-40B4-BE49-F238E27FC236}">
                <a16:creationId xmlns:a16="http://schemas.microsoft.com/office/drawing/2014/main" id="{ED1198F6-124F-40DC-A2F4-8519A011D90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8" name="7 CuadroTexto"/>
          <p:cNvSpPr txBox="1"/>
          <p:nvPr/>
        </p:nvSpPr>
        <p:spPr>
          <a:xfrm>
            <a:off x="477671" y="1323833"/>
            <a:ext cx="11290657" cy="1015663"/>
          </a:xfrm>
          <a:prstGeom prst="rect">
            <a:avLst/>
          </a:prstGeom>
          <a:noFill/>
        </p:spPr>
        <p:txBody>
          <a:bodyPr wrap="square" rtlCol="0">
            <a:spAutoFit/>
          </a:bodyPr>
          <a:lstStyle/>
          <a:p>
            <a:pPr algn="just"/>
            <a:r>
              <a:rPr lang="es-ES" sz="2000" dirty="0">
                <a:latin typeface="Calibri" panose="020F0502020204030204" pitchFamily="34" charset="0"/>
                <a:cs typeface="Calibri" panose="020F0502020204030204" pitchFamily="34" charset="0"/>
              </a:rPr>
              <a:t>La resolución del problema con un diagrama binario es posible porque dos de las sustancias son inmiscibles en todo el rango de composiciones de trabajo. Entonces, el ejercicio puede plantearse como los de absorción y desorción con caudales inertes.</a:t>
            </a:r>
          </a:p>
        </p:txBody>
      </p:sp>
      <p:sp>
        <p:nvSpPr>
          <p:cNvPr id="9" name="Título 1"/>
          <p:cNvSpPr txBox="1">
            <a:spLocks/>
          </p:cNvSpPr>
          <p:nvPr/>
        </p:nvSpPr>
        <p:spPr>
          <a:xfrm>
            <a:off x="807733" y="2478936"/>
            <a:ext cx="4806411" cy="9199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AR" sz="3000" u="sng" dirty="0">
                <a:solidFill>
                  <a:schemeClr val="accent1"/>
                </a:solidFill>
                <a:latin typeface="Calibri" panose="020F0502020204030204" pitchFamily="34" charset="0"/>
                <a:ea typeface="+mj-ea"/>
                <a:cs typeface="Calibri" panose="020F0502020204030204" pitchFamily="34" charset="0"/>
              </a:rPr>
              <a:t>Balance de Masa Parcial</a:t>
            </a:r>
            <a:endParaRPr kumimoji="0" lang="en-US" sz="3000" b="0" i="0" u="sng" strike="noStrike" kern="1200" cap="none" spc="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endParaRPr>
          </a:p>
        </p:txBody>
      </p:sp>
      <p:sp>
        <p:nvSpPr>
          <p:cNvPr id="9728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728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13707" y="3446059"/>
            <a:ext cx="2400223" cy="429514"/>
          </a:xfrm>
          <a:prstGeom prst="rect">
            <a:avLst/>
          </a:prstGeom>
          <a:noFill/>
        </p:spPr>
      </p:pic>
      <p:sp>
        <p:nvSpPr>
          <p:cNvPr id="97283"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97285"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728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8359" y="4135273"/>
            <a:ext cx="4165134" cy="517486"/>
          </a:xfrm>
          <a:prstGeom prst="rect">
            <a:avLst/>
          </a:prstGeom>
          <a:noFill/>
        </p:spPr>
      </p:pic>
      <p:sp>
        <p:nvSpPr>
          <p:cNvPr id="97286" name="Rectangle 6"/>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97288"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7287"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17164" y="5063317"/>
            <a:ext cx="4303985" cy="517488"/>
          </a:xfrm>
          <a:prstGeom prst="rect">
            <a:avLst/>
          </a:prstGeom>
          <a:noFill/>
        </p:spPr>
      </p:pic>
      <p:sp>
        <p:nvSpPr>
          <p:cNvPr id="97289" name="Rectangle 9"/>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97291"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7290"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845581" y="3866255"/>
            <a:ext cx="2192799" cy="1437028"/>
          </a:xfrm>
          <a:prstGeom prst="rect">
            <a:avLst/>
          </a:prstGeom>
          <a:noFill/>
        </p:spPr>
      </p:pic>
      <p:sp>
        <p:nvSpPr>
          <p:cNvPr id="97292" name="Rectangle 12"/>
          <p:cNvSpPr>
            <a:spLocks noChangeArrowheads="1"/>
          </p:cNvSpPr>
          <p:nvPr/>
        </p:nvSpPr>
        <p:spPr bwMode="auto">
          <a:xfrm>
            <a:off x="0" y="1743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9" name="18 Cerrar llave"/>
          <p:cNvSpPr/>
          <p:nvPr/>
        </p:nvSpPr>
        <p:spPr>
          <a:xfrm>
            <a:off x="5614144" y="3398876"/>
            <a:ext cx="508855" cy="2361063"/>
          </a:xfrm>
          <a:prstGeom prst="rightBrace">
            <a:avLst>
              <a:gd name="adj1" fmla="val 66537"/>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Marco"/>
          <p:cNvSpPr/>
          <p:nvPr/>
        </p:nvSpPr>
        <p:spPr>
          <a:xfrm>
            <a:off x="6363621" y="3635371"/>
            <a:ext cx="3156720" cy="1898796"/>
          </a:xfrm>
          <a:prstGeom prst="frame">
            <a:avLst>
              <a:gd name="adj1" fmla="val 5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3" name="Imagen 5" descr="Nueva marca difusion - web">
            <a:extLst>
              <a:ext uri="{FF2B5EF4-FFF2-40B4-BE49-F238E27FC236}">
                <a16:creationId xmlns:a16="http://schemas.microsoft.com/office/drawing/2014/main" id="{2A8F447A-FFF6-496E-992D-6FE27512386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24"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31</a:t>
            </a:fld>
            <a:r>
              <a:rPr lang="en-US" sz="1600" b="1" dirty="0"/>
              <a:t>-</a:t>
            </a:r>
          </a:p>
        </p:txBody>
      </p:sp>
      <p:sp>
        <p:nvSpPr>
          <p:cNvPr id="26"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CONTRA-CORRIENTE en Diagrama Binario</a:t>
            </a:r>
            <a:endParaRPr lang="en-US" sz="3800" dirty="0"/>
          </a:p>
        </p:txBody>
      </p:sp>
      <p:sp>
        <p:nvSpPr>
          <p:cNvPr id="2" name="Marcador de pie de página 3">
            <a:extLst>
              <a:ext uri="{FF2B5EF4-FFF2-40B4-BE49-F238E27FC236}">
                <a16:creationId xmlns:a16="http://schemas.microsoft.com/office/drawing/2014/main" id="{B851383F-4E84-5DBB-EAF6-E84D45980215}"/>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1"/>
                                        </p:tgtEl>
                                        <p:attrNameLst>
                                          <p:attrName>style.visibility</p:attrName>
                                        </p:attrNameLst>
                                      </p:cBhvr>
                                      <p:to>
                                        <p:strVal val="visible"/>
                                      </p:to>
                                    </p:set>
                                    <p:animEffect transition="in" filter="fade">
                                      <p:cBhvr>
                                        <p:cTn id="17" dur="1000"/>
                                        <p:tgtEl>
                                          <p:spTgt spid="972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4"/>
                                        </p:tgtEl>
                                        <p:attrNameLst>
                                          <p:attrName>style.visibility</p:attrName>
                                        </p:attrNameLst>
                                      </p:cBhvr>
                                      <p:to>
                                        <p:strVal val="visible"/>
                                      </p:to>
                                    </p:set>
                                    <p:animEffect transition="in" filter="fade">
                                      <p:cBhvr>
                                        <p:cTn id="22" dur="1000"/>
                                        <p:tgtEl>
                                          <p:spTgt spid="972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287"/>
                                        </p:tgtEl>
                                        <p:attrNameLst>
                                          <p:attrName>style.visibility</p:attrName>
                                        </p:attrNameLst>
                                      </p:cBhvr>
                                      <p:to>
                                        <p:strVal val="visible"/>
                                      </p:to>
                                    </p:set>
                                    <p:animEffect transition="in" filter="fade">
                                      <p:cBhvr>
                                        <p:cTn id="27" dur="1000"/>
                                        <p:tgtEl>
                                          <p:spTgt spid="972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97290"/>
                                        </p:tgtEl>
                                        <p:attrNameLst>
                                          <p:attrName>style.visibility</p:attrName>
                                        </p:attrNameLst>
                                      </p:cBhvr>
                                      <p:to>
                                        <p:strVal val="visible"/>
                                      </p:to>
                                    </p:set>
                                    <p:animEffect transition="in" filter="fade">
                                      <p:cBhvr>
                                        <p:cTn id="38" dur="1000"/>
                                        <p:tgtEl>
                                          <p:spTgt spid="97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8"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9 CuadroTexto"/>
          <p:cNvSpPr txBox="1"/>
          <p:nvPr/>
        </p:nvSpPr>
        <p:spPr>
          <a:xfrm>
            <a:off x="545910" y="1335343"/>
            <a:ext cx="11013743" cy="461665"/>
          </a:xfrm>
          <a:prstGeom prst="rect">
            <a:avLst/>
          </a:prstGeom>
          <a:noFill/>
        </p:spPr>
        <p:txBody>
          <a:bodyPr wrap="square" rtlCol="0">
            <a:spAutoFit/>
          </a:bodyPr>
          <a:lstStyle/>
          <a:p>
            <a:r>
              <a:rPr lang="es-AR" sz="2400" dirty="0">
                <a:latin typeface="Calibri" panose="020F0502020204030204" pitchFamily="34" charset="0"/>
                <a:cs typeface="Calibri" panose="020F0502020204030204" pitchFamily="34" charset="0"/>
              </a:rPr>
              <a:t>Tenemos dos incógnitas, pero solo una ecuación:</a:t>
            </a:r>
            <a:endParaRPr lang="es-ES" sz="2400" dirty="0">
              <a:latin typeface="Calibri" panose="020F0502020204030204" pitchFamily="34" charset="0"/>
              <a:cs typeface="Calibri" panose="020F0502020204030204" pitchFamily="34" charset="0"/>
            </a:endParaRPr>
          </a:p>
        </p:txBody>
      </p:sp>
      <p:sp>
        <p:nvSpPr>
          <p:cNvPr id="11" name="10 Flecha derecha"/>
          <p:cNvSpPr/>
          <p:nvPr/>
        </p:nvSpPr>
        <p:spPr>
          <a:xfrm>
            <a:off x="3207224" y="2157828"/>
            <a:ext cx="900752" cy="327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4421874" y="2034999"/>
            <a:ext cx="3930555" cy="553998"/>
          </a:xfrm>
          <a:prstGeom prst="rect">
            <a:avLst/>
          </a:prstGeom>
          <a:noFill/>
        </p:spPr>
        <p:txBody>
          <a:bodyPr wrap="square" rtlCol="0">
            <a:spAutoFit/>
          </a:bodyPr>
          <a:lstStyle/>
          <a:p>
            <a:r>
              <a:rPr lang="es-AR" sz="3000" dirty="0">
                <a:solidFill>
                  <a:schemeClr val="accent1"/>
                </a:solidFill>
                <a:latin typeface="+mj-lt"/>
                <a:ea typeface="+mj-ea"/>
                <a:cs typeface="+mj-cs"/>
              </a:rPr>
              <a:t>EQUILIBRIO</a:t>
            </a:r>
            <a:endParaRPr lang="es-ES" sz="3000" dirty="0">
              <a:solidFill>
                <a:schemeClr val="accent1"/>
              </a:solidFill>
              <a:latin typeface="+mj-lt"/>
              <a:ea typeface="+mj-ea"/>
              <a:cs typeface="+mj-cs"/>
            </a:endParaRPr>
          </a:p>
        </p:txBody>
      </p:sp>
      <p:sp>
        <p:nvSpPr>
          <p:cNvPr id="13" name="12 CuadroTexto"/>
          <p:cNvSpPr txBox="1"/>
          <p:nvPr/>
        </p:nvSpPr>
        <p:spPr>
          <a:xfrm>
            <a:off x="545910" y="3147789"/>
            <a:ext cx="7342495" cy="461665"/>
          </a:xfrm>
          <a:prstGeom prst="rect">
            <a:avLst/>
          </a:prstGeom>
          <a:noFill/>
        </p:spPr>
        <p:txBody>
          <a:bodyPr wrap="square" rtlCol="0">
            <a:spAutoFit/>
          </a:bodyPr>
          <a:lstStyle/>
          <a:p>
            <a:r>
              <a:rPr lang="es-ES" sz="2400" dirty="0">
                <a:latin typeface="Calibri" panose="020F0502020204030204" pitchFamily="34" charset="0"/>
                <a:cs typeface="Calibri" panose="020F0502020204030204" pitchFamily="34" charset="0"/>
              </a:rPr>
              <a:t>Para el equilibrio, se usará la constante de reparto:</a:t>
            </a:r>
            <a:endParaRPr lang="es-ES" dirty="0">
              <a:latin typeface="Calibri" panose="020F0502020204030204" pitchFamily="34" charset="0"/>
              <a:cs typeface="Calibri" panose="020F0502020204030204" pitchFamily="34" charset="0"/>
            </a:endParaRPr>
          </a:p>
        </p:txBody>
      </p:sp>
      <p:sp>
        <p:nvSpPr>
          <p:cNvPr id="9625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625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08202" y="3067424"/>
            <a:ext cx="1867182" cy="622394"/>
          </a:xfrm>
          <a:prstGeom prst="rect">
            <a:avLst/>
          </a:prstGeom>
          <a:noFill/>
        </p:spPr>
      </p:pic>
      <p:sp>
        <p:nvSpPr>
          <p:cNvPr id="96259" name="Rectangle 3"/>
          <p:cNvSpPr>
            <a:spLocks noChangeArrowheads="1"/>
          </p:cNvSpPr>
          <p:nvPr/>
        </p:nvSpPr>
        <p:spPr bwMode="auto">
          <a:xfrm>
            <a:off x="0" y="895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4" name="13 Rectángulo"/>
          <p:cNvSpPr/>
          <p:nvPr/>
        </p:nvSpPr>
        <p:spPr>
          <a:xfrm>
            <a:off x="632345" y="4086334"/>
            <a:ext cx="10094793" cy="461665"/>
          </a:xfrm>
          <a:prstGeom prst="rect">
            <a:avLst/>
          </a:prstGeom>
        </p:spPr>
        <p:txBody>
          <a:bodyPr wrap="square">
            <a:spAutoFit/>
          </a:bodyPr>
          <a:lstStyle/>
          <a:p>
            <a:r>
              <a:rPr lang="es-AR" sz="2400" dirty="0">
                <a:latin typeface="Calibri" panose="020F0502020204030204" pitchFamily="34" charset="0"/>
                <a:cs typeface="Calibri" panose="020F0502020204030204" pitchFamily="34" charset="0"/>
              </a:rPr>
              <a:t>Debe convertirse a relación másica para poder usar la recta de operación</a:t>
            </a:r>
            <a:endParaRPr lang="es-ES" sz="2400" dirty="0">
              <a:latin typeface="Calibri" panose="020F0502020204030204" pitchFamily="34" charset="0"/>
              <a:cs typeface="Calibri" panose="020F0502020204030204" pitchFamily="34" charset="0"/>
            </a:endParaRPr>
          </a:p>
        </p:txBody>
      </p:sp>
      <p:sp>
        <p:nvSpPr>
          <p:cNvPr id="96261"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6260"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73958" y="4616748"/>
            <a:ext cx="3425588" cy="1230037"/>
          </a:xfrm>
          <a:prstGeom prst="rect">
            <a:avLst/>
          </a:prstGeom>
          <a:noFill/>
        </p:spPr>
      </p:pic>
      <p:sp>
        <p:nvSpPr>
          <p:cNvPr id="96262" name="Rectangle 6"/>
          <p:cNvSpPr>
            <a:spLocks noChangeArrowheads="1"/>
          </p:cNvSpPr>
          <p:nvPr/>
        </p:nvSpPr>
        <p:spPr bwMode="auto">
          <a:xfrm>
            <a:off x="0" y="13430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8" name="17 Flecha derecha"/>
          <p:cNvSpPr/>
          <p:nvPr/>
        </p:nvSpPr>
        <p:spPr>
          <a:xfrm>
            <a:off x="5297607" y="5038298"/>
            <a:ext cx="900752" cy="327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Marco"/>
          <p:cNvSpPr/>
          <p:nvPr/>
        </p:nvSpPr>
        <p:spPr>
          <a:xfrm>
            <a:off x="6701051" y="4776717"/>
            <a:ext cx="2070296" cy="835534"/>
          </a:xfrm>
          <a:prstGeom prst="frame">
            <a:avLst>
              <a:gd name="adj1" fmla="val 10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6264"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6263"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042246" y="4885898"/>
            <a:ext cx="1466268" cy="581451"/>
          </a:xfrm>
          <a:prstGeom prst="rect">
            <a:avLst/>
          </a:prstGeom>
          <a:noFill/>
        </p:spPr>
      </p:pic>
      <p:sp>
        <p:nvSpPr>
          <p:cNvPr id="96265" name="Rectangle 9"/>
          <p:cNvSpPr>
            <a:spLocks noChangeArrowheads="1"/>
          </p:cNvSpPr>
          <p:nvPr/>
        </p:nvSpPr>
        <p:spPr bwMode="auto">
          <a:xfrm>
            <a:off x="0" y="895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pic>
        <p:nvPicPr>
          <p:cNvPr id="24" name="Imagen 5" descr="Nueva marca difusion - web">
            <a:extLst>
              <a:ext uri="{FF2B5EF4-FFF2-40B4-BE49-F238E27FC236}">
                <a16:creationId xmlns:a16="http://schemas.microsoft.com/office/drawing/2014/main" id="{15271D0E-E165-419C-9CFD-93E8046F5FE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25"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32</a:t>
            </a:fld>
            <a:r>
              <a:rPr lang="en-US" sz="1600" b="1" dirty="0"/>
              <a:t>-</a:t>
            </a:r>
          </a:p>
        </p:txBody>
      </p:sp>
      <p:sp>
        <p:nvSpPr>
          <p:cNvPr id="27"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CONTRA-CORRIENTE en Diagrama Binario</a:t>
            </a:r>
            <a:endParaRPr lang="en-US" sz="3800" dirty="0"/>
          </a:p>
        </p:txBody>
      </p:sp>
      <p:sp>
        <p:nvSpPr>
          <p:cNvPr id="2" name="Marcador de pie de página 3">
            <a:extLst>
              <a:ext uri="{FF2B5EF4-FFF2-40B4-BE49-F238E27FC236}">
                <a16:creationId xmlns:a16="http://schemas.microsoft.com/office/drawing/2014/main" id="{348BCCF8-425B-F60E-0AF1-1308B9D85ADD}"/>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6257"/>
                                        </p:tgtEl>
                                        <p:attrNameLst>
                                          <p:attrName>style.visibility</p:attrName>
                                        </p:attrNameLst>
                                      </p:cBhvr>
                                      <p:to>
                                        <p:strVal val="visible"/>
                                      </p:to>
                                    </p:set>
                                    <p:animEffect transition="in" filter="fade">
                                      <p:cBhvr>
                                        <p:cTn id="25" dur="2000"/>
                                        <p:tgtEl>
                                          <p:spTgt spid="9625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260"/>
                                        </p:tgtEl>
                                        <p:attrNameLst>
                                          <p:attrName>style.visibility</p:attrName>
                                        </p:attrNameLst>
                                      </p:cBhvr>
                                      <p:to>
                                        <p:strVal val="visible"/>
                                      </p:to>
                                    </p:set>
                                    <p:animEffect transition="in" filter="fade">
                                      <p:cBhvr>
                                        <p:cTn id="35" dur="2000"/>
                                        <p:tgtEl>
                                          <p:spTgt spid="9626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0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0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96263"/>
                                        </p:tgtEl>
                                        <p:attrNameLst>
                                          <p:attrName>style.visibility</p:attrName>
                                        </p:attrNameLst>
                                      </p:cBhvr>
                                      <p:to>
                                        <p:strVal val="visible"/>
                                      </p:to>
                                    </p:set>
                                    <p:animEffect transition="in" filter="fade">
                                      <p:cBhvr>
                                        <p:cTn id="46" dur="20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p:bldP spid="14" grpId="0"/>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graphicFrame>
        <p:nvGraphicFramePr>
          <p:cNvPr id="8" name="Chart 1">
            <a:extLst>
              <a:ext uri="{FF2B5EF4-FFF2-40B4-BE49-F238E27FC236}">
                <a16:creationId xmlns:a16="http://schemas.microsoft.com/office/drawing/2014/main" id="{9DFF08DF-CB9B-4439-8DE3-7366DAAAA013}"/>
              </a:ext>
            </a:extLst>
          </p:cNvPr>
          <p:cNvGraphicFramePr/>
          <p:nvPr>
            <p:extLst>
              <p:ext uri="{D42A27DB-BD31-4B8C-83A1-F6EECF244321}">
                <p14:modId xmlns:p14="http://schemas.microsoft.com/office/powerpoint/2010/main" val="3856944773"/>
              </p:ext>
            </p:extLst>
          </p:nvPr>
        </p:nvGraphicFramePr>
        <p:xfrm>
          <a:off x="341194" y="1774209"/>
          <a:ext cx="8582469" cy="4339987"/>
        </p:xfrm>
        <a:graphic>
          <a:graphicData uri="http://schemas.openxmlformats.org/drawingml/2006/chart">
            <c:chart xmlns:c="http://schemas.openxmlformats.org/drawingml/2006/chart" xmlns:r="http://schemas.openxmlformats.org/officeDocument/2006/relationships" r:id="rId3"/>
          </a:graphicData>
        </a:graphic>
      </p:graphicFrame>
      <p:sp>
        <p:nvSpPr>
          <p:cNvPr id="952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523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5235"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171296" y="1733183"/>
            <a:ext cx="2165457" cy="802428"/>
          </a:xfrm>
          <a:prstGeom prst="rect">
            <a:avLst/>
          </a:prstGeom>
          <a:noFill/>
        </p:spPr>
      </p:pic>
      <p:sp>
        <p:nvSpPr>
          <p:cNvPr id="9" name="8 CuadroTexto"/>
          <p:cNvSpPr txBox="1"/>
          <p:nvPr/>
        </p:nvSpPr>
        <p:spPr>
          <a:xfrm>
            <a:off x="464023" y="1160059"/>
            <a:ext cx="1583141" cy="461665"/>
          </a:xfrm>
          <a:prstGeom prst="rect">
            <a:avLst/>
          </a:prstGeom>
          <a:noFill/>
        </p:spPr>
        <p:txBody>
          <a:bodyPr wrap="square" rtlCol="0">
            <a:spAutoFit/>
          </a:bodyPr>
          <a:lstStyle/>
          <a:p>
            <a:r>
              <a:rPr lang="es-AR" sz="2400" dirty="0">
                <a:latin typeface="Calibri" panose="020F0502020204030204" pitchFamily="34" charset="0"/>
                <a:cs typeface="Calibri" panose="020F0502020204030204" pitchFamily="34" charset="0"/>
              </a:rPr>
              <a:t>Sabemos:</a:t>
            </a:r>
            <a:endParaRPr lang="es-ES" sz="2400" dirty="0">
              <a:latin typeface="Calibri" panose="020F0502020204030204" pitchFamily="34" charset="0"/>
              <a:cs typeface="Calibri" panose="020F0502020204030204" pitchFamily="34" charset="0"/>
            </a:endParaRPr>
          </a:p>
        </p:txBody>
      </p:sp>
      <p:sp>
        <p:nvSpPr>
          <p:cNvPr id="10" name="9 CuadroTexto"/>
          <p:cNvSpPr txBox="1"/>
          <p:nvPr/>
        </p:nvSpPr>
        <p:spPr>
          <a:xfrm>
            <a:off x="9171296" y="1271517"/>
            <a:ext cx="2031242" cy="461665"/>
          </a:xfrm>
          <a:prstGeom prst="rect">
            <a:avLst/>
          </a:prstGeom>
          <a:noFill/>
        </p:spPr>
        <p:txBody>
          <a:bodyPr wrap="square" rtlCol="0">
            <a:spAutoFit/>
          </a:bodyPr>
          <a:lstStyle/>
          <a:p>
            <a:r>
              <a:rPr lang="es-AR" sz="2400" dirty="0">
                <a:latin typeface="Calibri" panose="020F0502020204030204" pitchFamily="34" charset="0"/>
                <a:cs typeface="Calibri" panose="020F0502020204030204" pitchFamily="34" charset="0"/>
              </a:rPr>
              <a:t>Obtenemos:</a:t>
            </a:r>
            <a:endParaRPr lang="es-ES" sz="2400" dirty="0">
              <a:latin typeface="Calibri" panose="020F0502020204030204" pitchFamily="34" charset="0"/>
              <a:cs typeface="Calibri" panose="020F0502020204030204"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7884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047578" y="1187356"/>
            <a:ext cx="871051" cy="423082"/>
          </a:xfrm>
          <a:prstGeom prst="rect">
            <a:avLst/>
          </a:prstGeom>
          <a:noFill/>
        </p:spPr>
      </p:pic>
      <p:sp>
        <p:nvSpPr>
          <p:cNvPr id="13" name="12 Flecha derecha"/>
          <p:cNvSpPr/>
          <p:nvPr/>
        </p:nvSpPr>
        <p:spPr>
          <a:xfrm>
            <a:off x="3398293" y="1228298"/>
            <a:ext cx="900752" cy="327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4587922" y="1148686"/>
            <a:ext cx="4583374" cy="461665"/>
          </a:xfrm>
          <a:prstGeom prst="rect">
            <a:avLst/>
          </a:prstGeom>
          <a:noFill/>
        </p:spPr>
        <p:txBody>
          <a:bodyPr wrap="square" rtlCol="0">
            <a:spAutoFit/>
          </a:bodyPr>
          <a:lstStyle/>
          <a:p>
            <a:r>
              <a:rPr lang="es-AR" sz="2400" dirty="0">
                <a:latin typeface="Calibri" panose="020F0502020204030204" pitchFamily="34" charset="0"/>
                <a:cs typeface="Calibri" panose="020F0502020204030204" pitchFamily="34" charset="0"/>
              </a:rPr>
              <a:t>Iterar con McCabe - Thiele</a:t>
            </a:r>
            <a:endParaRPr lang="es-ES" sz="2400" dirty="0">
              <a:latin typeface="Calibri" panose="020F0502020204030204" pitchFamily="34" charset="0"/>
              <a:cs typeface="Calibri" panose="020F0502020204030204" pitchFamily="34" charset="0"/>
            </a:endParaRPr>
          </a:p>
        </p:txBody>
      </p:sp>
      <p:pic>
        <p:nvPicPr>
          <p:cNvPr id="21" name="Imagen 5" descr="Nueva marca difusion - web">
            <a:extLst>
              <a:ext uri="{FF2B5EF4-FFF2-40B4-BE49-F238E27FC236}">
                <a16:creationId xmlns:a16="http://schemas.microsoft.com/office/drawing/2014/main" id="{C6DDCB5A-8467-4E8F-9890-8731239500D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8"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33</a:t>
            </a:fld>
            <a:r>
              <a:rPr lang="en-US" sz="1600" b="1" dirty="0"/>
              <a:t>-</a:t>
            </a:r>
          </a:p>
        </p:txBody>
      </p:sp>
      <p:sp>
        <p:nvSpPr>
          <p:cNvPr id="20"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normAutofit/>
          </a:bodyPr>
          <a:lstStyle/>
          <a:p>
            <a:pPr lvl="0">
              <a:defRPr/>
            </a:pPr>
            <a:r>
              <a:rPr lang="es-AR" sz="4000" dirty="0"/>
              <a:t>Diagrama Binario</a:t>
            </a:r>
            <a:endParaRPr lang="en-US" sz="3800" dirty="0"/>
          </a:p>
        </p:txBody>
      </p:sp>
      <p:sp>
        <p:nvSpPr>
          <p:cNvPr id="2" name="Marcador de pie de página 3">
            <a:extLst>
              <a:ext uri="{FF2B5EF4-FFF2-40B4-BE49-F238E27FC236}">
                <a16:creationId xmlns:a16="http://schemas.microsoft.com/office/drawing/2014/main" id="{D410287E-3211-4888-652D-4007F6DC63E3}"/>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8849"/>
                                        </p:tgtEl>
                                        <p:attrNameLst>
                                          <p:attrName>style.visibility</p:attrName>
                                        </p:attrNameLst>
                                      </p:cBhvr>
                                      <p:to>
                                        <p:strVal val="visible"/>
                                      </p:to>
                                    </p:set>
                                    <p:animEffect transition="in" filter="fade">
                                      <p:cBhvr>
                                        <p:cTn id="10" dur="2000"/>
                                        <p:tgtEl>
                                          <p:spTgt spid="788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95235"/>
                                        </p:tgtEl>
                                        <p:attrNameLst>
                                          <p:attrName>style.visibility</p:attrName>
                                        </p:attrNameLst>
                                      </p:cBhvr>
                                      <p:to>
                                        <p:strVal val="visible"/>
                                      </p:to>
                                    </p:set>
                                    <p:animEffect transition="in" filter="fade">
                                      <p:cBhvr>
                                        <p:cTn id="31" dur="20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9980" y="4206240"/>
            <a:ext cx="9966960" cy="1325880"/>
          </a:xfrm>
        </p:spPr>
        <p:txBody>
          <a:bodyPr vert="horz" lIns="91440" tIns="45720" rIns="91440" bIns="45720" rtlCol="0" anchor="b">
            <a:normAutofit/>
          </a:bodyPr>
          <a:lstStyle/>
          <a:p>
            <a:pPr algn="ctr">
              <a:lnSpc>
                <a:spcPct val="85000"/>
              </a:lnSpc>
            </a:pPr>
            <a:r>
              <a:rPr lang="en-US" sz="6600" b="1" cap="all"/>
              <a:t>¿PREGUNTAS?</a:t>
            </a:r>
          </a:p>
        </p:txBody>
      </p:sp>
      <p:pic>
        <p:nvPicPr>
          <p:cNvPr id="9" name="Graphic 8" descr="Help">
            <a:extLst>
              <a:ext uri="{FF2B5EF4-FFF2-40B4-BE49-F238E27FC236}">
                <a16:creationId xmlns:a16="http://schemas.microsoft.com/office/drawing/2014/main" id="{4B7D2A11-B093-C150-1A63-214F194433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6178" y="741172"/>
            <a:ext cx="3279644" cy="3279644"/>
          </a:xfrm>
          <a:prstGeom prst="rect">
            <a:avLst/>
          </a:prstGeom>
        </p:spPr>
      </p:pic>
      <p:pic>
        <p:nvPicPr>
          <p:cNvPr id="3" name="Imagen 2" descr="Nueva marca difusion - web">
            <a:extLst>
              <a:ext uri="{FF2B5EF4-FFF2-40B4-BE49-F238E27FC236}">
                <a16:creationId xmlns:a16="http://schemas.microsoft.com/office/drawing/2014/main" id="{4846162B-A555-595D-587F-D27B5BB1831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0589" y="236579"/>
            <a:ext cx="2120900" cy="660400"/>
          </a:xfrm>
          <a:prstGeom prst="rect">
            <a:avLst/>
          </a:prstGeom>
          <a:noFill/>
          <a:ln>
            <a:noFill/>
          </a:ln>
        </p:spPr>
      </p:pic>
    </p:spTree>
    <p:extLst>
      <p:ext uri="{BB962C8B-B14F-4D97-AF65-F5344CB8AC3E}">
        <p14:creationId xmlns:p14="http://schemas.microsoft.com/office/powerpoint/2010/main" val="74862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10" name="9 Imagen" descr="equilatero.jpg"/>
          <p:cNvPicPr>
            <a:picLocks noChangeAspect="1"/>
          </p:cNvPicPr>
          <p:nvPr/>
        </p:nvPicPr>
        <p:blipFill>
          <a:blip r:embed="rId3"/>
          <a:stretch>
            <a:fillRect/>
          </a:stretch>
        </p:blipFill>
        <p:spPr>
          <a:xfrm>
            <a:off x="3881153" y="1039433"/>
            <a:ext cx="6067425" cy="5133975"/>
          </a:xfrm>
          <a:prstGeom prst="rect">
            <a:avLst/>
          </a:prstGeom>
        </p:spPr>
      </p:pic>
      <p:cxnSp>
        <p:nvCxnSpPr>
          <p:cNvPr id="12" name="11 Conector recto"/>
          <p:cNvCxnSpPr>
            <a:cxnSpLocks/>
          </p:cNvCxnSpPr>
          <p:nvPr/>
        </p:nvCxnSpPr>
        <p:spPr>
          <a:xfrm>
            <a:off x="7831394" y="3318389"/>
            <a:ext cx="1380844" cy="235908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a:cxnSpLocks/>
          </p:cNvCxnSpPr>
          <p:nvPr/>
        </p:nvCxnSpPr>
        <p:spPr>
          <a:xfrm flipV="1">
            <a:off x="4544704" y="3318387"/>
            <a:ext cx="1428396" cy="2345434"/>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4817660" y="5268036"/>
            <a:ext cx="4148919" cy="1588"/>
          </a:xfrm>
          <a:prstGeom prst="line">
            <a:avLst/>
          </a:prstGeom>
          <a:ln w="41275">
            <a:solidFill>
              <a:srgbClr val="DB039D"/>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5063319" y="4872251"/>
            <a:ext cx="3671248" cy="1588"/>
          </a:xfrm>
          <a:prstGeom prst="line">
            <a:avLst/>
          </a:prstGeom>
          <a:ln w="41275">
            <a:solidFill>
              <a:srgbClr val="DB039D"/>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5268036" y="4449170"/>
            <a:ext cx="3234519" cy="1588"/>
          </a:xfrm>
          <a:prstGeom prst="line">
            <a:avLst/>
          </a:prstGeom>
          <a:ln w="41275">
            <a:solidFill>
              <a:srgbClr val="DB039D"/>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5502323" y="4039737"/>
            <a:ext cx="2754573" cy="15924"/>
          </a:xfrm>
          <a:prstGeom prst="line">
            <a:avLst/>
          </a:prstGeom>
          <a:ln w="41275">
            <a:solidFill>
              <a:srgbClr val="DB039D"/>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546969" y="1715971"/>
            <a:ext cx="4094328" cy="2800767"/>
          </a:xfrm>
          <a:prstGeom prst="rect">
            <a:avLst/>
          </a:prstGeom>
          <a:noFill/>
        </p:spPr>
        <p:txBody>
          <a:bodyPr wrap="square" rtlCol="0">
            <a:spAutoFit/>
          </a:bodyPr>
          <a:lstStyle/>
          <a:p>
            <a:pPr algn="ctr"/>
            <a:r>
              <a:rPr lang="es-AR" sz="2200" dirty="0">
                <a:solidFill>
                  <a:srgbClr val="FF0000"/>
                </a:solidFill>
              </a:rPr>
              <a:t>CURVA DE EXTRACTO</a:t>
            </a:r>
          </a:p>
          <a:p>
            <a:pPr algn="ctr"/>
            <a:endParaRPr lang="es-AR" sz="2200" dirty="0"/>
          </a:p>
          <a:p>
            <a:pPr algn="ctr"/>
            <a:r>
              <a:rPr lang="es-AR" sz="2200" dirty="0">
                <a:solidFill>
                  <a:srgbClr val="00B050"/>
                </a:solidFill>
              </a:rPr>
              <a:t>CURVA DE REFINADO</a:t>
            </a:r>
          </a:p>
          <a:p>
            <a:pPr algn="ctr"/>
            <a:endParaRPr lang="es-AR" sz="2200" dirty="0"/>
          </a:p>
          <a:p>
            <a:pPr algn="ctr"/>
            <a:r>
              <a:rPr lang="es-AR" sz="2200" dirty="0">
                <a:solidFill>
                  <a:srgbClr val="DB039D"/>
                </a:solidFill>
              </a:rPr>
              <a:t>LÍNEAS DE UNIÓN</a:t>
            </a:r>
          </a:p>
          <a:p>
            <a:pPr algn="ctr"/>
            <a:endParaRPr lang="es-AR" sz="2200" dirty="0">
              <a:solidFill>
                <a:srgbClr val="DB039D"/>
              </a:solidFill>
            </a:endParaRPr>
          </a:p>
          <a:p>
            <a:pPr algn="ctr"/>
            <a:r>
              <a:rPr lang="es-AR" sz="2200" dirty="0">
                <a:solidFill>
                  <a:srgbClr val="00B0F0"/>
                </a:solidFill>
              </a:rPr>
              <a:t>ZONA DE MISCIBILIDAD</a:t>
            </a:r>
          </a:p>
          <a:p>
            <a:pPr algn="ctr"/>
            <a:r>
              <a:rPr lang="es-AR" sz="2200" dirty="0">
                <a:solidFill>
                  <a:srgbClr val="00B0F0"/>
                </a:solidFill>
              </a:rPr>
              <a:t>(una sola fase)</a:t>
            </a:r>
            <a:endParaRPr lang="es-ES" sz="2200" dirty="0">
              <a:solidFill>
                <a:srgbClr val="00B0F0"/>
              </a:solidFill>
            </a:endParaRPr>
          </a:p>
        </p:txBody>
      </p:sp>
      <p:pic>
        <p:nvPicPr>
          <p:cNvPr id="14" name="Imagen 5" descr="Nueva marca difusion - web">
            <a:extLst>
              <a:ext uri="{FF2B5EF4-FFF2-40B4-BE49-F238E27FC236}">
                <a16:creationId xmlns:a16="http://schemas.microsoft.com/office/drawing/2014/main" id="{24AA0D7F-17C2-4325-ADA8-A2B005819E6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6"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4</a:t>
            </a:fld>
            <a:r>
              <a:rPr lang="en-US" sz="1600" b="1" dirty="0"/>
              <a:t>-</a:t>
            </a:r>
          </a:p>
        </p:txBody>
      </p:sp>
      <p:sp>
        <p:nvSpPr>
          <p:cNvPr id="19"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r>
              <a:rPr lang="es-419" dirty="0"/>
              <a:t>Diagrama Ternario	</a:t>
            </a:r>
            <a:endParaRPr lang="en-US" dirty="0"/>
          </a:p>
        </p:txBody>
      </p:sp>
      <p:sp>
        <p:nvSpPr>
          <p:cNvPr id="2" name="Marcador de pie de página 3">
            <a:extLst>
              <a:ext uri="{FF2B5EF4-FFF2-40B4-BE49-F238E27FC236}">
                <a16:creationId xmlns:a16="http://schemas.microsoft.com/office/drawing/2014/main" id="{9B474780-6DBD-794A-019B-5E95F2F33A6D}"/>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cxnSp>
        <p:nvCxnSpPr>
          <p:cNvPr id="5" name="25 Conector recto">
            <a:extLst>
              <a:ext uri="{FF2B5EF4-FFF2-40B4-BE49-F238E27FC236}">
                <a16:creationId xmlns:a16="http://schemas.microsoft.com/office/drawing/2014/main" id="{358C6F35-F664-942E-699C-51AD91D1B05A}"/>
              </a:ext>
            </a:extLst>
          </p:cNvPr>
          <p:cNvCxnSpPr>
            <a:cxnSpLocks/>
          </p:cNvCxnSpPr>
          <p:nvPr/>
        </p:nvCxnSpPr>
        <p:spPr>
          <a:xfrm flipV="1">
            <a:off x="5747982" y="3655472"/>
            <a:ext cx="2269897" cy="23590"/>
          </a:xfrm>
          <a:prstGeom prst="line">
            <a:avLst/>
          </a:prstGeom>
          <a:ln w="41275">
            <a:solidFill>
              <a:srgbClr val="DB039D"/>
            </a:solidFill>
          </a:ln>
        </p:spPr>
        <p:style>
          <a:lnRef idx="1">
            <a:schemeClr val="accent1"/>
          </a:lnRef>
          <a:fillRef idx="0">
            <a:schemeClr val="accent1"/>
          </a:fillRef>
          <a:effectRef idx="0">
            <a:schemeClr val="accent1"/>
          </a:effectRef>
          <a:fontRef idx="minor">
            <a:schemeClr val="tx1"/>
          </a:fontRef>
        </p:style>
      </p:cxnSp>
      <p:cxnSp>
        <p:nvCxnSpPr>
          <p:cNvPr id="8" name="25 Conector recto">
            <a:extLst>
              <a:ext uri="{FF2B5EF4-FFF2-40B4-BE49-F238E27FC236}">
                <a16:creationId xmlns:a16="http://schemas.microsoft.com/office/drawing/2014/main" id="{73381D4F-D10D-FF38-DCE4-052FAEA1D62B}"/>
              </a:ext>
            </a:extLst>
          </p:cNvPr>
          <p:cNvCxnSpPr>
            <a:cxnSpLocks/>
          </p:cNvCxnSpPr>
          <p:nvPr/>
        </p:nvCxnSpPr>
        <p:spPr>
          <a:xfrm flipV="1">
            <a:off x="5973100" y="3277332"/>
            <a:ext cx="1858294" cy="6125"/>
          </a:xfrm>
          <a:prstGeom prst="line">
            <a:avLst/>
          </a:prstGeom>
          <a:ln w="41275">
            <a:solidFill>
              <a:srgbClr val="DB039D"/>
            </a:solidFill>
          </a:ln>
        </p:spPr>
        <p:style>
          <a:lnRef idx="1">
            <a:schemeClr val="accent1"/>
          </a:lnRef>
          <a:fillRef idx="0">
            <a:schemeClr val="accent1"/>
          </a:fillRef>
          <a:effectRef idx="0">
            <a:schemeClr val="accent1"/>
          </a:effectRef>
          <a:fontRef idx="minor">
            <a:schemeClr val="tx1"/>
          </a:fontRef>
        </p:style>
      </p:cxnSp>
      <p:sp>
        <p:nvSpPr>
          <p:cNvPr id="11" name="Isosceles Triangle 10">
            <a:extLst>
              <a:ext uri="{FF2B5EF4-FFF2-40B4-BE49-F238E27FC236}">
                <a16:creationId xmlns:a16="http://schemas.microsoft.com/office/drawing/2014/main" id="{D44FD5BF-33A2-B6B5-B06F-CDA0180FC6BF}"/>
              </a:ext>
            </a:extLst>
          </p:cNvPr>
          <p:cNvSpPr/>
          <p:nvPr/>
        </p:nvSpPr>
        <p:spPr>
          <a:xfrm>
            <a:off x="6065030" y="1804460"/>
            <a:ext cx="1654178" cy="1409933"/>
          </a:xfrm>
          <a:custGeom>
            <a:avLst/>
            <a:gdLst>
              <a:gd name="connsiteX0" fmla="*/ 0 w 1654178"/>
              <a:gd name="connsiteY0" fmla="*/ 1409933 h 1409933"/>
              <a:gd name="connsiteX1" fmla="*/ 292238 w 1654178"/>
              <a:gd name="connsiteY1" fmla="*/ 911757 h 1409933"/>
              <a:gd name="connsiteX2" fmla="*/ 584476 w 1654178"/>
              <a:gd name="connsiteY2" fmla="*/ 413580 h 1409933"/>
              <a:gd name="connsiteX3" fmla="*/ 827089 w 1654178"/>
              <a:gd name="connsiteY3" fmla="*/ 0 h 1409933"/>
              <a:gd name="connsiteX4" fmla="*/ 1094514 w 1654178"/>
              <a:gd name="connsiteY4" fmla="*/ 455878 h 1409933"/>
              <a:gd name="connsiteX5" fmla="*/ 1378482 w 1654178"/>
              <a:gd name="connsiteY5" fmla="*/ 939955 h 1409933"/>
              <a:gd name="connsiteX6" fmla="*/ 1654178 w 1654178"/>
              <a:gd name="connsiteY6" fmla="*/ 1409933 h 1409933"/>
              <a:gd name="connsiteX7" fmla="*/ 1119327 w 1654178"/>
              <a:gd name="connsiteY7" fmla="*/ 1409933 h 1409933"/>
              <a:gd name="connsiteX8" fmla="*/ 534851 w 1654178"/>
              <a:gd name="connsiteY8" fmla="*/ 1409933 h 1409933"/>
              <a:gd name="connsiteX9" fmla="*/ 0 w 1654178"/>
              <a:gd name="connsiteY9" fmla="*/ 1409933 h 140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4178" h="1409933" fill="none" extrusionOk="0">
                <a:moveTo>
                  <a:pt x="0" y="1409933"/>
                </a:moveTo>
                <a:cubicBezTo>
                  <a:pt x="93348" y="1172278"/>
                  <a:pt x="249959" y="1103660"/>
                  <a:pt x="292238" y="911757"/>
                </a:cubicBezTo>
                <a:cubicBezTo>
                  <a:pt x="334517" y="719854"/>
                  <a:pt x="541633" y="555832"/>
                  <a:pt x="584476" y="413580"/>
                </a:cubicBezTo>
                <a:cubicBezTo>
                  <a:pt x="627320" y="271328"/>
                  <a:pt x="776637" y="182821"/>
                  <a:pt x="827089" y="0"/>
                </a:cubicBezTo>
                <a:cubicBezTo>
                  <a:pt x="952494" y="157619"/>
                  <a:pt x="963714" y="356834"/>
                  <a:pt x="1094514" y="455878"/>
                </a:cubicBezTo>
                <a:cubicBezTo>
                  <a:pt x="1225314" y="554922"/>
                  <a:pt x="1238960" y="798825"/>
                  <a:pt x="1378482" y="939955"/>
                </a:cubicBezTo>
                <a:cubicBezTo>
                  <a:pt x="1518004" y="1081085"/>
                  <a:pt x="1524312" y="1298511"/>
                  <a:pt x="1654178" y="1409933"/>
                </a:cubicBezTo>
                <a:cubicBezTo>
                  <a:pt x="1532849" y="1436608"/>
                  <a:pt x="1236285" y="1369352"/>
                  <a:pt x="1119327" y="1409933"/>
                </a:cubicBezTo>
                <a:cubicBezTo>
                  <a:pt x="1002369" y="1450514"/>
                  <a:pt x="715061" y="1394229"/>
                  <a:pt x="534851" y="1409933"/>
                </a:cubicBezTo>
                <a:cubicBezTo>
                  <a:pt x="354641" y="1425637"/>
                  <a:pt x="240153" y="1365846"/>
                  <a:pt x="0" y="1409933"/>
                </a:cubicBezTo>
                <a:close/>
              </a:path>
              <a:path w="1654178" h="1409933" stroke="0" extrusionOk="0">
                <a:moveTo>
                  <a:pt x="0" y="1409933"/>
                </a:moveTo>
                <a:cubicBezTo>
                  <a:pt x="132900" y="1165490"/>
                  <a:pt x="221065" y="1155235"/>
                  <a:pt x="292238" y="911757"/>
                </a:cubicBezTo>
                <a:cubicBezTo>
                  <a:pt x="363411" y="668279"/>
                  <a:pt x="528690" y="524249"/>
                  <a:pt x="584476" y="413580"/>
                </a:cubicBezTo>
                <a:cubicBezTo>
                  <a:pt x="640262" y="302911"/>
                  <a:pt x="792061" y="169145"/>
                  <a:pt x="827089" y="0"/>
                </a:cubicBezTo>
                <a:cubicBezTo>
                  <a:pt x="966296" y="222276"/>
                  <a:pt x="996498" y="365666"/>
                  <a:pt x="1111056" y="484077"/>
                </a:cubicBezTo>
                <a:cubicBezTo>
                  <a:pt x="1225614" y="602488"/>
                  <a:pt x="1209239" y="763849"/>
                  <a:pt x="1361940" y="911757"/>
                </a:cubicBezTo>
                <a:cubicBezTo>
                  <a:pt x="1514641" y="1059665"/>
                  <a:pt x="1494809" y="1249067"/>
                  <a:pt x="1654178" y="1409933"/>
                </a:cubicBezTo>
                <a:cubicBezTo>
                  <a:pt x="1436932" y="1423727"/>
                  <a:pt x="1312934" y="1408116"/>
                  <a:pt x="1152411" y="1409933"/>
                </a:cubicBezTo>
                <a:cubicBezTo>
                  <a:pt x="991888" y="1411750"/>
                  <a:pt x="738172" y="1382882"/>
                  <a:pt x="584476" y="1409933"/>
                </a:cubicBezTo>
                <a:cubicBezTo>
                  <a:pt x="430781" y="1436984"/>
                  <a:pt x="145022" y="1368972"/>
                  <a:pt x="0" y="1409933"/>
                </a:cubicBezTo>
                <a:close/>
              </a:path>
            </a:pathLst>
          </a:custGeom>
          <a:solidFill>
            <a:srgbClr val="00B0F0">
              <a:alpha val="77000"/>
            </a:srgbClr>
          </a:solidFill>
          <a:ln>
            <a:solidFill>
              <a:schemeClr val="tx1"/>
            </a:solidFill>
            <a:extLst>
              <a:ext uri="{C807C97D-BFC1-408E-A445-0C87EB9F89A2}">
                <ask:lineSketchStyleProps xmlns:ask="http://schemas.microsoft.com/office/drawing/2018/sketchyshapes" sd="1441451106">
                  <a:prstGeom prst="triangl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10" name="9 Imagen" descr="equilatero.jpg"/>
          <p:cNvPicPr>
            <a:picLocks noChangeAspect="1"/>
          </p:cNvPicPr>
          <p:nvPr/>
        </p:nvPicPr>
        <p:blipFill>
          <a:blip r:embed="rId3"/>
          <a:stretch>
            <a:fillRect/>
          </a:stretch>
        </p:blipFill>
        <p:spPr>
          <a:xfrm>
            <a:off x="4863531" y="246326"/>
            <a:ext cx="7017361" cy="5937767"/>
          </a:xfrm>
          <a:prstGeom prst="rect">
            <a:avLst/>
          </a:prstGeom>
        </p:spPr>
      </p:pic>
      <p:pic>
        <p:nvPicPr>
          <p:cNvPr id="14" name="Imagen 5" descr="Nueva marca difusion - web">
            <a:extLst>
              <a:ext uri="{FF2B5EF4-FFF2-40B4-BE49-F238E27FC236}">
                <a16:creationId xmlns:a16="http://schemas.microsoft.com/office/drawing/2014/main" id="{24AA0D7F-17C2-4325-ADA8-A2B005819E6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6"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5</a:t>
            </a:fld>
            <a:r>
              <a:rPr lang="en-US" sz="1600" b="1" dirty="0"/>
              <a:t>-</a:t>
            </a:r>
          </a:p>
        </p:txBody>
      </p:sp>
      <p:sp>
        <p:nvSpPr>
          <p:cNvPr id="19"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r>
              <a:rPr lang="es-AR" dirty="0"/>
              <a:t>Ejercicio intermedio</a:t>
            </a:r>
            <a:endParaRPr lang="en-US" dirty="0"/>
          </a:p>
        </p:txBody>
      </p:sp>
      <p:sp>
        <p:nvSpPr>
          <p:cNvPr id="2" name="Marcador de pie de página 3">
            <a:extLst>
              <a:ext uri="{FF2B5EF4-FFF2-40B4-BE49-F238E27FC236}">
                <a16:creationId xmlns:a16="http://schemas.microsoft.com/office/drawing/2014/main" id="{9B474780-6DBD-794A-019B-5E95F2F33A6D}"/>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graphicFrame>
        <p:nvGraphicFramePr>
          <p:cNvPr id="3" name="Table 3">
            <a:extLst>
              <a:ext uri="{FF2B5EF4-FFF2-40B4-BE49-F238E27FC236}">
                <a16:creationId xmlns:a16="http://schemas.microsoft.com/office/drawing/2014/main" id="{A917201B-892B-F53E-B133-D10EA488D52F}"/>
              </a:ext>
            </a:extLst>
          </p:cNvPr>
          <p:cNvGraphicFramePr>
            <a:graphicFrameLocks noGrp="1"/>
          </p:cNvGraphicFramePr>
          <p:nvPr>
            <p:extLst>
              <p:ext uri="{D42A27DB-BD31-4B8C-83A1-F6EECF244321}">
                <p14:modId xmlns:p14="http://schemas.microsoft.com/office/powerpoint/2010/main" val="3490822856"/>
              </p:ext>
            </p:extLst>
          </p:nvPr>
        </p:nvGraphicFramePr>
        <p:xfrm>
          <a:off x="1131350" y="3231512"/>
          <a:ext cx="3039744" cy="1854200"/>
        </p:xfrm>
        <a:graphic>
          <a:graphicData uri="http://schemas.openxmlformats.org/drawingml/2006/table">
            <a:tbl>
              <a:tblPr firstRow="1" firstCol="1" bandRow="1">
                <a:tableStyleId>{5C22544A-7EE6-4342-B048-85BDC9FD1C3A}</a:tableStyleId>
              </a:tblPr>
              <a:tblGrid>
                <a:gridCol w="476568">
                  <a:extLst>
                    <a:ext uri="{9D8B030D-6E8A-4147-A177-3AD203B41FA5}">
                      <a16:colId xmlns:a16="http://schemas.microsoft.com/office/drawing/2014/main" val="2896720594"/>
                    </a:ext>
                  </a:extLst>
                </a:gridCol>
                <a:gridCol w="854392">
                  <a:extLst>
                    <a:ext uri="{9D8B030D-6E8A-4147-A177-3AD203B41FA5}">
                      <a16:colId xmlns:a16="http://schemas.microsoft.com/office/drawing/2014/main" val="3678125335"/>
                    </a:ext>
                  </a:extLst>
                </a:gridCol>
                <a:gridCol w="854392">
                  <a:extLst>
                    <a:ext uri="{9D8B030D-6E8A-4147-A177-3AD203B41FA5}">
                      <a16:colId xmlns:a16="http://schemas.microsoft.com/office/drawing/2014/main" val="989519439"/>
                    </a:ext>
                  </a:extLst>
                </a:gridCol>
                <a:gridCol w="854392">
                  <a:extLst>
                    <a:ext uri="{9D8B030D-6E8A-4147-A177-3AD203B41FA5}">
                      <a16:colId xmlns:a16="http://schemas.microsoft.com/office/drawing/2014/main" val="2415868384"/>
                    </a:ext>
                  </a:extLst>
                </a:gridCol>
              </a:tblGrid>
              <a:tr h="370840">
                <a:tc>
                  <a:txBody>
                    <a:bodyPr/>
                    <a:lstStyle/>
                    <a:p>
                      <a:endParaRPr lang="en-US" dirty="0"/>
                    </a:p>
                  </a:txBody>
                  <a:tcPr>
                    <a:noFill/>
                  </a:tcPr>
                </a:tc>
                <a:tc>
                  <a:txBody>
                    <a:bodyPr/>
                    <a:lstStyle/>
                    <a:p>
                      <a:pPr algn="ctr"/>
                      <a:r>
                        <a:rPr lang="es-AR" dirty="0"/>
                        <a:t>[A]</a:t>
                      </a:r>
                      <a:endParaRPr lang="en-US" dirty="0"/>
                    </a:p>
                  </a:txBody>
                  <a:tcPr/>
                </a:tc>
                <a:tc>
                  <a:txBody>
                    <a:bodyPr/>
                    <a:lstStyle/>
                    <a:p>
                      <a:pPr algn="ctr"/>
                      <a:r>
                        <a:rPr lang="es-AR" dirty="0"/>
                        <a:t>[B]</a:t>
                      </a:r>
                      <a:endParaRPr lang="en-US" dirty="0"/>
                    </a:p>
                  </a:txBody>
                  <a:tcPr/>
                </a:tc>
                <a:tc>
                  <a:txBody>
                    <a:bodyPr/>
                    <a:lstStyle/>
                    <a:p>
                      <a:pPr algn="ctr"/>
                      <a:r>
                        <a:rPr lang="es-AR" dirty="0"/>
                        <a:t>[S]</a:t>
                      </a:r>
                      <a:endParaRPr lang="en-US" dirty="0"/>
                    </a:p>
                  </a:txBody>
                  <a:tcPr/>
                </a:tc>
                <a:extLst>
                  <a:ext uri="{0D108BD9-81ED-4DB2-BD59-A6C34878D82A}">
                    <a16:rowId xmlns:a16="http://schemas.microsoft.com/office/drawing/2014/main" val="603368150"/>
                  </a:ext>
                </a:extLst>
              </a:tr>
              <a:tr h="370840">
                <a:tc>
                  <a:txBody>
                    <a:bodyPr/>
                    <a:lstStyle/>
                    <a:p>
                      <a:pPr algn="ctr"/>
                      <a:endParaRPr lang="en-US" dirty="0"/>
                    </a:p>
                  </a:txBody>
                  <a:tcPr anchor="ctr">
                    <a:noFill/>
                  </a:tcPr>
                </a:tc>
                <a:tc>
                  <a:txBody>
                    <a:bodyPr/>
                    <a:lstStyle/>
                    <a:p>
                      <a:pPr algn="ctr"/>
                      <a:r>
                        <a:rPr lang="es-AR" dirty="0"/>
                        <a:t>%m/m</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AR" dirty="0"/>
                        <a:t>%m/m</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AR" dirty="0"/>
                        <a:t>%m/m</a:t>
                      </a:r>
                      <a:endParaRPr lang="en-US" dirty="0"/>
                    </a:p>
                  </a:txBody>
                  <a:tcPr anchor="ctr"/>
                </a:tc>
                <a:extLst>
                  <a:ext uri="{0D108BD9-81ED-4DB2-BD59-A6C34878D82A}">
                    <a16:rowId xmlns:a16="http://schemas.microsoft.com/office/drawing/2014/main" val="2567164415"/>
                  </a:ext>
                </a:extLst>
              </a:tr>
              <a:tr h="370840">
                <a:tc>
                  <a:txBody>
                    <a:bodyPr/>
                    <a:lstStyle/>
                    <a:p>
                      <a:pPr algn="ctr"/>
                      <a:r>
                        <a:rPr lang="es-AR" dirty="0"/>
                        <a:t>P1</a:t>
                      </a:r>
                      <a:endParaRPr lang="en-US" dirty="0"/>
                    </a:p>
                  </a:txBody>
                  <a:tcPr anchor="ctr"/>
                </a:tc>
                <a:tc>
                  <a:txBody>
                    <a:bodyPr/>
                    <a:lstStyle/>
                    <a:p>
                      <a:pPr algn="ctr"/>
                      <a:r>
                        <a:rPr lang="es-AR" dirty="0"/>
                        <a:t>70</a:t>
                      </a:r>
                      <a:endParaRPr lang="en-US" dirty="0"/>
                    </a:p>
                  </a:txBody>
                  <a:tcPr anchor="ctr"/>
                </a:tc>
                <a:tc>
                  <a:txBody>
                    <a:bodyPr/>
                    <a:lstStyle/>
                    <a:p>
                      <a:pPr algn="ctr"/>
                      <a:r>
                        <a:rPr lang="es-AR" dirty="0"/>
                        <a:t>5</a:t>
                      </a:r>
                      <a:endParaRPr lang="en-US" dirty="0"/>
                    </a:p>
                  </a:txBody>
                  <a:tcPr anchor="ctr"/>
                </a:tc>
                <a:tc>
                  <a:txBody>
                    <a:bodyPr/>
                    <a:lstStyle/>
                    <a:p>
                      <a:pPr algn="ctr"/>
                      <a:r>
                        <a:rPr lang="es-AR" dirty="0"/>
                        <a:t>25</a:t>
                      </a:r>
                      <a:endParaRPr lang="en-US" dirty="0"/>
                    </a:p>
                  </a:txBody>
                  <a:tcPr anchor="ctr"/>
                </a:tc>
                <a:extLst>
                  <a:ext uri="{0D108BD9-81ED-4DB2-BD59-A6C34878D82A}">
                    <a16:rowId xmlns:a16="http://schemas.microsoft.com/office/drawing/2014/main" val="2691233461"/>
                  </a:ext>
                </a:extLst>
              </a:tr>
              <a:tr h="370840">
                <a:tc>
                  <a:txBody>
                    <a:bodyPr/>
                    <a:lstStyle/>
                    <a:p>
                      <a:pPr algn="ctr"/>
                      <a:r>
                        <a:rPr lang="es-AR" dirty="0"/>
                        <a:t>P2</a:t>
                      </a:r>
                      <a:endParaRPr lang="en-US" dirty="0"/>
                    </a:p>
                  </a:txBody>
                  <a:tcPr anchor="ctr"/>
                </a:tc>
                <a:tc>
                  <a:txBody>
                    <a:bodyPr/>
                    <a:lstStyle/>
                    <a:p>
                      <a:pPr algn="ctr"/>
                      <a:r>
                        <a:rPr lang="es-AR" dirty="0"/>
                        <a:t>-</a:t>
                      </a:r>
                      <a:endParaRPr lang="en-US" dirty="0"/>
                    </a:p>
                  </a:txBody>
                  <a:tcPr anchor="ctr"/>
                </a:tc>
                <a:tc>
                  <a:txBody>
                    <a:bodyPr/>
                    <a:lstStyle/>
                    <a:p>
                      <a:pPr algn="ctr"/>
                      <a:r>
                        <a:rPr lang="es-AR" dirty="0"/>
                        <a:t>45</a:t>
                      </a:r>
                      <a:endParaRPr lang="en-US" dirty="0"/>
                    </a:p>
                  </a:txBody>
                  <a:tcPr anchor="ctr"/>
                </a:tc>
                <a:tc>
                  <a:txBody>
                    <a:bodyPr/>
                    <a:lstStyle/>
                    <a:p>
                      <a:pPr algn="ctr"/>
                      <a:r>
                        <a:rPr lang="es-AR" dirty="0"/>
                        <a:t>55</a:t>
                      </a:r>
                      <a:endParaRPr lang="en-US" dirty="0"/>
                    </a:p>
                  </a:txBody>
                  <a:tcPr anchor="ctr"/>
                </a:tc>
                <a:extLst>
                  <a:ext uri="{0D108BD9-81ED-4DB2-BD59-A6C34878D82A}">
                    <a16:rowId xmlns:a16="http://schemas.microsoft.com/office/drawing/2014/main" val="326974253"/>
                  </a:ext>
                </a:extLst>
              </a:tr>
              <a:tr h="370840">
                <a:tc>
                  <a:txBody>
                    <a:bodyPr/>
                    <a:lstStyle/>
                    <a:p>
                      <a:pPr algn="ctr"/>
                      <a:r>
                        <a:rPr lang="es-AR" dirty="0"/>
                        <a:t>P3</a:t>
                      </a:r>
                      <a:endParaRPr lang="en-US" dirty="0"/>
                    </a:p>
                  </a:txBody>
                  <a:tcPr anchor="ctr"/>
                </a:tc>
                <a:tc>
                  <a:txBody>
                    <a:bodyPr/>
                    <a:lstStyle/>
                    <a:p>
                      <a:pPr algn="ctr"/>
                      <a:r>
                        <a:rPr lang="es-AR" dirty="0"/>
                        <a:t>30</a:t>
                      </a:r>
                      <a:endParaRPr lang="en-US" dirty="0"/>
                    </a:p>
                  </a:txBody>
                  <a:tcPr anchor="ctr"/>
                </a:tc>
                <a:tc>
                  <a:txBody>
                    <a:bodyPr/>
                    <a:lstStyle/>
                    <a:p>
                      <a:pPr algn="ctr"/>
                      <a:r>
                        <a:rPr lang="es-AR" dirty="0"/>
                        <a:t>50</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508047434"/>
                  </a:ext>
                </a:extLst>
              </a:tr>
            </a:tbl>
          </a:graphicData>
        </a:graphic>
      </p:graphicFrame>
      <p:sp>
        <p:nvSpPr>
          <p:cNvPr id="4" name="Explosion: 14 Points 3">
            <a:extLst>
              <a:ext uri="{FF2B5EF4-FFF2-40B4-BE49-F238E27FC236}">
                <a16:creationId xmlns:a16="http://schemas.microsoft.com/office/drawing/2014/main" id="{1A8E72A6-8186-710B-343D-A47908D41BC7}"/>
              </a:ext>
            </a:extLst>
          </p:cNvPr>
          <p:cNvSpPr/>
          <p:nvPr/>
        </p:nvSpPr>
        <p:spPr>
          <a:xfrm>
            <a:off x="3442290" y="4690473"/>
            <a:ext cx="554307" cy="494132"/>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ebinars | CAPLA">
            <a:extLst>
              <a:ext uri="{FF2B5EF4-FFF2-40B4-BE49-F238E27FC236}">
                <a16:creationId xmlns:a16="http://schemas.microsoft.com/office/drawing/2014/main" id="{DFD3BB8B-EEEC-A488-808F-6F08148997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836" r="66888"/>
          <a:stretch/>
        </p:blipFill>
        <p:spPr bwMode="auto">
          <a:xfrm>
            <a:off x="695756" y="1581661"/>
            <a:ext cx="974565" cy="10738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ebinars | CAPLA">
            <a:extLst>
              <a:ext uri="{FF2B5EF4-FFF2-40B4-BE49-F238E27FC236}">
                <a16:creationId xmlns:a16="http://schemas.microsoft.com/office/drawing/2014/main" id="{7A11960C-A0BE-1A7E-8588-1670B6FC6E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721" r="31167"/>
          <a:stretch/>
        </p:blipFill>
        <p:spPr bwMode="auto">
          <a:xfrm>
            <a:off x="2292360" y="1267242"/>
            <a:ext cx="97456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ebinars | CAPLA">
            <a:extLst>
              <a:ext uri="{FF2B5EF4-FFF2-40B4-BE49-F238E27FC236}">
                <a16:creationId xmlns:a16="http://schemas.microsoft.com/office/drawing/2014/main" id="{0001194A-477C-0BEB-0014-CD7BD32798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948"/>
          <a:stretch/>
        </p:blipFill>
        <p:spPr bwMode="auto">
          <a:xfrm>
            <a:off x="3934890" y="1275006"/>
            <a:ext cx="737341" cy="155257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F86F4CAE-47A5-6291-EA96-1080BAD61560}"/>
              </a:ext>
            </a:extLst>
          </p:cNvPr>
          <p:cNvSpPr/>
          <p:nvPr/>
        </p:nvSpPr>
        <p:spPr>
          <a:xfrm>
            <a:off x="8483467" y="5409822"/>
            <a:ext cx="280219" cy="294967"/>
          </a:xfrm>
          <a:prstGeom prst="ellipse">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112DA01-A6B9-7B15-B214-823A604557ED}"/>
              </a:ext>
            </a:extLst>
          </p:cNvPr>
          <p:cNvSpPr txBox="1"/>
          <p:nvPr/>
        </p:nvSpPr>
        <p:spPr>
          <a:xfrm>
            <a:off x="8319482" y="5704789"/>
            <a:ext cx="704778" cy="646331"/>
          </a:xfrm>
          <a:prstGeom prst="rect">
            <a:avLst/>
          </a:prstGeom>
          <a:noFill/>
        </p:spPr>
        <p:txBody>
          <a:bodyPr wrap="square" rtlCol="0">
            <a:spAutoFit/>
          </a:bodyPr>
          <a:lstStyle/>
          <a:p>
            <a:r>
              <a:rPr lang="es-AR" sz="3600" b="1" dirty="0">
                <a:solidFill>
                  <a:srgbClr val="00B0F0"/>
                </a:solidFill>
              </a:rPr>
              <a:t>P2</a:t>
            </a:r>
            <a:endParaRPr lang="en-US" sz="3600" b="1" dirty="0">
              <a:solidFill>
                <a:srgbClr val="00B0F0"/>
              </a:solidFill>
            </a:endParaRPr>
          </a:p>
        </p:txBody>
      </p:sp>
      <p:sp>
        <p:nvSpPr>
          <p:cNvPr id="13" name="Oval 12">
            <a:extLst>
              <a:ext uri="{FF2B5EF4-FFF2-40B4-BE49-F238E27FC236}">
                <a16:creationId xmlns:a16="http://schemas.microsoft.com/office/drawing/2014/main" id="{94A71BDA-B76D-D030-19AE-DC13BB33AA37}"/>
              </a:ext>
            </a:extLst>
          </p:cNvPr>
          <p:cNvSpPr/>
          <p:nvPr/>
        </p:nvSpPr>
        <p:spPr>
          <a:xfrm>
            <a:off x="8763688" y="2217289"/>
            <a:ext cx="280219" cy="294967"/>
          </a:xfrm>
          <a:prstGeom prst="ellipse">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B61895B-A53E-F776-9365-FF312DFECD04}"/>
              </a:ext>
            </a:extLst>
          </p:cNvPr>
          <p:cNvSpPr txBox="1"/>
          <p:nvPr/>
        </p:nvSpPr>
        <p:spPr>
          <a:xfrm>
            <a:off x="8599703" y="2512256"/>
            <a:ext cx="704778" cy="646331"/>
          </a:xfrm>
          <a:prstGeom prst="rect">
            <a:avLst/>
          </a:prstGeom>
          <a:noFill/>
        </p:spPr>
        <p:txBody>
          <a:bodyPr wrap="square" rtlCol="0">
            <a:spAutoFit/>
          </a:bodyPr>
          <a:lstStyle/>
          <a:p>
            <a:r>
              <a:rPr lang="es-AR" sz="3600" b="1" dirty="0">
                <a:solidFill>
                  <a:srgbClr val="00B0F0"/>
                </a:solidFill>
              </a:rPr>
              <a:t>P1</a:t>
            </a:r>
            <a:endParaRPr lang="en-US" sz="3600" b="1" dirty="0">
              <a:solidFill>
                <a:srgbClr val="00B0F0"/>
              </a:solidFill>
            </a:endParaRPr>
          </a:p>
        </p:txBody>
      </p:sp>
      <p:sp>
        <p:nvSpPr>
          <p:cNvPr id="18" name="Oval 17">
            <a:extLst>
              <a:ext uri="{FF2B5EF4-FFF2-40B4-BE49-F238E27FC236}">
                <a16:creationId xmlns:a16="http://schemas.microsoft.com/office/drawing/2014/main" id="{400B14EC-75DE-1BDB-2CF9-BBC373A90660}"/>
              </a:ext>
            </a:extLst>
          </p:cNvPr>
          <p:cNvSpPr/>
          <p:nvPr/>
        </p:nvSpPr>
        <p:spPr>
          <a:xfrm>
            <a:off x="7407547" y="4087304"/>
            <a:ext cx="280219" cy="294967"/>
          </a:xfrm>
          <a:prstGeom prst="ellipse">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ABBEEF-31F2-3430-11E9-ECB52502D88A}"/>
              </a:ext>
            </a:extLst>
          </p:cNvPr>
          <p:cNvSpPr txBox="1"/>
          <p:nvPr/>
        </p:nvSpPr>
        <p:spPr>
          <a:xfrm>
            <a:off x="7195267" y="4430106"/>
            <a:ext cx="704778" cy="646331"/>
          </a:xfrm>
          <a:prstGeom prst="rect">
            <a:avLst/>
          </a:prstGeom>
          <a:noFill/>
        </p:spPr>
        <p:txBody>
          <a:bodyPr wrap="square" rtlCol="0">
            <a:spAutoFit/>
          </a:bodyPr>
          <a:lstStyle/>
          <a:p>
            <a:r>
              <a:rPr lang="es-AR" sz="3600" b="1" dirty="0">
                <a:solidFill>
                  <a:srgbClr val="00B0F0"/>
                </a:solidFill>
              </a:rPr>
              <a:t>P3</a:t>
            </a:r>
            <a:endParaRPr lang="en-US" sz="3600" b="1" dirty="0">
              <a:solidFill>
                <a:srgbClr val="00B0F0"/>
              </a:solidFill>
            </a:endParaRPr>
          </a:p>
        </p:txBody>
      </p:sp>
    </p:spTree>
    <p:extLst>
      <p:ext uri="{BB962C8B-B14F-4D97-AF65-F5344CB8AC3E}">
        <p14:creationId xmlns:p14="http://schemas.microsoft.com/office/powerpoint/2010/main" val="31766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500"/>
                                        <p:tgtEl>
                                          <p:spTgt spid="1026"/>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0"/>
                                        <p:tgtEl>
                                          <p:spTgt spid="5"/>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500"/>
                                        <p:tgtEl>
                                          <p:spTgt spid="7"/>
                                        </p:tgtEl>
                                      </p:cBhvr>
                                    </p:animEffec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p:bldP spid="13" grpId="0" animBg="1"/>
      <p:bldP spid="15" grpId="0"/>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368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6865" name="Object 1"/>
          <p:cNvGraphicFramePr>
            <a:graphicFrameLocks noChangeAspect="1"/>
          </p:cNvGraphicFramePr>
          <p:nvPr/>
        </p:nvGraphicFramePr>
        <p:xfrm>
          <a:off x="399244" y="1687133"/>
          <a:ext cx="10375889" cy="1665266"/>
        </p:xfrm>
        <a:graphic>
          <a:graphicData uri="http://schemas.openxmlformats.org/presentationml/2006/ole">
            <mc:AlternateContent xmlns:mc="http://schemas.openxmlformats.org/markup-compatibility/2006">
              <mc:Choice xmlns:v="urn:schemas-microsoft-com:vml" Requires="v">
                <p:oleObj r:id="rId3" imgW="6029382" imgH="971715" progId="">
                  <p:embed/>
                </p:oleObj>
              </mc:Choice>
              <mc:Fallback>
                <p:oleObj r:id="rId3" imgW="6029382" imgH="971715"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44" y="1687133"/>
                        <a:ext cx="10375889" cy="1665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ítulo 1"/>
          <p:cNvSpPr txBox="1">
            <a:spLocks/>
          </p:cNvSpPr>
          <p:nvPr/>
        </p:nvSpPr>
        <p:spPr>
          <a:xfrm>
            <a:off x="715853" y="1030351"/>
            <a:ext cx="1847043" cy="9199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000" b="0" i="0" u="sng" strike="noStrike" kern="1200" cap="none" spc="0" normalizeH="0" baseline="0" noProof="0" dirty="0">
                <a:ln>
                  <a:noFill/>
                </a:ln>
                <a:solidFill>
                  <a:schemeClr val="accent1"/>
                </a:solidFill>
                <a:effectLst/>
                <a:uLnTx/>
                <a:uFillTx/>
                <a:latin typeface="+mj-lt"/>
                <a:ea typeface="+mj-ea"/>
                <a:cs typeface="+mj-cs"/>
              </a:rPr>
              <a:t>Esquema</a:t>
            </a:r>
            <a:endParaRPr kumimoji="0" lang="en-US" sz="3000" b="0" i="0" u="sng" strike="noStrike" kern="1200" cap="none" spc="0" normalizeH="0" baseline="0" noProof="0" dirty="0">
              <a:ln>
                <a:noFill/>
              </a:ln>
              <a:solidFill>
                <a:schemeClr val="accent1"/>
              </a:solidFill>
              <a:effectLst/>
              <a:uLnTx/>
              <a:uFillTx/>
              <a:latin typeface="+mj-lt"/>
              <a:ea typeface="+mj-ea"/>
              <a:cs typeface="+mj-cs"/>
            </a:endParaRPr>
          </a:p>
        </p:txBody>
      </p:sp>
      <p:sp>
        <p:nvSpPr>
          <p:cNvPr id="11" name="10 CuadroTexto"/>
          <p:cNvSpPr txBox="1"/>
          <p:nvPr/>
        </p:nvSpPr>
        <p:spPr>
          <a:xfrm>
            <a:off x="502275" y="3734873"/>
            <a:ext cx="9079606" cy="400110"/>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Recordar que las corrientes a la salida de una etapa están en equilibrio. </a:t>
            </a:r>
            <a:endParaRPr lang="es-ES" sz="2000" dirty="0">
              <a:latin typeface="Calibri" panose="020F0502020204030204" pitchFamily="34" charset="0"/>
              <a:cs typeface="Calibri" panose="020F0502020204030204" pitchFamily="34" charset="0"/>
            </a:endParaRPr>
          </a:p>
        </p:txBody>
      </p:sp>
      <p:sp>
        <p:nvSpPr>
          <p:cNvPr id="13" name="12 CuadroTexto"/>
          <p:cNvSpPr txBox="1"/>
          <p:nvPr/>
        </p:nvSpPr>
        <p:spPr>
          <a:xfrm>
            <a:off x="579550" y="4327302"/>
            <a:ext cx="11188778" cy="1600438"/>
          </a:xfrm>
          <a:prstGeom prst="rect">
            <a:avLst/>
          </a:prstGeom>
          <a:noFill/>
        </p:spPr>
        <p:txBody>
          <a:bodyPr wrap="square" rtlCol="0">
            <a:spAutoFit/>
          </a:bodyPr>
          <a:lstStyle/>
          <a:p>
            <a:pPr algn="just"/>
            <a:r>
              <a:rPr lang="es-AR" sz="2000" dirty="0">
                <a:latin typeface="Calibri" panose="020F0502020204030204" pitchFamily="34" charset="0"/>
                <a:cs typeface="Calibri" panose="020F0502020204030204" pitchFamily="34" charset="0"/>
              </a:rPr>
              <a:t>Si vuelven a ingresar a una etapa, se verán inalteradas (si se mantienen las condiciones de presión y temperatura).</a:t>
            </a:r>
          </a:p>
          <a:p>
            <a:pPr algn="just"/>
            <a:endParaRPr lang="es-AR" sz="2000" dirty="0">
              <a:latin typeface="Calibri" panose="020F0502020204030204" pitchFamily="34" charset="0"/>
              <a:cs typeface="Calibri" panose="020F0502020204030204" pitchFamily="34" charset="0"/>
            </a:endParaRPr>
          </a:p>
          <a:p>
            <a:pPr algn="just"/>
            <a:r>
              <a:rPr lang="es-AR" sz="2000" dirty="0">
                <a:latin typeface="Calibri" panose="020F0502020204030204" pitchFamily="34" charset="0"/>
                <a:cs typeface="Calibri" panose="020F0502020204030204" pitchFamily="34" charset="0"/>
                <a:sym typeface="Wingdings" panose="05000000000000000000" pitchFamily="2" charset="2"/>
              </a:rPr>
              <a:t> </a:t>
            </a:r>
            <a:r>
              <a:rPr lang="es-AR" sz="2000" dirty="0">
                <a:latin typeface="Calibri" panose="020F0502020204030204" pitchFamily="34" charset="0"/>
                <a:cs typeface="Calibri" panose="020F0502020204030204" pitchFamily="34" charset="0"/>
              </a:rPr>
              <a:t>Las etapas 2 y 3 están de más en esta configuración de flujo.</a:t>
            </a:r>
            <a:endParaRPr lang="es-ES" sz="2000" dirty="0">
              <a:latin typeface="Calibri" panose="020F0502020204030204" pitchFamily="34" charset="0"/>
              <a:cs typeface="Calibri" panose="020F0502020204030204" pitchFamily="34" charset="0"/>
            </a:endParaRPr>
          </a:p>
          <a:p>
            <a:endParaRPr lang="es-ES" sz="1600" dirty="0">
              <a:latin typeface="Calibri" panose="020F0502020204030204" pitchFamily="34" charset="0"/>
              <a:cs typeface="Calibri" panose="020F0502020204030204" pitchFamily="34" charset="0"/>
            </a:endParaRPr>
          </a:p>
        </p:txBody>
      </p:sp>
      <p:pic>
        <p:nvPicPr>
          <p:cNvPr id="14" name="Imagen 5" descr="Nueva marca difusion - web">
            <a:extLst>
              <a:ext uri="{FF2B5EF4-FFF2-40B4-BE49-F238E27FC236}">
                <a16:creationId xmlns:a16="http://schemas.microsoft.com/office/drawing/2014/main" id="{7F440669-F232-42FC-9B27-9E719684FE6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2"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6</a:t>
            </a:fld>
            <a:r>
              <a:rPr lang="en-US" sz="1600" b="1" dirty="0"/>
              <a:t>-</a:t>
            </a:r>
          </a:p>
        </p:txBody>
      </p:sp>
      <p:sp>
        <p:nvSpPr>
          <p:cNvPr id="17"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r>
              <a:rPr lang="es-419" dirty="0"/>
              <a:t>Configuración: CO-CORRIENTE</a:t>
            </a:r>
            <a:endParaRPr lang="en-US" dirty="0"/>
          </a:p>
        </p:txBody>
      </p:sp>
      <p:sp>
        <p:nvSpPr>
          <p:cNvPr id="2" name="Marcador de pie de página 3">
            <a:extLst>
              <a:ext uri="{FF2B5EF4-FFF2-40B4-BE49-F238E27FC236}">
                <a16:creationId xmlns:a16="http://schemas.microsoft.com/office/drawing/2014/main" id="{6981CEC2-EDD7-C01F-4F5B-7DCD3906CFB2}"/>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fade">
                                      <p:cBhvr>
                                        <p:cTn id="7" dur="1000"/>
                                        <p:tgtEl>
                                          <p:spTgt spid="368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5" name="Título 1"/>
          <p:cNvSpPr txBox="1">
            <a:spLocks/>
          </p:cNvSpPr>
          <p:nvPr/>
        </p:nvSpPr>
        <p:spPr>
          <a:xfrm>
            <a:off x="408905" y="272644"/>
            <a:ext cx="9875520" cy="9199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AR" sz="4400" dirty="0">
                <a:solidFill>
                  <a:schemeClr val="accent1"/>
                </a:solidFill>
                <a:latin typeface="+mj-lt"/>
                <a:ea typeface="+mj-ea"/>
                <a:cs typeface="+mj-cs"/>
              </a:rPr>
              <a:t>Balances de Masa</a:t>
            </a:r>
            <a:endParaRPr kumimoji="0" lang="en-US" sz="4400" b="0" i="0" u="none" strike="noStrike" kern="1200" cap="none" spc="0" normalizeH="0" baseline="0" noProof="0" dirty="0">
              <a:ln>
                <a:noFill/>
              </a:ln>
              <a:solidFill>
                <a:schemeClr val="accent1"/>
              </a:solidFill>
              <a:effectLst/>
              <a:uLnTx/>
              <a:uFillTx/>
              <a:latin typeface="+mj-lt"/>
              <a:ea typeface="+mj-ea"/>
              <a:cs typeface="+mj-cs"/>
            </a:endParaRPr>
          </a:p>
        </p:txBody>
      </p:sp>
      <p:sp>
        <p:nvSpPr>
          <p:cNvPr id="8" name="Título 1"/>
          <p:cNvSpPr txBox="1">
            <a:spLocks/>
          </p:cNvSpPr>
          <p:nvPr/>
        </p:nvSpPr>
        <p:spPr>
          <a:xfrm>
            <a:off x="535547" y="1043230"/>
            <a:ext cx="9875520" cy="9199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AR" sz="3000" u="sng" dirty="0">
                <a:solidFill>
                  <a:schemeClr val="accent1"/>
                </a:solidFill>
                <a:latin typeface="+mj-lt"/>
                <a:ea typeface="+mj-ea"/>
                <a:cs typeface="+mj-cs"/>
              </a:rPr>
              <a:t>Balance de Masa Global</a:t>
            </a:r>
            <a:endParaRPr kumimoji="0" lang="en-US" sz="3000" b="0" i="0" u="sng" strike="noStrike" kern="1200" cap="none" spc="0" normalizeH="0" baseline="0" noProof="0" dirty="0">
              <a:ln>
                <a:noFill/>
              </a:ln>
              <a:solidFill>
                <a:schemeClr val="accent1"/>
              </a:solidFill>
              <a:effectLst/>
              <a:uLnTx/>
              <a:uFillTx/>
              <a:latin typeface="+mj-lt"/>
              <a:ea typeface="+mj-ea"/>
              <a:cs typeface="+mj-cs"/>
            </a:endParaRPr>
          </a:p>
        </p:txBody>
      </p:sp>
      <p:sp>
        <p:nvSpPr>
          <p:cNvPr id="378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788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66466" y="1860846"/>
            <a:ext cx="3270768" cy="436102"/>
          </a:xfrm>
          <a:prstGeom prst="rect">
            <a:avLst/>
          </a:prstGeom>
          <a:noFill/>
        </p:spPr>
      </p:pic>
      <p:sp>
        <p:nvSpPr>
          <p:cNvPr id="3789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0" name="9 CuadroTexto"/>
          <p:cNvSpPr txBox="1"/>
          <p:nvPr/>
        </p:nvSpPr>
        <p:spPr>
          <a:xfrm>
            <a:off x="643942" y="2550017"/>
            <a:ext cx="10740981" cy="984885"/>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Se define a M como un “punto mezcla”, tiene el sentido físico de la masa que entra (o sale) por unidad de tiempo al sistema.</a:t>
            </a:r>
            <a:endParaRPr lang="es-ES" sz="2000" dirty="0">
              <a:latin typeface="Calibri" panose="020F0502020204030204" pitchFamily="34" charset="0"/>
              <a:cs typeface="Calibri" panose="020F0502020204030204" pitchFamily="34" charset="0"/>
            </a:endParaRPr>
          </a:p>
          <a:p>
            <a:endParaRPr lang="es-ES" sz="1600" dirty="0">
              <a:latin typeface="Calibri" panose="020F0502020204030204" pitchFamily="34" charset="0"/>
              <a:cs typeface="Calibri" panose="020F0502020204030204" pitchFamily="34" charset="0"/>
            </a:endParaRPr>
          </a:p>
        </p:txBody>
      </p:sp>
      <p:sp>
        <p:nvSpPr>
          <p:cNvPr id="11" name="Título 1"/>
          <p:cNvSpPr txBox="1">
            <a:spLocks/>
          </p:cNvSpPr>
          <p:nvPr/>
        </p:nvSpPr>
        <p:spPr>
          <a:xfrm>
            <a:off x="546279" y="3320644"/>
            <a:ext cx="9875520" cy="9199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AR" sz="3000" u="sng" dirty="0">
                <a:solidFill>
                  <a:schemeClr val="accent1"/>
                </a:solidFill>
                <a:latin typeface="+mj-lt"/>
                <a:ea typeface="+mj-ea"/>
                <a:cs typeface="+mj-cs"/>
              </a:rPr>
              <a:t>Balance de Masa Parcial</a:t>
            </a:r>
            <a:endParaRPr kumimoji="0" lang="en-US" sz="3000" b="0" i="0" u="sng" strike="noStrike" kern="1200" cap="none" spc="0" normalizeH="0" baseline="0" noProof="0" dirty="0">
              <a:ln>
                <a:noFill/>
              </a:ln>
              <a:solidFill>
                <a:schemeClr val="accent1"/>
              </a:solidFill>
              <a:effectLst/>
              <a:uLnTx/>
              <a:uFillTx/>
              <a:latin typeface="+mj-lt"/>
              <a:ea typeface="+mj-ea"/>
              <a:cs typeface="+mj-cs"/>
            </a:endParaRPr>
          </a:p>
        </p:txBody>
      </p:sp>
      <p:sp>
        <p:nvSpPr>
          <p:cNvPr id="3789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789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88745" y="4095482"/>
            <a:ext cx="2659462" cy="469991"/>
          </a:xfrm>
          <a:prstGeom prst="rect">
            <a:avLst/>
          </a:prstGeom>
          <a:noFill/>
        </p:spPr>
      </p:pic>
      <p:sp>
        <p:nvSpPr>
          <p:cNvPr id="37894" name="Rectangle 6"/>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3789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789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88745" y="4687911"/>
            <a:ext cx="3360057" cy="483377"/>
          </a:xfrm>
          <a:prstGeom prst="rect">
            <a:avLst/>
          </a:prstGeom>
          <a:noFill/>
        </p:spPr>
      </p:pic>
      <p:sp>
        <p:nvSpPr>
          <p:cNvPr id="37897" name="Rectangle 9"/>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37899"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7898"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88745" y="5357612"/>
            <a:ext cx="3530265" cy="449506"/>
          </a:xfrm>
          <a:prstGeom prst="rect">
            <a:avLst/>
          </a:prstGeom>
          <a:noFill/>
        </p:spPr>
      </p:pic>
      <p:sp>
        <p:nvSpPr>
          <p:cNvPr id="37900" name="Rectangle 12"/>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21" name="20 Cerrar llave"/>
          <p:cNvSpPr/>
          <p:nvPr/>
        </p:nvSpPr>
        <p:spPr>
          <a:xfrm>
            <a:off x="4622740" y="4128455"/>
            <a:ext cx="329054" cy="1906073"/>
          </a:xfrm>
          <a:prstGeom prst="rightBrace">
            <a:avLst>
              <a:gd name="adj1" fmla="val 66537"/>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7902" name="Rectangle 1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7901"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155524" y="4493321"/>
            <a:ext cx="3456373" cy="1219053"/>
          </a:xfrm>
          <a:prstGeom prst="rect">
            <a:avLst/>
          </a:prstGeom>
          <a:noFill/>
        </p:spPr>
      </p:pic>
      <p:sp>
        <p:nvSpPr>
          <p:cNvPr id="37903" name="Rectangle 15"/>
          <p:cNvSpPr>
            <a:spLocks noChangeArrowheads="1"/>
          </p:cNvSpPr>
          <p:nvPr/>
        </p:nvSpPr>
        <p:spPr bwMode="auto">
          <a:xfrm>
            <a:off x="0" y="12668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29" name="28 Flecha doblada hacia arriba"/>
          <p:cNvSpPr/>
          <p:nvPr/>
        </p:nvSpPr>
        <p:spPr>
          <a:xfrm>
            <a:off x="9030418" y="4223989"/>
            <a:ext cx="341194" cy="95534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CuadroTexto"/>
          <p:cNvSpPr txBox="1"/>
          <p:nvPr/>
        </p:nvSpPr>
        <p:spPr>
          <a:xfrm>
            <a:off x="8012591" y="3546862"/>
            <a:ext cx="2756847" cy="461665"/>
          </a:xfrm>
          <a:prstGeom prst="rect">
            <a:avLst/>
          </a:prstGeom>
          <a:noFill/>
        </p:spPr>
        <p:txBody>
          <a:bodyPr wrap="square" rtlCol="0">
            <a:spAutoFit/>
          </a:bodyPr>
          <a:lstStyle/>
          <a:p>
            <a:r>
              <a:rPr lang="es-AR" sz="2400" dirty="0"/>
              <a:t>Regla de la Palanca</a:t>
            </a:r>
            <a:endParaRPr lang="es-ES" sz="2400" dirty="0"/>
          </a:p>
        </p:txBody>
      </p:sp>
      <p:sp>
        <p:nvSpPr>
          <p:cNvPr id="31" name="30 Marco"/>
          <p:cNvSpPr/>
          <p:nvPr/>
        </p:nvSpPr>
        <p:spPr>
          <a:xfrm>
            <a:off x="7788631" y="3466411"/>
            <a:ext cx="2920462" cy="662044"/>
          </a:xfrm>
          <a:prstGeom prst="frame">
            <a:avLst>
              <a:gd name="adj1" fmla="val 1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33" name="Imagen 5" descr="Nueva marca difusion - web">
            <a:extLst>
              <a:ext uri="{FF2B5EF4-FFF2-40B4-BE49-F238E27FC236}">
                <a16:creationId xmlns:a16="http://schemas.microsoft.com/office/drawing/2014/main" id="{9DF18011-3CC5-4F4A-82AE-1830A79D60C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34"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7</a:t>
            </a:fld>
            <a:r>
              <a:rPr lang="en-US" sz="1600" b="1" dirty="0"/>
              <a:t>-</a:t>
            </a:r>
          </a:p>
        </p:txBody>
      </p:sp>
      <p:sp>
        <p:nvSpPr>
          <p:cNvPr id="2" name="Marcador de pie de página 3">
            <a:extLst>
              <a:ext uri="{FF2B5EF4-FFF2-40B4-BE49-F238E27FC236}">
                <a16:creationId xmlns:a16="http://schemas.microsoft.com/office/drawing/2014/main" id="{6711E8B2-0952-1FF2-4176-DF6FF77525B5}"/>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89"/>
                                        </p:tgtEl>
                                        <p:attrNameLst>
                                          <p:attrName>style.visibility</p:attrName>
                                        </p:attrNameLst>
                                      </p:cBhvr>
                                      <p:to>
                                        <p:strVal val="visible"/>
                                      </p:to>
                                    </p:set>
                                    <p:animEffect transition="in" filter="fade">
                                      <p:cBhvr>
                                        <p:cTn id="12" dur="1000"/>
                                        <p:tgtEl>
                                          <p:spTgt spid="378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892"/>
                                        </p:tgtEl>
                                        <p:attrNameLst>
                                          <p:attrName>style.visibility</p:attrName>
                                        </p:attrNameLst>
                                      </p:cBhvr>
                                      <p:to>
                                        <p:strVal val="visible"/>
                                      </p:to>
                                    </p:set>
                                    <p:animEffect transition="in" filter="fade">
                                      <p:cBhvr>
                                        <p:cTn id="32" dur="1000"/>
                                        <p:tgtEl>
                                          <p:spTgt spid="3789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895"/>
                                        </p:tgtEl>
                                        <p:attrNameLst>
                                          <p:attrName>style.visibility</p:attrName>
                                        </p:attrNameLst>
                                      </p:cBhvr>
                                      <p:to>
                                        <p:strVal val="visible"/>
                                      </p:to>
                                    </p:set>
                                    <p:animEffect transition="in" filter="fade">
                                      <p:cBhvr>
                                        <p:cTn id="37" dur="1000"/>
                                        <p:tgtEl>
                                          <p:spTgt spid="3789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898"/>
                                        </p:tgtEl>
                                        <p:attrNameLst>
                                          <p:attrName>style.visibility</p:attrName>
                                        </p:attrNameLst>
                                      </p:cBhvr>
                                      <p:to>
                                        <p:strVal val="visible"/>
                                      </p:to>
                                    </p:set>
                                    <p:animEffect transition="in" filter="fade">
                                      <p:cBhvr>
                                        <p:cTn id="42" dur="1000"/>
                                        <p:tgtEl>
                                          <p:spTgt spid="3789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901"/>
                                        </p:tgtEl>
                                        <p:attrNameLst>
                                          <p:attrName>style.visibility</p:attrName>
                                        </p:attrNameLst>
                                      </p:cBhvr>
                                      <p:to>
                                        <p:strVal val="visible"/>
                                      </p:to>
                                    </p:set>
                                    <p:animEffect transition="in" filter="fade">
                                      <p:cBhvr>
                                        <p:cTn id="52" dur="1000"/>
                                        <p:tgtEl>
                                          <p:spTgt spid="379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1" grpId="1"/>
      <p:bldP spid="21" grpId="0" animBg="1"/>
      <p:bldP spid="29" grpId="0" animBg="1"/>
      <p:bldP spid="30" grpId="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pic>
        <p:nvPicPr>
          <p:cNvPr id="8"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22777" y="1102777"/>
            <a:ext cx="3737885" cy="1318341"/>
          </a:xfrm>
          <a:prstGeom prst="rect">
            <a:avLst/>
          </a:prstGeom>
          <a:noFill/>
        </p:spPr>
      </p:pic>
      <p:sp>
        <p:nvSpPr>
          <p:cNvPr id="10" name="9 CuadroTexto"/>
          <p:cNvSpPr txBox="1"/>
          <p:nvPr/>
        </p:nvSpPr>
        <p:spPr>
          <a:xfrm>
            <a:off x="526497" y="3524004"/>
            <a:ext cx="10959922" cy="707886"/>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El punto mezcla estará sobre el segmento que une en el diagrama ternario a </a:t>
            </a:r>
            <a:r>
              <a:rPr lang="es-AR" sz="2000" b="1" dirty="0">
                <a:latin typeface="Calibri" panose="020F0502020204030204" pitchFamily="34" charset="0"/>
                <a:cs typeface="Calibri" panose="020F0502020204030204" pitchFamily="34" charset="0"/>
              </a:rPr>
              <a:t>F</a:t>
            </a:r>
            <a:r>
              <a:rPr lang="es-AR" sz="2000" dirty="0">
                <a:latin typeface="Calibri" panose="020F0502020204030204" pitchFamily="34" charset="0"/>
                <a:cs typeface="Calibri" panose="020F0502020204030204" pitchFamily="34" charset="0"/>
              </a:rPr>
              <a:t> y a </a:t>
            </a:r>
            <a:r>
              <a:rPr lang="es-AR" sz="2000" b="1" dirty="0">
                <a:latin typeface="Calibri" panose="020F0502020204030204" pitchFamily="34" charset="0"/>
                <a:cs typeface="Calibri" panose="020F0502020204030204" pitchFamily="34" charset="0"/>
              </a:rPr>
              <a:t>S</a:t>
            </a:r>
            <a:r>
              <a:rPr lang="es-AR" sz="2000" dirty="0">
                <a:latin typeface="Calibri" panose="020F0502020204030204" pitchFamily="34" charset="0"/>
                <a:cs typeface="Calibri" panose="020F0502020204030204" pitchFamily="34" charset="0"/>
              </a:rPr>
              <a:t>. Su ubicación precisa dependerá de las cantidades relativas de estas corrientes.</a:t>
            </a:r>
            <a:endParaRPr lang="es-ES" sz="2000" dirty="0">
              <a:latin typeface="Calibri" panose="020F0502020204030204" pitchFamily="34" charset="0"/>
              <a:cs typeface="Calibri" panose="020F0502020204030204" pitchFamily="34" charset="0"/>
            </a:endParaRPr>
          </a:p>
        </p:txBody>
      </p:sp>
      <p:sp>
        <p:nvSpPr>
          <p:cNvPr id="11" name="10 CuadroTexto"/>
          <p:cNvSpPr txBox="1"/>
          <p:nvPr/>
        </p:nvSpPr>
        <p:spPr>
          <a:xfrm>
            <a:off x="515155" y="4442058"/>
            <a:ext cx="9079606" cy="400110"/>
          </a:xfrm>
          <a:prstGeom prst="rect">
            <a:avLst/>
          </a:prstGeom>
          <a:noFill/>
        </p:spPr>
        <p:txBody>
          <a:bodyPr wrap="square" rtlCol="0">
            <a:spAutoFit/>
          </a:bodyPr>
          <a:lstStyle/>
          <a:p>
            <a:r>
              <a:rPr lang="es-AR" sz="2000" dirty="0">
                <a:latin typeface="Calibri" panose="020F0502020204030204" pitchFamily="34" charset="0"/>
                <a:cs typeface="Calibri" panose="020F0502020204030204" pitchFamily="34" charset="0"/>
              </a:rPr>
              <a:t>Análogamente se realiza lo mismo para el extracto y refinado: </a:t>
            </a:r>
            <a:endParaRPr lang="es-ES" sz="2000" dirty="0">
              <a:latin typeface="Calibri" panose="020F0502020204030204" pitchFamily="34" charset="0"/>
              <a:cs typeface="Calibri" panose="020F0502020204030204" pitchFamily="34" charset="0"/>
            </a:endParaRPr>
          </a:p>
        </p:txBody>
      </p:sp>
      <p:sp>
        <p:nvSpPr>
          <p:cNvPr id="389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891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57613" y="4964709"/>
            <a:ext cx="4027383" cy="1253947"/>
          </a:xfrm>
          <a:prstGeom prst="rect">
            <a:avLst/>
          </a:prstGeom>
          <a:noFill/>
        </p:spPr>
      </p:pic>
      <p:sp>
        <p:nvSpPr>
          <p:cNvPr id="38915" name="Rectangle 3"/>
          <p:cNvSpPr>
            <a:spLocks noChangeArrowheads="1"/>
          </p:cNvSpPr>
          <p:nvPr/>
        </p:nvSpPr>
        <p:spPr bwMode="auto">
          <a:xfrm>
            <a:off x="0" y="12668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9" name="18 CuadroTexto"/>
          <p:cNvSpPr txBox="1"/>
          <p:nvPr/>
        </p:nvSpPr>
        <p:spPr>
          <a:xfrm>
            <a:off x="545911" y="2606723"/>
            <a:ext cx="10863617" cy="984885"/>
          </a:xfrm>
          <a:prstGeom prst="rect">
            <a:avLst/>
          </a:prstGeom>
          <a:noFill/>
        </p:spPr>
        <p:txBody>
          <a:bodyPr wrap="square" rtlCol="0">
            <a:spAutoFit/>
          </a:bodyPr>
          <a:lstStyle/>
          <a:p>
            <a:r>
              <a:rPr lang="es-ES" sz="2000" dirty="0">
                <a:latin typeface="Calibri" panose="020F0502020204030204" pitchFamily="34" charset="0"/>
                <a:cs typeface="Calibri" panose="020F0502020204030204" pitchFamily="34" charset="0"/>
              </a:rPr>
              <a:t>Con la regla de la palanca la diferencia de composiciones la podemos transformar en relación de longitudes en un diagrama ternario.</a:t>
            </a:r>
          </a:p>
          <a:p>
            <a:endParaRPr lang="es-ES" sz="1600" dirty="0">
              <a:latin typeface="Calibri" panose="020F0502020204030204" pitchFamily="34" charset="0"/>
              <a:cs typeface="Calibri" panose="020F0502020204030204" pitchFamily="34" charset="0"/>
            </a:endParaRPr>
          </a:p>
        </p:txBody>
      </p:sp>
      <p:pic>
        <p:nvPicPr>
          <p:cNvPr id="14" name="Imagen 5" descr="Nueva marca difusion - web">
            <a:extLst>
              <a:ext uri="{FF2B5EF4-FFF2-40B4-BE49-F238E27FC236}">
                <a16:creationId xmlns:a16="http://schemas.microsoft.com/office/drawing/2014/main" id="{608B9DBC-6FA1-4693-B4D9-CD73D1EA88C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5"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8</a:t>
            </a:fld>
            <a:r>
              <a:rPr lang="en-US" sz="1600" b="1" dirty="0"/>
              <a:t>-</a:t>
            </a:r>
          </a:p>
        </p:txBody>
      </p:sp>
      <p:sp>
        <p:nvSpPr>
          <p:cNvPr id="18"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pPr lvl="0">
              <a:defRPr/>
            </a:pPr>
            <a:r>
              <a:rPr lang="es-AR" dirty="0"/>
              <a:t>Regla de la Palanca Diagrama Ternario</a:t>
            </a:r>
            <a:endParaRPr lang="en-US" dirty="0"/>
          </a:p>
        </p:txBody>
      </p:sp>
      <p:sp>
        <p:nvSpPr>
          <p:cNvPr id="20" name="Oval 19">
            <a:extLst>
              <a:ext uri="{FF2B5EF4-FFF2-40B4-BE49-F238E27FC236}">
                <a16:creationId xmlns:a16="http://schemas.microsoft.com/office/drawing/2014/main" id="{C78CC179-4EED-4A49-A0B9-78307CFFB747}"/>
              </a:ext>
            </a:extLst>
          </p:cNvPr>
          <p:cNvSpPr/>
          <p:nvPr/>
        </p:nvSpPr>
        <p:spPr>
          <a:xfrm>
            <a:off x="6919288" y="1102777"/>
            <a:ext cx="1038169" cy="615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1" name="Straight Arrow Connector 20">
            <a:extLst>
              <a:ext uri="{FF2B5EF4-FFF2-40B4-BE49-F238E27FC236}">
                <a16:creationId xmlns:a16="http://schemas.microsoft.com/office/drawing/2014/main" id="{CC27590D-A354-4090-AC4E-9140B451E8AE}"/>
              </a:ext>
            </a:extLst>
          </p:cNvPr>
          <p:cNvCxnSpPr>
            <a:cxnSpLocks/>
            <a:stCxn id="20" idx="6"/>
          </p:cNvCxnSpPr>
          <p:nvPr/>
        </p:nvCxnSpPr>
        <p:spPr>
          <a:xfrm>
            <a:off x="7957457" y="1410327"/>
            <a:ext cx="950980" cy="16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5">
            <a:extLst>
              <a:ext uri="{FF2B5EF4-FFF2-40B4-BE49-F238E27FC236}">
                <a16:creationId xmlns:a16="http://schemas.microsoft.com/office/drawing/2014/main" id="{6A1523DF-2A47-431C-B68C-E81FF8D3D0A6}"/>
              </a:ext>
            </a:extLst>
          </p:cNvPr>
          <p:cNvSpPr/>
          <p:nvPr/>
        </p:nvSpPr>
        <p:spPr>
          <a:xfrm>
            <a:off x="6924867" y="1767522"/>
            <a:ext cx="1032590" cy="5648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3" name="Straight Arrow Connector 27">
            <a:extLst>
              <a:ext uri="{FF2B5EF4-FFF2-40B4-BE49-F238E27FC236}">
                <a16:creationId xmlns:a16="http://schemas.microsoft.com/office/drawing/2014/main" id="{EAE447EA-266D-4E14-B6A2-767D64616240}"/>
              </a:ext>
            </a:extLst>
          </p:cNvPr>
          <p:cNvCxnSpPr>
            <a:cxnSpLocks/>
            <a:stCxn id="22" idx="6"/>
            <a:endCxn id="24" idx="1"/>
          </p:cNvCxnSpPr>
          <p:nvPr/>
        </p:nvCxnSpPr>
        <p:spPr>
          <a:xfrm flipV="1">
            <a:off x="7957457" y="1729317"/>
            <a:ext cx="950980" cy="320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FFCE8393-77E9-4F9A-B29E-7534DBCCD3CA}"/>
              </a:ext>
            </a:extLst>
          </p:cNvPr>
          <p:cNvSpPr txBox="1">
            <a:spLocks/>
          </p:cNvSpPr>
          <p:nvPr/>
        </p:nvSpPr>
        <p:spPr>
          <a:xfrm>
            <a:off x="8908437" y="1479043"/>
            <a:ext cx="2501091" cy="50054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nSpc>
                <a:spcPct val="100000"/>
              </a:lnSpc>
              <a:spcBef>
                <a:spcPts val="300"/>
              </a:spcBef>
              <a:spcAft>
                <a:spcPts val="300"/>
              </a:spcAft>
              <a:buNone/>
            </a:pPr>
            <a:r>
              <a:rPr lang="es-AR" sz="2000" dirty="0">
                <a:solidFill>
                  <a:schemeClr val="tx1"/>
                </a:solidFill>
                <a:latin typeface="Calibri" panose="020F0502020204030204" pitchFamily="34" charset="0"/>
                <a:cs typeface="Calibri" panose="020F0502020204030204" pitchFamily="34" charset="0"/>
              </a:rPr>
              <a:t>Las puedo medir</a:t>
            </a:r>
            <a:endParaRPr lang="en-US" sz="2400" dirty="0">
              <a:solidFill>
                <a:schemeClr val="tx1"/>
              </a:solidFill>
              <a:latin typeface="Calibri" panose="020F0502020204030204" pitchFamily="34" charset="0"/>
              <a:cs typeface="Calibri" panose="020F0502020204030204" pitchFamily="34" charset="0"/>
            </a:endParaRPr>
          </a:p>
        </p:txBody>
      </p:sp>
      <p:sp>
        <p:nvSpPr>
          <p:cNvPr id="27" name="Oval 19">
            <a:extLst>
              <a:ext uri="{FF2B5EF4-FFF2-40B4-BE49-F238E27FC236}">
                <a16:creationId xmlns:a16="http://schemas.microsoft.com/office/drawing/2014/main" id="{C78CC179-4EED-4A49-A0B9-78307CFFB747}"/>
              </a:ext>
            </a:extLst>
          </p:cNvPr>
          <p:cNvSpPr/>
          <p:nvPr/>
        </p:nvSpPr>
        <p:spPr>
          <a:xfrm>
            <a:off x="7074737" y="4926430"/>
            <a:ext cx="1038169" cy="615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8" name="Straight Arrow Connector 20">
            <a:extLst>
              <a:ext uri="{FF2B5EF4-FFF2-40B4-BE49-F238E27FC236}">
                <a16:creationId xmlns:a16="http://schemas.microsoft.com/office/drawing/2014/main" id="{CC27590D-A354-4090-AC4E-9140B451E8AE}"/>
              </a:ext>
            </a:extLst>
          </p:cNvPr>
          <p:cNvCxnSpPr>
            <a:cxnSpLocks/>
            <a:stCxn id="27" idx="6"/>
          </p:cNvCxnSpPr>
          <p:nvPr/>
        </p:nvCxnSpPr>
        <p:spPr>
          <a:xfrm>
            <a:off x="8112906" y="5233980"/>
            <a:ext cx="950980" cy="16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Oval 25">
            <a:extLst>
              <a:ext uri="{FF2B5EF4-FFF2-40B4-BE49-F238E27FC236}">
                <a16:creationId xmlns:a16="http://schemas.microsoft.com/office/drawing/2014/main" id="{6A1523DF-2A47-431C-B68C-E81FF8D3D0A6}"/>
              </a:ext>
            </a:extLst>
          </p:cNvPr>
          <p:cNvSpPr/>
          <p:nvPr/>
        </p:nvSpPr>
        <p:spPr>
          <a:xfrm>
            <a:off x="7080316" y="5591175"/>
            <a:ext cx="1032590" cy="5648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0" name="Straight Arrow Connector 27">
            <a:extLst>
              <a:ext uri="{FF2B5EF4-FFF2-40B4-BE49-F238E27FC236}">
                <a16:creationId xmlns:a16="http://schemas.microsoft.com/office/drawing/2014/main" id="{EAE447EA-266D-4E14-B6A2-767D64616240}"/>
              </a:ext>
            </a:extLst>
          </p:cNvPr>
          <p:cNvCxnSpPr>
            <a:cxnSpLocks/>
            <a:stCxn id="29" idx="6"/>
            <a:endCxn id="31" idx="1"/>
          </p:cNvCxnSpPr>
          <p:nvPr/>
        </p:nvCxnSpPr>
        <p:spPr>
          <a:xfrm flipV="1">
            <a:off x="8112906" y="5552970"/>
            <a:ext cx="950980" cy="320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Marcador de contenido 2">
            <a:extLst>
              <a:ext uri="{FF2B5EF4-FFF2-40B4-BE49-F238E27FC236}">
                <a16:creationId xmlns:a16="http://schemas.microsoft.com/office/drawing/2014/main" id="{FFCE8393-77E9-4F9A-B29E-7534DBCCD3CA}"/>
              </a:ext>
            </a:extLst>
          </p:cNvPr>
          <p:cNvSpPr txBox="1">
            <a:spLocks/>
          </p:cNvSpPr>
          <p:nvPr/>
        </p:nvSpPr>
        <p:spPr>
          <a:xfrm>
            <a:off x="9063886" y="5302696"/>
            <a:ext cx="2501091" cy="50054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nSpc>
                <a:spcPct val="100000"/>
              </a:lnSpc>
              <a:spcBef>
                <a:spcPts val="300"/>
              </a:spcBef>
              <a:spcAft>
                <a:spcPts val="300"/>
              </a:spcAft>
              <a:buNone/>
            </a:pPr>
            <a:r>
              <a:rPr lang="es-AR" sz="2000" dirty="0">
                <a:solidFill>
                  <a:schemeClr val="tx1"/>
                </a:solidFill>
                <a:latin typeface="Calibri" panose="020F0502020204030204" pitchFamily="34" charset="0"/>
                <a:cs typeface="Calibri" panose="020F0502020204030204" pitchFamily="34" charset="0"/>
              </a:rPr>
              <a:t>Las puedo medir</a:t>
            </a:r>
            <a:endParaRPr lang="en-US" sz="2400" dirty="0">
              <a:solidFill>
                <a:schemeClr val="tx1"/>
              </a:solidFill>
              <a:latin typeface="Calibri" panose="020F0502020204030204" pitchFamily="34" charset="0"/>
              <a:cs typeface="Calibri" panose="020F0502020204030204" pitchFamily="34" charset="0"/>
            </a:endParaRPr>
          </a:p>
        </p:txBody>
      </p:sp>
      <p:sp>
        <p:nvSpPr>
          <p:cNvPr id="2" name="Marcador de pie de página 3">
            <a:extLst>
              <a:ext uri="{FF2B5EF4-FFF2-40B4-BE49-F238E27FC236}">
                <a16:creationId xmlns:a16="http://schemas.microsoft.com/office/drawing/2014/main" id="{E612FC16-F48B-EE2D-447A-0D0A5F32B808}"/>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913"/>
                                        </p:tgtEl>
                                        <p:attrNameLst>
                                          <p:attrName>style.visibility</p:attrName>
                                        </p:attrNameLst>
                                      </p:cBhvr>
                                      <p:to>
                                        <p:strVal val="visible"/>
                                      </p:to>
                                    </p:set>
                                    <p:animEffect transition="in" filter="fade">
                                      <p:cBhvr>
                                        <p:cTn id="27" dur="1000"/>
                                        <p:tgtEl>
                                          <p:spTgt spid="389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animBg="1"/>
      <p:bldP spid="24" grpId="0"/>
      <p:bldP spid="27" grpId="0" animBg="1"/>
      <p:bldP spid="29"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 t="19114" r="2065" b="14272"/>
          <a:stretch/>
        </p:blipFill>
        <p:spPr>
          <a:xfrm>
            <a:off x="9820669" y="250026"/>
            <a:ext cx="2130820" cy="704088"/>
          </a:xfrm>
          <a:prstGeom prst="rect">
            <a:avLst/>
          </a:prstGeom>
        </p:spPr>
      </p:pic>
      <p:sp>
        <p:nvSpPr>
          <p:cNvPr id="8" name="7 Rectángulo"/>
          <p:cNvSpPr/>
          <p:nvPr/>
        </p:nvSpPr>
        <p:spPr>
          <a:xfrm>
            <a:off x="438911" y="1252022"/>
            <a:ext cx="11329417" cy="400110"/>
          </a:xfrm>
          <a:prstGeom prst="rect">
            <a:avLst/>
          </a:prstGeom>
        </p:spPr>
        <p:txBody>
          <a:bodyPr wrap="square">
            <a:spAutoFit/>
          </a:bodyPr>
          <a:lstStyle/>
          <a:p>
            <a:pPr algn="just">
              <a:buClr>
                <a:schemeClr val="accent1"/>
              </a:buClr>
              <a:buSzPct val="120000"/>
              <a:buFont typeface="Wingdings" pitchFamily="2" charset="2"/>
              <a:buChar char="v"/>
            </a:pPr>
            <a:r>
              <a:rPr lang="es-AR" sz="2000" dirty="0">
                <a:latin typeface="Calibri" panose="020F0502020204030204" pitchFamily="34" charset="0"/>
                <a:cs typeface="Calibri" panose="020F0502020204030204" pitchFamily="34" charset="0"/>
              </a:rPr>
              <a:t> El punto M se encuentra sobre la recta que une los punto </a:t>
            </a:r>
            <a:r>
              <a:rPr lang="es-AR" sz="2000" b="1" dirty="0">
                <a:latin typeface="Calibri" panose="020F0502020204030204" pitchFamily="34" charset="0"/>
                <a:cs typeface="Calibri" panose="020F0502020204030204" pitchFamily="34" charset="0"/>
              </a:rPr>
              <a:t>F</a:t>
            </a:r>
            <a:r>
              <a:rPr lang="es-AR" sz="2000" dirty="0">
                <a:latin typeface="Calibri" panose="020F0502020204030204" pitchFamily="34" charset="0"/>
                <a:cs typeface="Calibri" panose="020F0502020204030204" pitchFamily="34" charset="0"/>
              </a:rPr>
              <a:t> y </a:t>
            </a:r>
            <a:r>
              <a:rPr lang="es-AR" sz="2000" b="1" dirty="0">
                <a:latin typeface="Calibri" panose="020F0502020204030204" pitchFamily="34" charset="0"/>
                <a:cs typeface="Calibri" panose="020F0502020204030204" pitchFamily="34" charset="0"/>
              </a:rPr>
              <a:t>S</a:t>
            </a:r>
            <a:r>
              <a:rPr lang="es-AR" sz="2000" dirty="0">
                <a:latin typeface="Calibri" panose="020F0502020204030204" pitchFamily="34" charset="0"/>
                <a:cs typeface="Calibri" panose="020F0502020204030204" pitchFamily="34" charset="0"/>
              </a:rPr>
              <a:t> en el diagrama ternario.</a:t>
            </a:r>
            <a:endParaRPr lang="es-AR" sz="1600" dirty="0">
              <a:latin typeface="Calibri" panose="020F0502020204030204" pitchFamily="34" charset="0"/>
              <a:cs typeface="Calibri" panose="020F0502020204030204" pitchFamily="34" charset="0"/>
            </a:endParaRPr>
          </a:p>
        </p:txBody>
      </p:sp>
      <p:sp>
        <p:nvSpPr>
          <p:cNvPr id="10" name="9 Rectángulo"/>
          <p:cNvSpPr/>
          <p:nvPr/>
        </p:nvSpPr>
        <p:spPr>
          <a:xfrm>
            <a:off x="423671" y="1925807"/>
            <a:ext cx="11329417" cy="646331"/>
          </a:xfrm>
          <a:prstGeom prst="rect">
            <a:avLst/>
          </a:prstGeom>
        </p:spPr>
        <p:txBody>
          <a:bodyPr wrap="square">
            <a:spAutoFit/>
          </a:bodyPr>
          <a:lstStyle/>
          <a:p>
            <a:pPr algn="just">
              <a:buClr>
                <a:schemeClr val="accent1"/>
              </a:buClr>
              <a:buSzPct val="120000"/>
              <a:buFont typeface="Wingdings" pitchFamily="2" charset="2"/>
              <a:buChar char="v"/>
            </a:pPr>
            <a:r>
              <a:rPr lang="es-AR" sz="2000" dirty="0">
                <a:latin typeface="Calibri" panose="020F0502020204030204" pitchFamily="34" charset="0"/>
                <a:cs typeface="Calibri" panose="020F0502020204030204" pitchFamily="34" charset="0"/>
              </a:rPr>
              <a:t> Como los caudales F y S son iguales, el punto mezcla estará en la mitad del segmento que los une. </a:t>
            </a:r>
            <a:endParaRPr lang="es-ES" sz="2000" dirty="0">
              <a:latin typeface="Calibri" panose="020F0502020204030204" pitchFamily="34" charset="0"/>
              <a:cs typeface="Calibri" panose="020F0502020204030204" pitchFamily="34" charset="0"/>
            </a:endParaRPr>
          </a:p>
          <a:p>
            <a:pPr algn="just">
              <a:buClr>
                <a:schemeClr val="accent1"/>
              </a:buClr>
              <a:buSzPct val="120000"/>
              <a:buFont typeface="Wingdings" pitchFamily="2" charset="2"/>
              <a:buChar char="v"/>
            </a:pPr>
            <a:endParaRPr lang="es-AR" sz="1600" dirty="0">
              <a:latin typeface="Calibri" panose="020F0502020204030204" pitchFamily="34" charset="0"/>
              <a:cs typeface="Calibri" panose="020F0502020204030204" pitchFamily="34" charset="0"/>
            </a:endParaRPr>
          </a:p>
        </p:txBody>
      </p:sp>
      <p:sp>
        <p:nvSpPr>
          <p:cNvPr id="12" name="11 Rectángulo"/>
          <p:cNvSpPr/>
          <p:nvPr/>
        </p:nvSpPr>
        <p:spPr>
          <a:xfrm>
            <a:off x="438910" y="2566440"/>
            <a:ext cx="10732395" cy="400110"/>
          </a:xfrm>
          <a:prstGeom prst="rect">
            <a:avLst/>
          </a:prstGeom>
        </p:spPr>
        <p:txBody>
          <a:bodyPr wrap="square">
            <a:spAutoFit/>
          </a:bodyPr>
          <a:lstStyle/>
          <a:p>
            <a:pPr algn="just">
              <a:buClr>
                <a:schemeClr val="accent1"/>
              </a:buClr>
              <a:buSzPct val="120000"/>
              <a:buFont typeface="Wingdings" pitchFamily="2" charset="2"/>
              <a:buChar char="v"/>
            </a:pPr>
            <a:r>
              <a:rPr lang="es-AR" sz="2000" dirty="0">
                <a:latin typeface="Calibri" panose="020F0502020204030204" pitchFamily="34" charset="0"/>
                <a:cs typeface="Calibri" panose="020F0502020204030204" pitchFamily="34" charset="0"/>
              </a:rPr>
              <a:t> El punto M también pertenece al segmento </a:t>
            </a:r>
            <a:endParaRPr lang="es-AR" sz="1600" dirty="0">
              <a:latin typeface="Calibri" panose="020F0502020204030204" pitchFamily="34" charset="0"/>
              <a:cs typeface="Calibri" panose="020F0502020204030204" pitchFamily="34" charset="0"/>
            </a:endParaRPr>
          </a:p>
        </p:txBody>
      </p:sp>
      <p:sp>
        <p:nvSpPr>
          <p:cNvPr id="409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6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54460" y="2548552"/>
            <a:ext cx="642037" cy="400110"/>
          </a:xfrm>
          <a:prstGeom prst="rect">
            <a:avLst/>
          </a:prstGeom>
          <a:noFill/>
        </p:spPr>
      </p:pic>
      <p:sp>
        <p:nvSpPr>
          <p:cNvPr id="13" name="12 Rectángulo"/>
          <p:cNvSpPr/>
          <p:nvPr/>
        </p:nvSpPr>
        <p:spPr>
          <a:xfrm>
            <a:off x="469010" y="3232429"/>
            <a:ext cx="11329418" cy="707886"/>
          </a:xfrm>
          <a:prstGeom prst="rect">
            <a:avLst/>
          </a:prstGeom>
        </p:spPr>
        <p:txBody>
          <a:bodyPr wrap="square">
            <a:spAutoFit/>
          </a:bodyPr>
          <a:lstStyle/>
          <a:p>
            <a:pPr algn="just">
              <a:buClr>
                <a:schemeClr val="accent1"/>
              </a:buClr>
              <a:buSzPct val="120000"/>
              <a:buFont typeface="Wingdings" pitchFamily="2" charset="2"/>
              <a:buChar char="v"/>
            </a:pPr>
            <a:r>
              <a:rPr lang="es-AR" sz="2000" dirty="0">
                <a:latin typeface="Calibri" panose="020F0502020204030204" pitchFamily="34" charset="0"/>
                <a:cs typeface="Calibri" panose="020F0502020204030204" pitchFamily="34" charset="0"/>
              </a:rPr>
              <a:t> Se sabe que las corrientes de extracto y refinado están conectadas por el equilibrio. Es decir que por la única línea de unión que pasa por M, en los extremos estarán        y       .</a:t>
            </a:r>
            <a:endParaRPr lang="es-AR" sz="1600" dirty="0">
              <a:latin typeface="Calibri" panose="020F0502020204030204" pitchFamily="34" charset="0"/>
              <a:cs typeface="Calibri" panose="020F0502020204030204" pitchFamily="34" charset="0"/>
            </a:endParaRPr>
          </a:p>
        </p:txBody>
      </p:sp>
      <p:sp>
        <p:nvSpPr>
          <p:cNvPr id="4096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6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979393" y="3549364"/>
            <a:ext cx="309094" cy="375328"/>
          </a:xfrm>
          <a:prstGeom prst="rect">
            <a:avLst/>
          </a:prstGeom>
          <a:noFill/>
        </p:spPr>
      </p:pic>
      <p:sp>
        <p:nvSpPr>
          <p:cNvPr id="40967"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66"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509446" y="3571630"/>
            <a:ext cx="296593" cy="373488"/>
          </a:xfrm>
          <a:prstGeom prst="rect">
            <a:avLst/>
          </a:prstGeom>
          <a:noFill/>
        </p:spPr>
      </p:pic>
      <p:pic>
        <p:nvPicPr>
          <p:cNvPr id="17" name="Imagen 5" descr="Nueva marca difusion - web">
            <a:extLst>
              <a:ext uri="{FF2B5EF4-FFF2-40B4-BE49-F238E27FC236}">
                <a16:creationId xmlns:a16="http://schemas.microsoft.com/office/drawing/2014/main" id="{BF608181-BDA1-499F-9F49-71B4C7DE9F7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9548" y="245879"/>
            <a:ext cx="2120900" cy="660400"/>
          </a:xfrm>
          <a:prstGeom prst="rect">
            <a:avLst/>
          </a:prstGeom>
          <a:noFill/>
          <a:ln>
            <a:noFill/>
          </a:ln>
        </p:spPr>
      </p:pic>
      <p:sp>
        <p:nvSpPr>
          <p:cNvPr id="18" name="Marcador de número de diapositiva 14"/>
          <p:cNvSpPr>
            <a:spLocks noGrp="1"/>
          </p:cNvSpPr>
          <p:nvPr>
            <p:ph type="sldNum" sz="quarter" idx="12"/>
          </p:nvPr>
        </p:nvSpPr>
        <p:spPr>
          <a:xfrm>
            <a:off x="11236569" y="6231929"/>
            <a:ext cx="531759" cy="365125"/>
          </a:xfrm>
        </p:spPr>
        <p:txBody>
          <a:bodyPr/>
          <a:lstStyle/>
          <a:p>
            <a:r>
              <a:rPr lang="en-US" sz="1600" b="1" dirty="0"/>
              <a:t>-</a:t>
            </a:r>
            <a:fld id="{69D94FCB-83B5-4144-BDC1-7118612766F0}" type="slidenum">
              <a:rPr lang="en-US" sz="1400" b="1" smtClean="0">
                <a:latin typeface="Calibri" panose="020F0502020204030204" pitchFamily="34" charset="0"/>
                <a:cs typeface="Calibri" panose="020F0502020204030204" pitchFamily="34" charset="0"/>
              </a:rPr>
              <a:t>9</a:t>
            </a:fld>
            <a:r>
              <a:rPr lang="en-US" sz="1600" b="1" dirty="0"/>
              <a:t>-</a:t>
            </a:r>
          </a:p>
        </p:txBody>
      </p:sp>
      <p:sp>
        <p:nvSpPr>
          <p:cNvPr id="20" name="Título 1">
            <a:extLst>
              <a:ext uri="{FF2B5EF4-FFF2-40B4-BE49-F238E27FC236}">
                <a16:creationId xmlns:a16="http://schemas.microsoft.com/office/drawing/2014/main" id="{649A8F1C-83B7-EA03-8117-C8C222FDFF16}"/>
              </a:ext>
            </a:extLst>
          </p:cNvPr>
          <p:cNvSpPr>
            <a:spLocks noGrp="1"/>
          </p:cNvSpPr>
          <p:nvPr>
            <p:ph type="title"/>
          </p:nvPr>
        </p:nvSpPr>
        <p:spPr>
          <a:xfrm>
            <a:off x="438912" y="250026"/>
            <a:ext cx="9875520" cy="919940"/>
          </a:xfrm>
        </p:spPr>
        <p:txBody>
          <a:bodyPr/>
          <a:lstStyle/>
          <a:p>
            <a:pPr lvl="0">
              <a:defRPr/>
            </a:pPr>
            <a:r>
              <a:rPr lang="es-AR" dirty="0"/>
              <a:t>Conclusiones</a:t>
            </a:r>
            <a:endParaRPr lang="en-US" dirty="0"/>
          </a:p>
        </p:txBody>
      </p:sp>
      <p:sp>
        <p:nvSpPr>
          <p:cNvPr id="2" name="Marcador de pie de página 3">
            <a:extLst>
              <a:ext uri="{FF2B5EF4-FFF2-40B4-BE49-F238E27FC236}">
                <a16:creationId xmlns:a16="http://schemas.microsoft.com/office/drawing/2014/main" id="{69898282-8ED4-B03E-C20A-94FE5F565E17}"/>
              </a:ext>
            </a:extLst>
          </p:cNvPr>
          <p:cNvSpPr>
            <a:spLocks noGrp="1"/>
          </p:cNvSpPr>
          <p:nvPr>
            <p:ph type="ftr" sz="quarter" idx="11"/>
          </p:nvPr>
        </p:nvSpPr>
        <p:spPr>
          <a:xfrm>
            <a:off x="423671" y="6231928"/>
            <a:ext cx="10883665" cy="365125"/>
          </a:xfrm>
        </p:spPr>
        <p:txBody>
          <a:bodyPr/>
          <a:lstStyle/>
          <a:p>
            <a:pPr algn="l"/>
            <a:r>
              <a:rPr lang="es-AR" sz="1400" dirty="0">
                <a:solidFill>
                  <a:schemeClr val="tx1"/>
                </a:solidFill>
                <a:latin typeface="Calibri" panose="020F0502020204030204" pitchFamily="34" charset="0"/>
                <a:cs typeface="Calibri" panose="020F0502020204030204" pitchFamily="34" charset="0"/>
              </a:rPr>
              <a:t>76.52/76.05/TA164 - Operaciones Unitarias de Transferencia de Materia / Operaciones Unitarias III                                                  2° Cuatrimestre 2024</a:t>
            </a:r>
          </a:p>
        </p:txBody>
      </p:sp>
    </p:spTree>
    <p:extLst>
      <p:ext uri="{BB962C8B-B14F-4D97-AF65-F5344CB8AC3E}">
        <p14:creationId xmlns:p14="http://schemas.microsoft.com/office/powerpoint/2010/main" val="422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40961"/>
                                        </p:tgtEl>
                                        <p:attrNameLst>
                                          <p:attrName>style.visibility</p:attrName>
                                        </p:attrNameLst>
                                      </p:cBhvr>
                                      <p:to>
                                        <p:strVal val="visible"/>
                                      </p:to>
                                    </p:set>
                                    <p:animEffect transition="in" filter="fade">
                                      <p:cBhvr>
                                        <p:cTn id="20" dur="1000"/>
                                        <p:tgtEl>
                                          <p:spTgt spid="4096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40964"/>
                                        </p:tgtEl>
                                        <p:attrNameLst>
                                          <p:attrName>style.visibility</p:attrName>
                                        </p:attrNameLst>
                                      </p:cBhvr>
                                      <p:to>
                                        <p:strVal val="visible"/>
                                      </p:to>
                                    </p:set>
                                    <p:animEffect transition="in" filter="fade">
                                      <p:cBhvr>
                                        <p:cTn id="28" dur="1000"/>
                                        <p:tgtEl>
                                          <p:spTgt spid="40964"/>
                                        </p:tgtEl>
                                      </p:cBhvr>
                                    </p:animEffect>
                                  </p:childTnLst>
                                </p:cTn>
                              </p:par>
                              <p:par>
                                <p:cTn id="29" presetID="10" presetClass="entr" presetSubtype="0" fill="hold" nodeType="withEffect">
                                  <p:stCondLst>
                                    <p:cond delay="0"/>
                                  </p:stCondLst>
                                  <p:childTnLst>
                                    <p:set>
                                      <p:cBhvr>
                                        <p:cTn id="30" dur="1" fill="hold">
                                          <p:stCondLst>
                                            <p:cond delay="0"/>
                                          </p:stCondLst>
                                        </p:cTn>
                                        <p:tgtEl>
                                          <p:spTgt spid="40966"/>
                                        </p:tgtEl>
                                        <p:attrNameLst>
                                          <p:attrName>style.visibility</p:attrName>
                                        </p:attrNameLst>
                                      </p:cBhvr>
                                      <p:to>
                                        <p:strVal val="visible"/>
                                      </p:to>
                                    </p:set>
                                    <p:animEffect transition="in" filter="fade">
                                      <p:cBhvr>
                                        <p:cTn id="31" dur="10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3454</TotalTime>
  <Words>2229</Words>
  <Application>Microsoft Office PowerPoint</Application>
  <PresentationFormat>Panorámica</PresentationFormat>
  <Paragraphs>243</Paragraphs>
  <Slides>34</Slides>
  <Notes>6</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0</vt:i4>
      </vt:variant>
      <vt:variant>
        <vt:lpstr>Títulos de diapositiva</vt:lpstr>
      </vt:variant>
      <vt:variant>
        <vt:i4>34</vt:i4>
      </vt:variant>
    </vt:vector>
  </HeadingPairs>
  <TitlesOfParts>
    <vt:vector size="42" baseType="lpstr">
      <vt:lpstr>Arial</vt:lpstr>
      <vt:lpstr>Calibri</vt:lpstr>
      <vt:lpstr>Corbel</vt:lpstr>
      <vt:lpstr>Trebuchet MS</vt:lpstr>
      <vt:lpstr>Wingdings</vt:lpstr>
      <vt:lpstr>Wingdings 3</vt:lpstr>
      <vt:lpstr>Faceta</vt:lpstr>
      <vt:lpstr>Base</vt:lpstr>
      <vt:lpstr>GUÍA 7   Extracción Líquido- Líquido Problema 2</vt:lpstr>
      <vt:lpstr>Enunciado </vt:lpstr>
      <vt:lpstr>Análisis del Diagrama Ternario </vt:lpstr>
      <vt:lpstr>Diagrama Ternario </vt:lpstr>
      <vt:lpstr>Ejercicio intermedio</vt:lpstr>
      <vt:lpstr>Configuración: CO-CORRIENTE</vt:lpstr>
      <vt:lpstr>Presentación de PowerPoint</vt:lpstr>
      <vt:lpstr>Regla de la Palanca Diagrama Ternario</vt:lpstr>
      <vt:lpstr>Conclusiones</vt:lpstr>
      <vt:lpstr>Diagrama Ternario CO-CORRIENTE</vt:lpstr>
      <vt:lpstr>Diagrama Ternario CO-CORRIENTE</vt:lpstr>
      <vt:lpstr>Resultados CO-CORRIENTE</vt:lpstr>
      <vt:lpstr>Configuración: CORRIENTES CRUZADAS</vt:lpstr>
      <vt:lpstr>Análisis CORRIENTES CRUZADAS</vt:lpstr>
      <vt:lpstr>Diagrama Ternario CORRIENTES CRUZADAS</vt:lpstr>
      <vt:lpstr>Diagrama Ternario CORRIENTES CRUZADAS</vt:lpstr>
      <vt:lpstr>Diagrama Ternario CORRIENTES CRUZADAS</vt:lpstr>
      <vt:lpstr>Etapa 3 CORRIENTES CRUZADAS</vt:lpstr>
      <vt:lpstr>Diagrama Ternario CORRIENTES CRUZADAS</vt:lpstr>
      <vt:lpstr>Resultados CORRIENTES CRUZADAS</vt:lpstr>
      <vt:lpstr>Configuración: CONTRA-CORRIENTE</vt:lpstr>
      <vt:lpstr>Balances de Masa</vt:lpstr>
      <vt:lpstr>Diagrama Ternario CONTRA-CORRIENTE</vt:lpstr>
      <vt:lpstr>Diagrama Ternario CONTRA-CORRIENTE</vt:lpstr>
      <vt:lpstr>Diagrama Ternario CONTRA-CORRIENTE</vt:lpstr>
      <vt:lpstr>Diagrama Ternario CONTRA-CORRIENTE</vt:lpstr>
      <vt:lpstr>Diagrama Ternario CONTRA-CORRIENTE</vt:lpstr>
      <vt:lpstr>Planteo CONTRA-CORRIENTE</vt:lpstr>
      <vt:lpstr>Resultados CONTRA-CORRIENTE</vt:lpstr>
      <vt:lpstr>¿PREGUNTAS?</vt:lpstr>
      <vt:lpstr>CONTRA-CORRIENTE en Diagrama Binario</vt:lpstr>
      <vt:lpstr>CONTRA-CORRIENTE en Diagrama Binario</vt:lpstr>
      <vt:lpstr>Diagrama Binario</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Lautaro Marzullo</dc:creator>
  <cp:lastModifiedBy>FERREIROS Sebastian Ignacio     TECHINT</cp:lastModifiedBy>
  <cp:revision>90</cp:revision>
  <dcterms:created xsi:type="dcterms:W3CDTF">2020-04-06T19:11:16Z</dcterms:created>
  <dcterms:modified xsi:type="dcterms:W3CDTF">2024-10-28T15:42:01Z</dcterms:modified>
</cp:coreProperties>
</file>