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  <p:sldMasterId id="2147483762" r:id="rId2"/>
  </p:sldMasterIdLst>
  <p:notesMasterIdLst>
    <p:notesMasterId r:id="rId19"/>
  </p:notesMasterIdLst>
  <p:sldIdLst>
    <p:sldId id="256" r:id="rId3"/>
    <p:sldId id="266" r:id="rId4"/>
    <p:sldId id="289" r:id="rId5"/>
    <p:sldId id="340" r:id="rId6"/>
    <p:sldId id="341" r:id="rId7"/>
    <p:sldId id="342" r:id="rId8"/>
    <p:sldId id="343" r:id="rId9"/>
    <p:sldId id="346" r:id="rId10"/>
    <p:sldId id="345" r:id="rId11"/>
    <p:sldId id="347" r:id="rId12"/>
    <p:sldId id="344" r:id="rId13"/>
    <p:sldId id="349" r:id="rId14"/>
    <p:sldId id="348" r:id="rId15"/>
    <p:sldId id="350" r:id="rId16"/>
    <p:sldId id="35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6553D9D-A2F9-4E12-A5E6-5010AD877496}">
          <p14:sldIdLst>
            <p14:sldId id="256"/>
          </p14:sldIdLst>
        </p14:section>
        <p14:section name="Sección sin título" id="{E6FABFE3-746D-4540-BB1B-B719696DDD2D}">
          <p14:sldIdLst>
            <p14:sldId id="266"/>
            <p14:sldId id="289"/>
            <p14:sldId id="340"/>
            <p14:sldId id="341"/>
            <p14:sldId id="342"/>
            <p14:sldId id="343"/>
            <p14:sldId id="346"/>
            <p14:sldId id="345"/>
            <p14:sldId id="347"/>
            <p14:sldId id="344"/>
            <p14:sldId id="349"/>
            <p14:sldId id="348"/>
            <p14:sldId id="350"/>
            <p14:sldId id="35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727"/>
    <a:srgbClr val="A626C4"/>
    <a:srgbClr val="FE9E00"/>
    <a:srgbClr val="B02E91"/>
    <a:srgbClr val="DF5327"/>
    <a:srgbClr val="FFC000"/>
    <a:srgbClr val="FFFF00"/>
    <a:srgbClr val="418AB3"/>
    <a:srgbClr val="D7D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6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9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C93-C798-40B1-846D-A29B2F69C377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2E68-9455-4137-A792-1A89056F8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648B-421B-412E-9C3B-7C3F8FE41450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370B-FBD8-4ED5-BFDF-015920D8771E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C174-2026-4CEB-A127-862494AB2897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83D3-61B8-4134-87AA-A0D65A424355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7E3-02CD-4851-A0E0-AC2B80349121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0B2E-189F-4363-9A98-31CAA811A2E0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0CC1-12BA-4BA2-9E36-A6A5155116F5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C64-0D62-44D6-BADB-CA3F08E25E9B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1DC522-08B5-4E61-861C-7D6A7EC1A01F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39C1-7CCD-43E4-8704-DCEE06B152A0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9A5-833C-4635-A9C0-7BA52E68D2C6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6810-BF73-482A-88E3-A983717D943B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C64-E61C-4585-B175-CABED3649899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B0EB-57A9-4B70-867D-41C1FF7B03DB}" type="datetime1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1E9A-111B-417C-8BDB-F94FB30F5143}" type="datetime1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A7F3-772B-4A30-9175-0E73171DF884}" type="datetime1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4B75-DB16-467E-A885-A04914A51B6A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1E71-A678-427C-92DA-774FED2B865D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6CC-0B67-4E75-9A12-A637250DA50E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E1AB-9811-447D-9F92-257DC463B6C5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D9E8-4416-4D1F-81DD-5D407380CEA8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6D7B-5819-4690-9351-210727454427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C7E6-CD0A-4E49-8B3F-FB5ECCB2689E}" type="datetime1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A0B4-5AE8-4EFD-A15F-7E33D7CF4A50}" type="datetime1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40A7-3DCD-41E0-BD18-98122BDE6F9E}" type="datetime1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DDCE-F38E-4975-A3BF-298ACA3DC262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CB9D-21F8-450B-9310-DBAB52DF37E1}" type="datetime1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0F67-F26B-4A99-A495-33B340E0B2B6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9CBF134-A37B-4D45-9DC1-CF263E0ABD68}" type="datetime1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76.52/76.05 -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Masa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1.jpeg"/><Relationship Id="rId10" Type="http://schemas.openxmlformats.org/officeDocument/2006/relationships/image" Target="../media/image26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jpeg"/><Relationship Id="rId7" Type="http://schemas.openxmlformats.org/officeDocument/2006/relationships/image" Target="../media/image5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9.wmf"/><Relationship Id="rId7" Type="http://schemas.openxmlformats.org/officeDocument/2006/relationships/image" Target="../media/image52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image" Target="../media/image8.emf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1.jpeg"/><Relationship Id="rId10" Type="http://schemas.openxmlformats.org/officeDocument/2006/relationships/image" Target="../media/image8.png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wmf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12" Type="http://schemas.openxmlformats.org/officeDocument/2006/relationships/image" Target="../media/image1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w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10.emf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34.png"/><Relationship Id="rId5" Type="http://schemas.openxmlformats.org/officeDocument/2006/relationships/image" Target="../media/image7.em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5196" y="2115152"/>
            <a:ext cx="9710928" cy="2627696"/>
          </a:xfrm>
        </p:spPr>
        <p:txBody>
          <a:bodyPr anchor="ctr"/>
          <a:lstStyle/>
          <a:p>
            <a:pPr algn="ctr"/>
            <a:r>
              <a:rPr lang="es-419" dirty="0"/>
              <a:t>GUÍA 7 – Extracción </a:t>
            </a:r>
            <a:br>
              <a:rPr lang="es-419" dirty="0"/>
            </a:br>
            <a:r>
              <a:rPr lang="es-419" dirty="0"/>
              <a:t>Líquido-Líquido</a:t>
            </a:r>
            <a:br>
              <a:rPr lang="es-419" dirty="0"/>
            </a:br>
            <a:r>
              <a:rPr lang="es-419" sz="4800" dirty="0"/>
              <a:t>Problema 3</a:t>
            </a:r>
            <a:endParaRPr lang="en-US" sz="6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742846" y="5397500"/>
            <a:ext cx="3695628" cy="439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b="1" dirty="0"/>
              <a:t>2° Cuatrimestre - 2024</a:t>
            </a:r>
            <a:endParaRPr lang="en-US" b="1" dirty="0"/>
          </a:p>
        </p:txBody>
      </p:sp>
      <p:pic>
        <p:nvPicPr>
          <p:cNvPr id="5" name="Imagen 2" descr="Nueva marca difusion - web">
            <a:extLst>
              <a:ext uri="{FF2B5EF4-FFF2-40B4-BE49-F238E27FC236}">
                <a16:creationId xmlns:a16="http://schemas.microsoft.com/office/drawing/2014/main" id="{CCD0BEED-DF7B-44FC-AFB8-80D79431E3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10" y="5951728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975" t="19039" r="15969"/>
          <a:stretch/>
        </p:blipFill>
        <p:spPr>
          <a:xfrm>
            <a:off x="3189991" y="2569945"/>
            <a:ext cx="8663342" cy="39157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c) Corrientes Cruzadas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3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empleo de múltiples etapas, ¿mejoraría la operación? </a:t>
            </a:r>
          </a:p>
        </p:txBody>
      </p:sp>
      <p:sp>
        <p:nvSpPr>
          <p:cNvPr id="35" name="Marcador de contenido 2"/>
          <p:cNvSpPr txBox="1">
            <a:spLocks/>
          </p:cNvSpPr>
          <p:nvPr/>
        </p:nvSpPr>
        <p:spPr>
          <a:xfrm>
            <a:off x="438912" y="1361671"/>
            <a:ext cx="2854621" cy="458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Corrientes Cruzadas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581400" y="44082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732827" y="1751090"/>
            <a:ext cx="5426775" cy="4624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419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resumen, se recupera: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732827" y="2039698"/>
                <a:ext cx="4574970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17,4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0,146=</m:t>
                              </m:r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2,54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419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419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  <m:r>
                                <a:rPr lang="es-419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419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419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r>
                                <a:rPr lang="es-419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b="0" i="1" smtClean="0">
                                  <a:latin typeface="Cambria Math" panose="02040503050406030204" pitchFamily="18" charset="0"/>
                                </a:rPr>
                                <m:t>3,36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27" y="2039698"/>
                <a:ext cx="4574970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Marcador de contenido 2"/>
          <p:cNvSpPr txBox="1">
            <a:spLocks/>
          </p:cNvSpPr>
          <p:nvPr/>
        </p:nvSpPr>
        <p:spPr>
          <a:xfrm>
            <a:off x="512713" y="3255209"/>
            <a:ext cx="2954351" cy="74899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419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se obtiene un Refinado con </a:t>
            </a:r>
            <a:r>
              <a:rPr lang="es-419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25,3% de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512713" y="4082701"/>
                <a:ext cx="2603477" cy="400110"/>
              </a:xfrm>
              <a:prstGeom prst="rect">
                <a:avLst/>
              </a:prstGeom>
              <a:ln>
                <a:solidFill>
                  <a:srgbClr val="DF5327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0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𝑒𝑗𝑜𝑟𝑎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𝑜𝑝𝑒𝑟𝑎𝑐𝑖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13" y="4082701"/>
                <a:ext cx="2603477" cy="400110"/>
              </a:xfrm>
              <a:prstGeom prst="rect">
                <a:avLst/>
              </a:prstGeom>
              <a:blipFill>
                <a:blip r:embed="rId6"/>
                <a:stretch>
                  <a:fillRect b="-13433"/>
                </a:stretch>
              </a:blipFill>
              <a:ln>
                <a:solidFill>
                  <a:srgbClr val="DF5327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12358"/>
              </p:ext>
            </p:extLst>
          </p:nvPr>
        </p:nvGraphicFramePr>
        <p:xfrm>
          <a:off x="6475346" y="903718"/>
          <a:ext cx="3019781" cy="164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019505" imgH="2733773" progId="Visio.Drawing.15">
                  <p:embed/>
                </p:oleObj>
              </mc:Choice>
              <mc:Fallback>
                <p:oleObj r:id="rId7" imgW="5019505" imgH="2733773" progId="Visio.Drawing.15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346" y="903718"/>
                        <a:ext cx="3019781" cy="1645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n 2" descr="Nueva marca difusion - web">
            <a:extLst>
              <a:ext uri="{FF2B5EF4-FFF2-40B4-BE49-F238E27FC236}">
                <a16:creationId xmlns:a16="http://schemas.microsoft.com/office/drawing/2014/main" id="{9CD8891E-48BE-4794-A179-EDF336F063D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C852F76C-CFA8-C8D9-F0E2-AF0C9275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97945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4" grpId="0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c) Contracorriente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3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empleo de múltiples etapas, ¿mejoraría la operación? </a:t>
            </a:r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503478" y="1399896"/>
            <a:ext cx="2659890" cy="41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Contracorriente</a:t>
            </a:r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048739"/>
              </p:ext>
            </p:extLst>
          </p:nvPr>
        </p:nvGraphicFramePr>
        <p:xfrm>
          <a:off x="6265333" y="948758"/>
          <a:ext cx="3632200" cy="76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90969" imgH="971715" progId="Visio.Drawing.15">
                  <p:embed/>
                </p:oleObj>
              </mc:Choice>
              <mc:Fallback>
                <p:oleObj r:id="rId3" imgW="4590969" imgH="971715" progId="Visio.Drawing.15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333" y="948758"/>
                        <a:ext cx="3632200" cy="76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Marcador de contenido 2"/>
          <p:cNvSpPr txBox="1">
            <a:spLocks/>
          </p:cNvSpPr>
          <p:nvPr/>
        </p:nvSpPr>
        <p:spPr>
          <a:xfrm>
            <a:off x="741292" y="1837333"/>
            <a:ext cx="7234308" cy="9885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este caso, a la etapa 1 no le ingresa solvente puro sino la corriente de extracto proveniente de la etapa 2 (E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que sí opera con ingreso de solvente puro (y alimentación de la corriente de refinado proveniente de la etapa 1).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741293" y="2800890"/>
            <a:ext cx="7269626" cy="5992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poder trabajar con este tipo de operaciones, incorporamos el concepto de </a:t>
            </a:r>
            <a:r>
              <a:rPr lang="es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2122141" y="3314359"/>
                <a:ext cx="37366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419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419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419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s-419" sz="2000" b="1" i="0" smtClean="0">
                          <a:latin typeface="Cambria Math" panose="02040503050406030204" pitchFamily="18" charset="0"/>
                        </a:rPr>
                        <m:t>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141" y="3314359"/>
                <a:ext cx="3736664" cy="400110"/>
              </a:xfrm>
              <a:prstGeom prst="rect">
                <a:avLst/>
              </a:prstGeom>
              <a:blipFill>
                <a:blip r:embed="rId6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Marcador de contenido 2"/>
          <p:cNvSpPr txBox="1">
            <a:spLocks/>
          </p:cNvSpPr>
          <p:nvPr/>
        </p:nvSpPr>
        <p:spPr>
          <a:xfrm>
            <a:off x="741292" y="3756150"/>
            <a:ext cx="7640707" cy="3163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un balance en cualquiera de las etapas, se puede incorporar este concepto: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1676528" y="4185270"/>
                <a:ext cx="2707601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28" y="4185270"/>
                <a:ext cx="2707601" cy="710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4648328" y="4168810"/>
                <a:ext cx="2700739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419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419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419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419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328" y="4168810"/>
                <a:ext cx="2700739" cy="710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arcador de contenido 2"/>
          <p:cNvSpPr txBox="1">
            <a:spLocks/>
          </p:cNvSpPr>
          <p:nvPr/>
        </p:nvSpPr>
        <p:spPr>
          <a:xfrm>
            <a:off x="741292" y="4906608"/>
            <a:ext cx="7234308" cy="5933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esta manera, al igual que operamos con el punto mezcla, podemos operar con el polo a través de los balances de masa y la regla de la palanca.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1799625" y="5651014"/>
            <a:ext cx="5989708" cy="4156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resolución de este tipo de ejercicios será de forma iterativa: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010919" y="2124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800945"/>
              </p:ext>
            </p:extLst>
          </p:nvPr>
        </p:nvGraphicFramePr>
        <p:xfrm>
          <a:off x="8839200" y="981112"/>
          <a:ext cx="2785533" cy="5175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619672" imgH="6724705" progId="Visio.Drawing.15">
                  <p:embed/>
                </p:oleObj>
              </mc:Choice>
              <mc:Fallback>
                <p:oleObj r:id="rId9" imgW="3619672" imgH="6724705" progId="Visio.Drawing.1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981112"/>
                        <a:ext cx="2785533" cy="5175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ector recto de flecha 29"/>
          <p:cNvCxnSpPr>
            <a:stCxn id="26" idx="3"/>
          </p:cNvCxnSpPr>
          <p:nvPr/>
        </p:nvCxnSpPr>
        <p:spPr>
          <a:xfrm flipV="1">
            <a:off x="7789333" y="4329832"/>
            <a:ext cx="1014548" cy="152900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Imagen 2" descr="Nueva marca difusion - web">
            <a:extLst>
              <a:ext uri="{FF2B5EF4-FFF2-40B4-BE49-F238E27FC236}">
                <a16:creationId xmlns:a16="http://schemas.microsoft.com/office/drawing/2014/main" id="{98E80B68-243B-486E-BE12-D1D9D925435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D730FDC5-8895-7171-14AB-3EF0ED7B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91503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c) Contracorriente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3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empleo de múltiples etapas, ¿mejoraría la operación? </a:t>
            </a:r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503478" y="1399896"/>
            <a:ext cx="2659890" cy="41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Contracorriente</a:t>
            </a:r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78697"/>
              </p:ext>
            </p:extLst>
          </p:nvPr>
        </p:nvGraphicFramePr>
        <p:xfrm>
          <a:off x="6596685" y="880678"/>
          <a:ext cx="3632200" cy="76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90969" imgH="971715" progId="Visio.Drawing.15">
                  <p:embed/>
                </p:oleObj>
              </mc:Choice>
              <mc:Fallback>
                <p:oleObj r:id="rId3" imgW="4590969" imgH="971715" progId="Visio.Drawing.15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685" y="880678"/>
                        <a:ext cx="3632200" cy="76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Marcador de contenido 2"/>
          <p:cNvSpPr txBox="1">
            <a:spLocks/>
          </p:cNvSpPr>
          <p:nvPr/>
        </p:nvSpPr>
        <p:spPr>
          <a:xfrm>
            <a:off x="741292" y="1815722"/>
            <a:ext cx="4026200" cy="39024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Ubicamos “M” y suponemos un “R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741292" y="2332258"/>
            <a:ext cx="3703708" cy="5992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ubicar el polo Q, trazamos una recta que pase por R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S: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741292" y="3098617"/>
                <a:ext cx="37366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419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419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419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sz="20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419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sz="20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419" sz="2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m:rPr>
                          <m:sty m:val="p"/>
                        </m:rPr>
                        <a:rPr lang="es-419" sz="20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en-US" sz="2000" dirty="0">
                  <a:solidFill>
                    <a:srgbClr val="B02E91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92" y="3098617"/>
                <a:ext cx="3736664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010919" y="2124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14399" r="32016" b="11831"/>
          <a:stretch/>
        </p:blipFill>
        <p:spPr>
          <a:xfrm>
            <a:off x="2345416" y="1141732"/>
            <a:ext cx="7606611" cy="5109527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H="1" flipV="1">
            <a:off x="2997200" y="4368801"/>
            <a:ext cx="6954827" cy="1781742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4" name="Imagen 2" descr="Nueva marca difusion - web">
            <a:extLst>
              <a:ext uri="{FF2B5EF4-FFF2-40B4-BE49-F238E27FC236}">
                <a16:creationId xmlns:a16="http://schemas.microsoft.com/office/drawing/2014/main" id="{69EE27A3-D945-4007-9917-9EEE1D946B9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0B99D69F-8CEB-F9AA-B1B1-015DBE01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3239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4148" r="10106" b="14954"/>
          <a:stretch/>
        </p:blipFill>
        <p:spPr>
          <a:xfrm>
            <a:off x="448733" y="1399896"/>
            <a:ext cx="9245600" cy="48823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c) Contracorriente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3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empleo de múltiples etapas, ¿mejoraría la operación? </a:t>
            </a:r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503478" y="1399896"/>
            <a:ext cx="2659890" cy="41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Contracorriente</a:t>
            </a:r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78697"/>
              </p:ext>
            </p:extLst>
          </p:nvPr>
        </p:nvGraphicFramePr>
        <p:xfrm>
          <a:off x="6596685" y="880678"/>
          <a:ext cx="3632200" cy="76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590969" imgH="971715" progId="Visio.Drawing.15">
                  <p:embed/>
                </p:oleObj>
              </mc:Choice>
              <mc:Fallback>
                <p:oleObj r:id="rId4" imgW="4590969" imgH="971715" progId="Visio.Drawing.15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685" y="880678"/>
                        <a:ext cx="3632200" cy="76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Marcador de contenido 2"/>
          <p:cNvSpPr txBox="1">
            <a:spLocks/>
          </p:cNvSpPr>
          <p:nvPr/>
        </p:nvSpPr>
        <p:spPr>
          <a:xfrm>
            <a:off x="741291" y="1876830"/>
            <a:ext cx="3981171" cy="57056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Trazamos la recta que cierra el BMG para obtener “”E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741292" y="2508506"/>
            <a:ext cx="3297308" cy="570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Trazamos una recta que pase por “F” y “E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1084580" y="3274721"/>
                <a:ext cx="254868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419" sz="20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419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419" sz="2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419" sz="2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419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sz="20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AR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s-A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419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419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m:rPr>
                          <m:sty m:val="p"/>
                        </m:rPr>
                        <a:rPr lang="es-419" sz="20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en-US" sz="2000" dirty="0">
                  <a:solidFill>
                    <a:srgbClr val="B02E91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80" y="3274721"/>
                <a:ext cx="2548688" cy="707886"/>
              </a:xfrm>
              <a:prstGeom prst="rect">
                <a:avLst/>
              </a:prstGeom>
              <a:blipFill>
                <a:blip r:embed="rId7"/>
                <a:stretch>
                  <a:fillRect r="-718" b="-603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010919" y="2124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8" name="Conector recto 7"/>
          <p:cNvCxnSpPr/>
          <p:nvPr/>
        </p:nvCxnSpPr>
        <p:spPr>
          <a:xfrm flipH="1" flipV="1">
            <a:off x="614680" y="4067512"/>
            <a:ext cx="6929120" cy="1195368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Marcador de contenido 2"/>
          <p:cNvSpPr txBox="1">
            <a:spLocks/>
          </p:cNvSpPr>
          <p:nvPr/>
        </p:nvSpPr>
        <p:spPr>
          <a:xfrm>
            <a:off x="740709" y="4782433"/>
            <a:ext cx="2422659" cy="10990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intersección entre ambas rectas naranjas determina el </a:t>
            </a:r>
            <a:r>
              <a:rPr lang="es-ES" sz="1800" b="1" dirty="0">
                <a:solidFill>
                  <a:srgbClr val="FE9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 Q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Marcador de contenido 2"/>
          <p:cNvSpPr txBox="1">
            <a:spLocks/>
          </p:cNvSpPr>
          <p:nvPr/>
        </p:nvSpPr>
        <p:spPr>
          <a:xfrm>
            <a:off x="1759373" y="4307349"/>
            <a:ext cx="330201" cy="3519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dirty="0">
                <a:solidFill>
                  <a:srgbClr val="FE9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endParaRPr lang="es-419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1947333" y="4283413"/>
            <a:ext cx="55033" cy="45719"/>
          </a:xfrm>
          <a:prstGeom prst="ellipse">
            <a:avLst/>
          </a:prstGeom>
          <a:solidFill>
            <a:srgbClr val="FE9E00"/>
          </a:solidFill>
          <a:ln>
            <a:solidFill>
              <a:srgbClr val="FE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adroTexto 33"/>
          <p:cNvSpPr txBox="1"/>
          <p:nvPr/>
        </p:nvSpPr>
        <p:spPr>
          <a:xfrm>
            <a:off x="7377862" y="4710275"/>
            <a:ext cx="411378" cy="369332"/>
          </a:xfrm>
          <a:prstGeom prst="rect">
            <a:avLst/>
          </a:prstGeom>
          <a:noFill/>
          <a:ln>
            <a:solidFill>
              <a:srgbClr val="A626C4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B02E91"/>
                </a:solidFill>
              </a:rPr>
              <a:t>E</a:t>
            </a:r>
            <a:r>
              <a:rPr lang="es-419" baseline="-25000" dirty="0">
                <a:solidFill>
                  <a:srgbClr val="B02E91"/>
                </a:solidFill>
              </a:rPr>
              <a:t>1</a:t>
            </a:r>
            <a:endParaRPr lang="en-US" baseline="-25000" dirty="0">
              <a:solidFill>
                <a:srgbClr val="B02E91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7328832" y="5132222"/>
            <a:ext cx="159002" cy="190963"/>
          </a:xfrm>
          <a:prstGeom prst="ellipse">
            <a:avLst/>
          </a:prstGeom>
          <a:noFill/>
          <a:ln>
            <a:solidFill>
              <a:srgbClr val="A62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8" name="Conector recto 37"/>
          <p:cNvCxnSpPr/>
          <p:nvPr/>
        </p:nvCxnSpPr>
        <p:spPr>
          <a:xfrm flipH="1" flipV="1">
            <a:off x="4293892" y="4914053"/>
            <a:ext cx="3114441" cy="313651"/>
          </a:xfrm>
          <a:prstGeom prst="line">
            <a:avLst/>
          </a:prstGeom>
          <a:ln w="12700">
            <a:solidFill>
              <a:srgbClr val="A626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2" descr="Nueva marca difusion - web">
            <a:extLst>
              <a:ext uri="{FF2B5EF4-FFF2-40B4-BE49-F238E27FC236}">
                <a16:creationId xmlns:a16="http://schemas.microsoft.com/office/drawing/2014/main" id="{75306DF8-AF9C-44AC-AAA8-00BB3C65F8F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7FD8E980-BE12-F399-F127-E35A5BF0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790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7" grpId="0"/>
      <p:bldP spid="33" grpId="0"/>
      <p:bldP spid="28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074045"/>
              </p:ext>
            </p:extLst>
          </p:nvPr>
        </p:nvGraphicFramePr>
        <p:xfrm>
          <a:off x="-1180042" y="1321793"/>
          <a:ext cx="13088070" cy="532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11512440" imgH="4680000" progId="AutoCAD.Drawing.22">
                  <p:embed/>
                </p:oleObj>
              </mc:Choice>
              <mc:Fallback>
                <p:oleObj name="AutoCAD Drawing" r:id="rId2" imgW="11512440" imgH="4680000" progId="AutoCAD.Drawing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180042" y="1321793"/>
                        <a:ext cx="13088070" cy="532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c) Contracorriente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3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empleo de múltiples etapas, ¿mejoraría la operación? </a:t>
            </a:r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503478" y="1399896"/>
            <a:ext cx="2659890" cy="41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Contracorriente</a:t>
            </a:r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78697"/>
              </p:ext>
            </p:extLst>
          </p:nvPr>
        </p:nvGraphicFramePr>
        <p:xfrm>
          <a:off x="6596685" y="880678"/>
          <a:ext cx="3632200" cy="76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590969" imgH="971715" progId="Visio.Drawing.15">
                  <p:embed/>
                </p:oleObj>
              </mc:Choice>
              <mc:Fallback>
                <p:oleObj r:id="rId4" imgW="4590969" imgH="971715" progId="Visio.Drawing.15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685" y="880678"/>
                        <a:ext cx="3632200" cy="76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Marcador de contenido 2"/>
          <p:cNvSpPr txBox="1">
            <a:spLocks/>
          </p:cNvSpPr>
          <p:nvPr/>
        </p:nvSpPr>
        <p:spPr>
          <a:xfrm>
            <a:off x="617220" y="1765755"/>
            <a:ext cx="4399280" cy="35857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“E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y la recta de unión obtenemos “R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627942" y="2305945"/>
            <a:ext cx="3914987" cy="6495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de “R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polo “Q”, podemos obtener un nuevo “E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627942" y="3019570"/>
                <a:ext cx="36949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419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419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419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sz="2000" i="1" smtClean="0">
                              <a:solidFill>
                                <a:srgbClr val="FE9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solidFill>
                                <a:srgbClr val="FE9E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419" sz="2000" i="1" smtClean="0">
                              <a:solidFill>
                                <a:srgbClr val="FE9E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sz="2000" b="0" i="0" smtClean="0">
                          <a:solidFill>
                            <a:srgbClr val="FE9E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419" sz="2000" i="1">
                              <a:solidFill>
                                <a:srgbClr val="FE9E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i="1">
                              <a:solidFill>
                                <a:srgbClr val="FE9E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419" sz="2000" b="0" i="1" smtClean="0">
                              <a:solidFill>
                                <a:srgbClr val="FE9E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sz="20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419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419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419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r>
                        <m:rPr>
                          <m:sty m:val="p"/>
                        </m:rPr>
                        <a:rPr lang="es-419" sz="20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en-US" sz="2000" dirty="0">
                  <a:solidFill>
                    <a:srgbClr val="B02E91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2" y="3019570"/>
                <a:ext cx="3694939" cy="400110"/>
              </a:xfrm>
              <a:prstGeom prst="rect">
                <a:avLst/>
              </a:prstGeom>
              <a:blipFill>
                <a:blip r:embed="rId7"/>
                <a:stretch>
                  <a:fillRect r="-660" b="-106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010919" y="2124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8" name="Conector recto 7"/>
          <p:cNvCxnSpPr/>
          <p:nvPr/>
        </p:nvCxnSpPr>
        <p:spPr>
          <a:xfrm flipH="1" flipV="1">
            <a:off x="4298950" y="4970463"/>
            <a:ext cx="3405718" cy="518135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Marcador de contenido 2"/>
          <p:cNvSpPr txBox="1">
            <a:spLocks/>
          </p:cNvSpPr>
          <p:nvPr/>
        </p:nvSpPr>
        <p:spPr>
          <a:xfrm>
            <a:off x="7378966" y="1973789"/>
            <a:ext cx="4214008" cy="8572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el R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supuesto era el correcto (cierra el BM en base a los caudales especificados), entonces coincidirán.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H="1" flipV="1">
            <a:off x="1663700" y="4284864"/>
            <a:ext cx="6841067" cy="1360854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7993241" y="5047526"/>
            <a:ext cx="663926" cy="369332"/>
          </a:xfrm>
          <a:prstGeom prst="rect">
            <a:avLst/>
          </a:prstGeom>
          <a:noFill/>
          <a:ln>
            <a:solidFill>
              <a:srgbClr val="A626C4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B02E91"/>
                </a:solidFill>
              </a:rPr>
              <a:t>E</a:t>
            </a:r>
            <a:r>
              <a:rPr lang="es-419" baseline="-25000" dirty="0">
                <a:solidFill>
                  <a:srgbClr val="B02E91"/>
                </a:solidFill>
              </a:rPr>
              <a:t>2</a:t>
            </a:r>
            <a:r>
              <a:rPr lang="es-419" baseline="30000" dirty="0">
                <a:solidFill>
                  <a:srgbClr val="B02E91"/>
                </a:solidFill>
              </a:rPr>
              <a:t>calc</a:t>
            </a:r>
            <a:endParaRPr lang="en-US" baseline="30000" dirty="0">
              <a:solidFill>
                <a:srgbClr val="B02E9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7772666" y="5360142"/>
            <a:ext cx="159002" cy="190963"/>
          </a:xfrm>
          <a:prstGeom prst="ellipse">
            <a:avLst/>
          </a:prstGeom>
          <a:noFill/>
          <a:ln>
            <a:solidFill>
              <a:srgbClr val="A62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Marcador de contenido 2"/>
          <p:cNvSpPr txBox="1">
            <a:spLocks/>
          </p:cNvSpPr>
          <p:nvPr/>
        </p:nvSpPr>
        <p:spPr>
          <a:xfrm>
            <a:off x="7799818" y="2994970"/>
            <a:ext cx="3279988" cy="33106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obtiene: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>
                <a:off x="8111532" y="3373089"/>
                <a:ext cx="1823897" cy="641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41,52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419" sz="16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sz="1600" b="0" i="0" smtClean="0">
                                  <a:latin typeface="Cambria Math" panose="02040503050406030204" pitchFamily="18" charset="0"/>
                                </a:rPr>
                                <m:t>93,78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532" y="3373089"/>
                <a:ext cx="1823897" cy="641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recto de flecha 34"/>
          <p:cNvCxnSpPr/>
          <p:nvPr/>
        </p:nvCxnSpPr>
        <p:spPr>
          <a:xfrm>
            <a:off x="9815439" y="3626340"/>
            <a:ext cx="451256" cy="448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10219504" y="3236265"/>
                <a:ext cx="1416734" cy="878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6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s-419" sz="16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0,123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419" sz="16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=</m:t>
                              </m:r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0,248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504" y="3236265"/>
                <a:ext cx="1416734" cy="8784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/>
              <p:cNvSpPr/>
              <p:nvPr/>
            </p:nvSpPr>
            <p:spPr>
              <a:xfrm>
                <a:off x="9046534" y="4481554"/>
                <a:ext cx="2440321" cy="400110"/>
              </a:xfrm>
              <a:prstGeom prst="rect">
                <a:avLst/>
              </a:prstGeom>
              <a:ln>
                <a:solidFill>
                  <a:srgbClr val="DF5327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0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𝑒𝑗𝑜𝑟𝑎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𝑜𝑝𝑒𝑟𝑎𝑐𝑖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á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534" y="4481554"/>
                <a:ext cx="2440321" cy="400110"/>
              </a:xfrm>
              <a:prstGeom prst="rect">
                <a:avLst/>
              </a:prstGeom>
              <a:blipFill>
                <a:blip r:embed="rId10"/>
                <a:stretch>
                  <a:fillRect r="-3483" b="-13235"/>
                </a:stretch>
              </a:blipFill>
              <a:ln>
                <a:solidFill>
                  <a:srgbClr val="DF5327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n 2" descr="Nueva marca difusion - web">
            <a:extLst>
              <a:ext uri="{FF2B5EF4-FFF2-40B4-BE49-F238E27FC236}">
                <a16:creationId xmlns:a16="http://schemas.microsoft.com/office/drawing/2014/main" id="{E1759046-EEAE-41A4-9052-C71EC61FC16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C4531C59-DDFB-9394-4C11-045E650B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4849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7" grpId="0"/>
      <p:bldP spid="29" grpId="0" animBg="1"/>
      <p:bldP spid="30" grpId="0" animBg="1"/>
      <p:bldP spid="31" grpId="0"/>
      <p:bldP spid="34" grpId="0"/>
      <p:bldP spid="38" grpId="0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i="1" dirty="0"/>
              <a:t>Conclusiones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3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empleo de múltiples etapas, ¿mejoraría la operación? </a:t>
            </a:r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503478" y="1399896"/>
            <a:ext cx="2659890" cy="41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resumen: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010919" y="2124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96642"/>
              </p:ext>
            </p:extLst>
          </p:nvPr>
        </p:nvGraphicFramePr>
        <p:xfrm>
          <a:off x="2565647" y="1996612"/>
          <a:ext cx="7075946" cy="3491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00461983"/>
                    </a:ext>
                  </a:extLst>
                </a:gridCol>
                <a:gridCol w="1118977">
                  <a:extLst>
                    <a:ext uri="{9D8B030D-6E8A-4147-A177-3AD203B41FA5}">
                      <a16:colId xmlns:a16="http://schemas.microsoft.com/office/drawing/2014/main" val="2355353974"/>
                    </a:ext>
                  </a:extLst>
                </a:gridCol>
                <a:gridCol w="1482291">
                  <a:extLst>
                    <a:ext uri="{9D8B030D-6E8A-4147-A177-3AD203B41FA5}">
                      <a16:colId xmlns:a16="http://schemas.microsoft.com/office/drawing/2014/main" val="3444199057"/>
                    </a:ext>
                  </a:extLst>
                </a:gridCol>
                <a:gridCol w="1472665">
                  <a:extLst>
                    <a:ext uri="{9D8B030D-6E8A-4147-A177-3AD203B41FA5}">
                      <a16:colId xmlns:a16="http://schemas.microsoft.com/office/drawing/2014/main" val="3425378440"/>
                    </a:ext>
                  </a:extLst>
                </a:gridCol>
                <a:gridCol w="1376413">
                  <a:extLst>
                    <a:ext uri="{9D8B030D-6E8A-4147-A177-3AD203B41FA5}">
                      <a16:colId xmlns:a16="http://schemas.microsoft.com/office/drawing/2014/main" val="3882004541"/>
                    </a:ext>
                  </a:extLst>
                </a:gridCol>
              </a:tblGrid>
              <a:tr h="71830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Parámetro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1 etapa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dirty="0"/>
                        <a:t>Co-corriente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Corrientes Cruzadas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Contra-corriente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31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N°</a:t>
                      </a:r>
                      <a:r>
                        <a:rPr lang="es-419" baseline="0" dirty="0"/>
                        <a:t> etapas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16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baseline="0" dirty="0"/>
                        <a:t>S [kg/h]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35,3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28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baseline="0" dirty="0"/>
                        <a:t>R [kg/h]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95,29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91,66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93,78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534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baseline="0" dirty="0" err="1"/>
                        <a:t>x</a:t>
                      </a:r>
                      <a:r>
                        <a:rPr lang="es-419" baseline="-25000" dirty="0" err="1"/>
                        <a:t>R</a:t>
                      </a:r>
                      <a:r>
                        <a:rPr lang="es-419" baseline="-25000" dirty="0"/>
                        <a:t> </a:t>
                      </a:r>
                      <a:r>
                        <a:rPr lang="es-419" baseline="0" dirty="0"/>
                        <a:t>[%]</a:t>
                      </a:r>
                      <a:endParaRPr lang="en-US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26,4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25,3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24,8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3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dirty="0" err="1"/>
                        <a:t>A</a:t>
                      </a:r>
                      <a:r>
                        <a:rPr lang="es-419" baseline="-25000" dirty="0" err="1"/>
                        <a:t>transf</a:t>
                      </a:r>
                      <a:r>
                        <a:rPr lang="es-419" baseline="-25000" dirty="0"/>
                        <a:t>  </a:t>
                      </a:r>
                      <a:r>
                        <a:rPr lang="es-419" baseline="0" dirty="0"/>
                        <a:t>[kg/h]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4,84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6,81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6,74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5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baseline="0" dirty="0"/>
                        <a:t>E [kg/h]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40,01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17,4 / 26,24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41,52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70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baseline="0" dirty="0" err="1"/>
                        <a:t>x</a:t>
                      </a:r>
                      <a:r>
                        <a:rPr lang="es-419" baseline="-25000" dirty="0" err="1"/>
                        <a:t>E</a:t>
                      </a:r>
                      <a:r>
                        <a:rPr lang="es-419" baseline="-25000" dirty="0"/>
                        <a:t> </a:t>
                      </a:r>
                      <a:r>
                        <a:rPr lang="es-419" baseline="0" dirty="0"/>
                        <a:t>[%]</a:t>
                      </a:r>
                      <a:endParaRPr lang="en-US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14,6 / 12,8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12,3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207158"/>
                  </a:ext>
                </a:extLst>
              </a:tr>
            </a:tbl>
          </a:graphicData>
        </a:graphic>
      </p:graphicFrame>
      <p:pic>
        <p:nvPicPr>
          <p:cNvPr id="9" name="Imagen 2" descr="Nueva marca difusion - web">
            <a:extLst>
              <a:ext uri="{FF2B5EF4-FFF2-40B4-BE49-F238E27FC236}">
                <a16:creationId xmlns:a16="http://schemas.microsoft.com/office/drawing/2014/main" id="{181E81AF-D854-4AA5-9456-0CABC656E1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94A3C90B-B4A6-B5E2-9F4F-74A9E41C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2901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/>
              <a:t>¿PREGUNTAS?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4B7D2A11-B093-C150-1A63-214F1944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6178" y="741172"/>
            <a:ext cx="3279644" cy="3279644"/>
          </a:xfrm>
          <a:prstGeom prst="rect">
            <a:avLst/>
          </a:prstGeom>
        </p:spPr>
      </p:pic>
      <p:pic>
        <p:nvPicPr>
          <p:cNvPr id="3" name="Imagen 2" descr="Nueva marca difusion - web">
            <a:extLst>
              <a:ext uri="{FF2B5EF4-FFF2-40B4-BE49-F238E27FC236}">
                <a16:creationId xmlns:a16="http://schemas.microsoft.com/office/drawing/2014/main" id="{4846162B-A555-595D-587F-D27B5BB183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89" y="236579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12" y="250026"/>
            <a:ext cx="9875520" cy="919940"/>
          </a:xfrm>
        </p:spPr>
        <p:txBody>
          <a:bodyPr/>
          <a:lstStyle/>
          <a:p>
            <a:r>
              <a:rPr lang="es-419" dirty="0"/>
              <a:t>Enunciado	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311" y="1059174"/>
            <a:ext cx="11314175" cy="751145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desea extraer con éter </a:t>
            </a:r>
            <a:r>
              <a:rPr lang="es-E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</a:t>
            </a: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-propílico el ácido acético de una solución acuosa al </a:t>
            </a:r>
            <a:r>
              <a:rPr lang="es-ES" sz="2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%.</a:t>
            </a:r>
          </a:p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Determinar: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19" name="Marcador de contenido 2"/>
          <p:cNvSpPr txBox="1">
            <a:spLocks/>
          </p:cNvSpPr>
          <p:nvPr/>
        </p:nvSpPr>
        <p:spPr>
          <a:xfrm>
            <a:off x="437311" y="1843506"/>
            <a:ext cx="11331015" cy="1640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máxima concentración de ácido que se puede obtener en el extracto con una operación de una sola etapa.</a:t>
            </a:r>
          </a:p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una alimentación de 100 kg/h, calcule caudales y composiciones de extracto y refinado si la cantidad de solvente es </a:t>
            </a:r>
            <a:r>
              <a:rPr lang="es-ES" sz="1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veces 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usada en a).</a:t>
            </a:r>
          </a:p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empleo de múltiples etapas ¿mejoraría la operación? 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37311" y="3516929"/>
            <a:ext cx="11331015" cy="387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Datos: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20769"/>
              </p:ext>
            </p:extLst>
          </p:nvPr>
        </p:nvGraphicFramePr>
        <p:xfrm>
          <a:off x="1864594" y="3906513"/>
          <a:ext cx="5107706" cy="21098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43706">
                  <a:extLst>
                    <a:ext uri="{9D8B030D-6E8A-4147-A177-3AD203B41FA5}">
                      <a16:colId xmlns:a16="http://schemas.microsoft.com/office/drawing/2014/main" val="410819953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656551042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val="14666177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82297609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40207472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10409260"/>
                    </a:ext>
                  </a:extLst>
                </a:gridCol>
              </a:tblGrid>
              <a:tr h="41684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Concentración de Equilibrio en el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REFINADO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Concentración de Equilibrio en el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200" dirty="0">
                          <a:effectLst/>
                        </a:rPr>
                        <a:t>EXTRACTO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71615"/>
                  </a:ext>
                </a:extLst>
              </a:tr>
              <a:tr h="416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Ácido Acético [%]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Éter </a:t>
                      </a:r>
                      <a:r>
                        <a:rPr lang="es-AR" sz="1400" b="1" dirty="0" err="1">
                          <a:effectLst/>
                        </a:rPr>
                        <a:t>isopropílico</a:t>
                      </a:r>
                      <a:r>
                        <a:rPr lang="es-AR" sz="1400" b="1" dirty="0">
                          <a:effectLst/>
                        </a:rPr>
                        <a:t> [%]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Ácido Acético [%]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Éter </a:t>
                      </a:r>
                      <a:r>
                        <a:rPr lang="es-AR" sz="1400" b="1" dirty="0" err="1">
                          <a:effectLst/>
                        </a:rPr>
                        <a:t>isopropílico</a:t>
                      </a:r>
                      <a:r>
                        <a:rPr lang="es-AR" sz="1400" b="1" dirty="0">
                          <a:effectLst/>
                        </a:rPr>
                        <a:t> [%]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571433"/>
                  </a:ext>
                </a:extLst>
              </a:tr>
              <a:tr h="208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1.40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1.50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0.37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98.90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5931771"/>
                  </a:ext>
                </a:extLst>
              </a:tr>
              <a:tr h="208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6.40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>
                          <a:effectLst/>
                        </a:rPr>
                        <a:t> 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1.90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1.93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>
                          <a:effectLst/>
                        </a:rPr>
                        <a:t> 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97.10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8657825"/>
                  </a:ext>
                </a:extLst>
              </a:tr>
              <a:tr h="208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13.20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>
                          <a:effectLst/>
                        </a:rPr>
                        <a:t> 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>
                          <a:effectLst/>
                        </a:rPr>
                        <a:t>2.30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4.80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93.30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004010"/>
                  </a:ext>
                </a:extLst>
              </a:tr>
              <a:tr h="208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25.50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>
                          <a:effectLst/>
                        </a:rPr>
                        <a:t> 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>
                          <a:effectLst/>
                        </a:rPr>
                        <a:t>3.40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11.40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84.70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297548"/>
                  </a:ext>
                </a:extLst>
              </a:tr>
              <a:tr h="208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36.70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>
                          <a:effectLst/>
                        </a:rPr>
                        <a:t> 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4.40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>
                          <a:effectLst/>
                        </a:rPr>
                        <a:t>21.60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>
                          <a:effectLst/>
                        </a:rPr>
                        <a:t> 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>
                          <a:effectLst/>
                        </a:rPr>
                        <a:t>71.50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811859"/>
                  </a:ext>
                </a:extLst>
              </a:tr>
            </a:tbl>
          </a:graphicData>
        </a:graphic>
      </p:graphicFrame>
      <p:pic>
        <p:nvPicPr>
          <p:cNvPr id="10" name="Imagen 2" descr="Nueva marca difusion - web">
            <a:extLst>
              <a:ext uri="{FF2B5EF4-FFF2-40B4-BE49-F238E27FC236}">
                <a16:creationId xmlns:a16="http://schemas.microsoft.com/office/drawing/2014/main" id="{27F3FB16-E7CE-4498-83B0-A0A5B9B96A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1142DB-5756-4278-1907-49996388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425012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a)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7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máxima concentración de ácido que se puede obtener en el extracto con una operación de una sola etapa.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38912" y="1481082"/>
            <a:ext cx="4508473" cy="4106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7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esquema simplificado de la operación es:</a:t>
            </a:r>
            <a:endParaRPr lang="es-419" sz="17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3870"/>
              </p:ext>
            </p:extLst>
          </p:nvPr>
        </p:nvGraphicFramePr>
        <p:xfrm>
          <a:off x="620656" y="1891718"/>
          <a:ext cx="4144983" cy="389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00298" imgH="2733773" progId="Visio.Drawing.15">
                  <p:embed/>
                </p:oleObj>
              </mc:Choice>
              <mc:Fallback>
                <p:oleObj r:id="rId3" imgW="3400298" imgH="273377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56" y="1891718"/>
                        <a:ext cx="4144983" cy="3897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ángulo 12"/>
          <p:cNvSpPr/>
          <p:nvPr/>
        </p:nvSpPr>
        <p:spPr>
          <a:xfrm>
            <a:off x="5222601" y="1740123"/>
            <a:ext cx="283122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Corbel" pitchFamily="34" charset="0"/>
              <a:buNone/>
            </a:pPr>
            <a:r>
              <a:rPr lang="es-AR" sz="1700" dirty="0">
                <a:latin typeface="Helvetica" panose="020B0604020202020204" pitchFamily="34" charset="0"/>
                <a:cs typeface="Helvetica" panose="020B0604020202020204" pitchFamily="34" charset="0"/>
              </a:rPr>
              <a:t>Realizando el BMG y BMP: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682873" y="2167058"/>
                <a:ext cx="21929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873" y="2167058"/>
                <a:ext cx="21929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8692003" y="2547100"/>
                <a:ext cx="2157962" cy="73314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b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𝐹𝑀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003" y="2547100"/>
                <a:ext cx="2157962" cy="7331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5222602" y="2709844"/>
                <a:ext cx="2653180" cy="387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602" y="2709844"/>
                <a:ext cx="2653180" cy="387863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de flecha 16"/>
          <p:cNvCxnSpPr/>
          <p:nvPr/>
        </p:nvCxnSpPr>
        <p:spPr>
          <a:xfrm>
            <a:off x="7875781" y="2907400"/>
            <a:ext cx="6703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962400" y="4356294"/>
            <a:ext cx="7805928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7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Podemos aplicar la regla de la palanca</a:t>
            </a:r>
            <a:r>
              <a:rPr lang="es-419" sz="17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obtener información gráficamente.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8690400" y="3508020"/>
                <a:ext cx="2165529" cy="73629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b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b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𝑀𝑅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𝐸𝑀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400" y="3508020"/>
                <a:ext cx="2165529" cy="736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5129129" y="3670764"/>
                <a:ext cx="2745049" cy="384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419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129" y="3670764"/>
                <a:ext cx="2745049" cy="384464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cto de flecha 20"/>
          <p:cNvCxnSpPr/>
          <p:nvPr/>
        </p:nvCxnSpPr>
        <p:spPr>
          <a:xfrm>
            <a:off x="7874178" y="3868320"/>
            <a:ext cx="6703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3962400" y="4866454"/>
            <a:ext cx="7805928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1700" i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Recordemos que el punto “M” estará más cerca de “S” cuanta mayor cantidad de solvente agreguemos, y más cerca de “F” cuanto menos…</a:t>
            </a:r>
            <a:endParaRPr lang="en-US" sz="17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495801" y="5629009"/>
            <a:ext cx="4314388" cy="373757"/>
          </a:xfrm>
          <a:prstGeom prst="rect">
            <a:avLst/>
          </a:prstGeom>
          <a:ln>
            <a:solidFill>
              <a:srgbClr val="FE9E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 cerca de “F” podemos estar?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8955680" y="5803534"/>
            <a:ext cx="6703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9625997" y="5655116"/>
            <a:ext cx="1948717" cy="3722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7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Solvente mínimo</a:t>
            </a:r>
            <a:endParaRPr lang="en-US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agen 2" descr="Nueva marca difusion - web">
            <a:extLst>
              <a:ext uri="{FF2B5EF4-FFF2-40B4-BE49-F238E27FC236}">
                <a16:creationId xmlns:a16="http://schemas.microsoft.com/office/drawing/2014/main" id="{0B227097-E3E5-407C-A42D-879BB803E5B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149C42EA-E4C3-DAFF-6594-F1EF2B7B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54131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"/>
                            </p:stCondLst>
                            <p:childTnLst>
                              <p:par>
                                <p:cTn id="6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9" grpId="0"/>
      <p:bldP spid="11" grpId="0" animBg="1"/>
      <p:bldP spid="16" grpId="0"/>
      <p:bldP spid="12" grpId="0"/>
      <p:bldP spid="19" grpId="0" animBg="1"/>
      <p:bldP spid="20" grpId="0"/>
      <p:bldP spid="22" grpId="0"/>
      <p:bldP spid="23" grpId="0" animBg="1"/>
      <p:bldP spid="23" grpId="1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a)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7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máxima concentración de ácido que se puede obtener en el extracto con una operación de una sola etapa.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38912" y="1481081"/>
            <a:ext cx="5715289" cy="4115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Gráficamente ubicamos “F”, “S” y los puntos del equilibrio.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8910" y="1932802"/>
            <a:ext cx="55549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</a:t>
            </a:r>
            <a:r>
              <a:rPr lang="es-419" b="1" u="sng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 sola etapa</a:t>
            </a:r>
            <a:r>
              <a:rPr lang="es-419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el solvente mínimo será aquel que permita separar al menos una gota de EXTRACTO.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16377" r="32441" b="59754"/>
          <a:stretch/>
        </p:blipFill>
        <p:spPr bwMode="auto">
          <a:xfrm>
            <a:off x="4214970" y="1366786"/>
            <a:ext cx="7553358" cy="4692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Elipse 24"/>
          <p:cNvSpPr/>
          <p:nvPr/>
        </p:nvSpPr>
        <p:spPr>
          <a:xfrm>
            <a:off x="6393305" y="4369633"/>
            <a:ext cx="247337" cy="277318"/>
          </a:xfrm>
          <a:prstGeom prst="ellipse">
            <a:avLst/>
          </a:prstGeom>
          <a:noFill/>
          <a:ln>
            <a:solidFill>
              <a:srgbClr val="B02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ector recto de flecha 25"/>
          <p:cNvCxnSpPr>
            <a:stCxn id="25" idx="1"/>
          </p:cNvCxnSpPr>
          <p:nvPr/>
        </p:nvCxnSpPr>
        <p:spPr>
          <a:xfrm flipH="1" flipV="1">
            <a:off x="5861194" y="3991427"/>
            <a:ext cx="568333" cy="418818"/>
          </a:xfrm>
          <a:prstGeom prst="straightConnector1">
            <a:avLst/>
          </a:prstGeom>
          <a:ln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5538905" y="3719259"/>
            <a:ext cx="32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B02E91"/>
                </a:solidFill>
              </a:rPr>
              <a:t>F</a:t>
            </a:r>
            <a:endParaRPr lang="en-US" dirty="0">
              <a:solidFill>
                <a:srgbClr val="B02E9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10142550" y="5518135"/>
            <a:ext cx="238138" cy="260574"/>
          </a:xfrm>
          <a:prstGeom prst="ellipse">
            <a:avLst/>
          </a:prstGeom>
          <a:noFill/>
          <a:ln>
            <a:solidFill>
              <a:srgbClr val="B02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ector recto de flecha 27"/>
          <p:cNvCxnSpPr>
            <a:stCxn id="27" idx="7"/>
          </p:cNvCxnSpPr>
          <p:nvPr/>
        </p:nvCxnSpPr>
        <p:spPr>
          <a:xfrm flipV="1">
            <a:off x="10345813" y="4881227"/>
            <a:ext cx="567026" cy="675068"/>
          </a:xfrm>
          <a:prstGeom prst="straightConnector1">
            <a:avLst/>
          </a:prstGeom>
          <a:ln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10912839" y="4504626"/>
            <a:ext cx="32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B02E91"/>
                </a:solidFill>
              </a:rPr>
              <a:t>S</a:t>
            </a:r>
            <a:endParaRPr lang="en-US" dirty="0">
              <a:solidFill>
                <a:srgbClr val="B02E9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10261619" y="3950321"/>
                <a:ext cx="1570757" cy="369332"/>
              </a:xfrm>
              <a:prstGeom prst="rect">
                <a:avLst/>
              </a:prstGeom>
              <a:noFill/>
              <a:ln>
                <a:solidFill>
                  <a:srgbClr val="DF5327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419" dirty="0">
                    <a:solidFill>
                      <a:srgbClr val="FF0000"/>
                    </a:solidFill>
                  </a:rPr>
                  <a:t>E</a:t>
                </a:r>
                <a:r>
                  <a:rPr lang="es-419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s-41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s-41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s-41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419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419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41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619" y="3950321"/>
                <a:ext cx="1570757" cy="369332"/>
              </a:xfrm>
              <a:prstGeom prst="rect">
                <a:avLst/>
              </a:prstGeom>
              <a:blipFill>
                <a:blip r:embed="rId4"/>
                <a:stretch>
                  <a:fillRect l="-2692" t="-6349" b="-22222"/>
                </a:stretch>
              </a:blipFill>
              <a:ln>
                <a:solidFill>
                  <a:srgbClr val="DF532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lipse 30"/>
          <p:cNvSpPr/>
          <p:nvPr/>
        </p:nvSpPr>
        <p:spPr>
          <a:xfrm>
            <a:off x="9491330" y="4935267"/>
            <a:ext cx="238138" cy="260574"/>
          </a:xfrm>
          <a:prstGeom prst="ellipse">
            <a:avLst/>
          </a:prstGeom>
          <a:noFill/>
          <a:ln>
            <a:solidFill>
              <a:srgbClr val="DF5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Conector recto de flecha 32"/>
          <p:cNvCxnSpPr>
            <a:stCxn id="31" idx="7"/>
            <a:endCxn id="30" idx="1"/>
          </p:cNvCxnSpPr>
          <p:nvPr/>
        </p:nvCxnSpPr>
        <p:spPr>
          <a:xfrm flipV="1">
            <a:off x="9694593" y="4134987"/>
            <a:ext cx="567026" cy="838440"/>
          </a:xfrm>
          <a:prstGeom prst="straightConnector1">
            <a:avLst/>
          </a:prstGeom>
          <a:ln>
            <a:solidFill>
              <a:srgbClr val="DF5327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3434838" y="4390559"/>
                <a:ext cx="1924255" cy="362984"/>
              </a:xfrm>
              <a:prstGeom prst="rect">
                <a:avLst/>
              </a:prstGeom>
              <a:noFill/>
              <a:ln>
                <a:solidFill>
                  <a:srgbClr val="DF532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419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41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s-41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41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419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419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s-41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38" y="4390559"/>
                <a:ext cx="1924255" cy="362984"/>
              </a:xfrm>
              <a:prstGeom prst="rect">
                <a:avLst/>
              </a:prstGeom>
              <a:blipFill>
                <a:blip r:embed="rId5"/>
                <a:stretch>
                  <a:fillRect b="-14516"/>
                </a:stretch>
              </a:blipFill>
              <a:ln>
                <a:solidFill>
                  <a:srgbClr val="DF5327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ipse 34"/>
          <p:cNvSpPr/>
          <p:nvPr/>
        </p:nvSpPr>
        <p:spPr>
          <a:xfrm>
            <a:off x="6573071" y="4466466"/>
            <a:ext cx="238138" cy="260574"/>
          </a:xfrm>
          <a:prstGeom prst="ellipse">
            <a:avLst/>
          </a:prstGeom>
          <a:noFill/>
          <a:ln>
            <a:solidFill>
              <a:srgbClr val="DF5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7" name="Conector recto de flecha 36"/>
          <p:cNvCxnSpPr>
            <a:stCxn id="35" idx="2"/>
            <a:endCxn id="34" idx="3"/>
          </p:cNvCxnSpPr>
          <p:nvPr/>
        </p:nvCxnSpPr>
        <p:spPr>
          <a:xfrm flipH="1" flipV="1">
            <a:off x="5359093" y="4572051"/>
            <a:ext cx="1213978" cy="24702"/>
          </a:xfrm>
          <a:prstGeom prst="straightConnector1">
            <a:avLst/>
          </a:prstGeom>
          <a:ln>
            <a:solidFill>
              <a:srgbClr val="DF5327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5993864" y="5471008"/>
            <a:ext cx="160337" cy="173038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H="1">
            <a:off x="6155789" y="5204261"/>
            <a:ext cx="161925" cy="257222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H="1">
            <a:off x="6313008" y="4734453"/>
            <a:ext cx="260293" cy="492728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H="1">
            <a:off x="6568624" y="4336124"/>
            <a:ext cx="256266" cy="398329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H="1" flipV="1">
            <a:off x="10078501" y="5596420"/>
            <a:ext cx="77038" cy="60423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10011018" y="5471008"/>
            <a:ext cx="67483" cy="125412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H="1" flipV="1">
            <a:off x="9800689" y="5246620"/>
            <a:ext cx="217904" cy="249788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9401408" y="4882378"/>
            <a:ext cx="399281" cy="364242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7" name="Rectángulo 66"/>
          <p:cNvSpPr/>
          <p:nvPr/>
        </p:nvSpPr>
        <p:spPr>
          <a:xfrm>
            <a:off x="438910" y="3491382"/>
            <a:ext cx="528318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Partiendo de “F”, será el primero que permita generar una solución heterogénea (dos fases líquidas):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ángulo 67"/>
              <p:cNvSpPr/>
              <p:nvPr/>
            </p:nvSpPr>
            <p:spPr>
              <a:xfrm>
                <a:off x="1535349" y="4311495"/>
                <a:ext cx="1441677" cy="548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𝐴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=0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,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295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ángulo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49" y="4311495"/>
                <a:ext cx="1441677" cy="548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Conector recto de flecha 68"/>
          <p:cNvCxnSpPr>
            <a:stCxn id="34" idx="1"/>
            <a:endCxn id="68" idx="3"/>
          </p:cNvCxnSpPr>
          <p:nvPr/>
        </p:nvCxnSpPr>
        <p:spPr>
          <a:xfrm flipH="1">
            <a:off x="2977026" y="4572051"/>
            <a:ext cx="457812" cy="13718"/>
          </a:xfrm>
          <a:prstGeom prst="straightConnector1">
            <a:avLst/>
          </a:prstGeom>
          <a:ln w="19050">
            <a:solidFill>
              <a:srgbClr val="DF5327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Rectángulo 75"/>
          <p:cNvSpPr/>
          <p:nvPr/>
        </p:nvSpPr>
        <p:spPr>
          <a:xfrm>
            <a:off x="671604" y="5191184"/>
            <a:ext cx="3440245" cy="685059"/>
          </a:xfrm>
          <a:prstGeom prst="rect">
            <a:avLst/>
          </a:prstGeom>
          <a:ln>
            <a:solidFill>
              <a:srgbClr val="FE9E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obtenemos el caudal de Solvente mínimo?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ángulo 78"/>
              <p:cNvSpPr/>
              <p:nvPr/>
            </p:nvSpPr>
            <p:spPr>
              <a:xfrm>
                <a:off x="10397236" y="3108413"/>
                <a:ext cx="1299522" cy="509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𝐴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s-AR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=0</m:t>
                      </m:r>
                      <m:r>
                        <a:rPr lang="es-419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,161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ángulo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236" y="3108413"/>
                <a:ext cx="1299522" cy="509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ector recto de flecha 79"/>
          <p:cNvCxnSpPr>
            <a:stCxn id="30" idx="0"/>
            <a:endCxn id="79" idx="2"/>
          </p:cNvCxnSpPr>
          <p:nvPr/>
        </p:nvCxnSpPr>
        <p:spPr>
          <a:xfrm flipH="1" flipV="1">
            <a:off x="11046997" y="3617720"/>
            <a:ext cx="1" cy="332601"/>
          </a:xfrm>
          <a:prstGeom prst="straightConnector1">
            <a:avLst/>
          </a:prstGeom>
          <a:ln w="19050">
            <a:solidFill>
              <a:srgbClr val="DF5327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3" name="Rectángulo 92"/>
          <p:cNvSpPr/>
          <p:nvPr/>
        </p:nvSpPr>
        <p:spPr>
          <a:xfrm>
            <a:off x="789502" y="2727454"/>
            <a:ext cx="4587170" cy="484748"/>
          </a:xfrm>
          <a:prstGeom prst="rect">
            <a:avLst/>
          </a:prstGeom>
          <a:ln w="19050">
            <a:solidFill>
              <a:srgbClr val="A6B727"/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419" sz="17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lo encontramos gráficamente?</a:t>
            </a:r>
            <a:endParaRPr lang="en-US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Imagen 2" descr="Nueva marca difusion - web">
            <a:extLst>
              <a:ext uri="{FF2B5EF4-FFF2-40B4-BE49-F238E27FC236}">
                <a16:creationId xmlns:a16="http://schemas.microsoft.com/office/drawing/2014/main" id="{CE452967-5352-4004-A827-55BE7A15D26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3BA19815-D023-C8AF-9FF3-A9ABAACD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2523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6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00"/>
                            </p:stCondLst>
                            <p:childTnLst>
                              <p:par>
                                <p:cTn id="7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5" grpId="0" animBg="1"/>
      <p:bldP spid="2" grpId="0"/>
      <p:bldP spid="27" grpId="0" animBg="1"/>
      <p:bldP spid="29" grpId="0"/>
      <p:bldP spid="30" grpId="0" animBg="1"/>
      <p:bldP spid="31" grpId="0" animBg="1"/>
      <p:bldP spid="34" grpId="0" animBg="1"/>
      <p:bldP spid="35" grpId="0" animBg="1"/>
      <p:bldP spid="67" grpId="0"/>
      <p:bldP spid="68" grpId="0"/>
      <p:bldP spid="76" grpId="0" animBg="1"/>
      <p:bldP spid="76" grpId="1" animBg="1"/>
      <p:bldP spid="79" grpId="0"/>
      <p:bldP spid="93" grpId="0" animBg="1"/>
      <p:bldP spid="9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21275" r="21414" b="47937"/>
          <a:stretch/>
        </p:blipFill>
        <p:spPr bwMode="auto">
          <a:xfrm>
            <a:off x="4457700" y="1464890"/>
            <a:ext cx="7264740" cy="4713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b)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2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una alimentación de 100 kg/h, calcule caudales y composiciones de extracto y refinado si la cantidad de solvente es </a:t>
            </a:r>
            <a:r>
              <a:rPr lang="es-ES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veces </a:t>
            </a: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usada en 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arcador de contenido 2"/>
              <p:cNvSpPr txBox="1">
                <a:spLocks/>
              </p:cNvSpPr>
              <p:nvPr/>
            </p:nvSpPr>
            <p:spPr>
              <a:xfrm>
                <a:off x="438911" y="1683095"/>
                <a:ext cx="6683021" cy="227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El punto M se trasladará sobre el segmento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</m:ctrlPr>
                      </m:accPr>
                      <m:e>
                        <m:r>
                          <a:rPr lang="es-AR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𝐹𝑆</m:t>
                        </m:r>
                      </m:e>
                    </m:acc>
                  </m:oMath>
                </a14:m>
                <a:r>
                  <a:rPr lang="es-419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en dirección a </a:t>
                </a:r>
                <a:r>
                  <a:rPr lang="es-419" sz="180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s-419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1" y="1683095"/>
                <a:ext cx="6683021" cy="227151"/>
              </a:xfrm>
              <a:prstGeom prst="rect">
                <a:avLst/>
              </a:prstGeom>
              <a:blipFill>
                <a:blip r:embed="rId4"/>
                <a:stretch>
                  <a:fillRect l="-730" t="-10811" b="-1081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438911" y="2054727"/>
            <a:ext cx="584544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Conociendo </a:t>
            </a:r>
            <a:r>
              <a:rPr lang="es-419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s-419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podemos calcular el valor de </a:t>
            </a:r>
            <a:r>
              <a:rPr lang="es-419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s-419" i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</a:t>
            </a:r>
            <a:r>
              <a:rPr lang="es-419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419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partir de la relación geométrica del esquema anterior 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0576409" y="4396542"/>
            <a:ext cx="411378" cy="369332"/>
          </a:xfrm>
          <a:prstGeom prst="rect">
            <a:avLst/>
          </a:prstGeom>
          <a:noFill/>
          <a:ln>
            <a:solidFill>
              <a:srgbClr val="A626C4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B02E91"/>
                </a:solidFill>
              </a:rPr>
              <a:t>E</a:t>
            </a:r>
            <a:r>
              <a:rPr lang="es-419" baseline="-25000" dirty="0">
                <a:solidFill>
                  <a:srgbClr val="B02E91"/>
                </a:solidFill>
              </a:rPr>
              <a:t>1</a:t>
            </a:r>
            <a:endParaRPr lang="en-US" baseline="-25000" dirty="0">
              <a:solidFill>
                <a:srgbClr val="B02E91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9601200" y="5227704"/>
            <a:ext cx="159002" cy="190963"/>
          </a:xfrm>
          <a:prstGeom prst="ellipse">
            <a:avLst/>
          </a:prstGeom>
          <a:noFill/>
          <a:ln>
            <a:solidFill>
              <a:srgbClr val="A62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Conector recto de flecha 32"/>
          <p:cNvCxnSpPr>
            <a:stCxn id="31" idx="7"/>
            <a:endCxn id="30" idx="1"/>
          </p:cNvCxnSpPr>
          <p:nvPr/>
        </p:nvCxnSpPr>
        <p:spPr>
          <a:xfrm flipV="1">
            <a:off x="9736917" y="4581208"/>
            <a:ext cx="839492" cy="674462"/>
          </a:xfrm>
          <a:prstGeom prst="straightConnector1">
            <a:avLst/>
          </a:prstGeom>
          <a:ln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Elipse 34"/>
          <p:cNvSpPr/>
          <p:nvPr/>
        </p:nvSpPr>
        <p:spPr>
          <a:xfrm>
            <a:off x="7491092" y="4840909"/>
            <a:ext cx="238138" cy="260574"/>
          </a:xfrm>
          <a:prstGeom prst="ellipse">
            <a:avLst/>
          </a:prstGeom>
          <a:noFill/>
          <a:ln>
            <a:solidFill>
              <a:srgbClr val="DF5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7" name="Conector recto de flecha 36"/>
          <p:cNvCxnSpPr/>
          <p:nvPr/>
        </p:nvCxnSpPr>
        <p:spPr>
          <a:xfrm flipV="1">
            <a:off x="5334310" y="4942992"/>
            <a:ext cx="2156782" cy="416992"/>
          </a:xfrm>
          <a:prstGeom prst="straightConnector1">
            <a:avLst/>
          </a:prstGeom>
          <a:ln w="19050">
            <a:solidFill>
              <a:srgbClr val="DF5327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6116631" y="5627636"/>
            <a:ext cx="160337" cy="173038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H="1">
            <a:off x="6278556" y="5360889"/>
            <a:ext cx="161925" cy="257222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H="1">
            <a:off x="6440481" y="4873958"/>
            <a:ext cx="241010" cy="486931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H="1">
            <a:off x="6681491" y="4455731"/>
            <a:ext cx="247985" cy="418227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H="1" flipV="1">
            <a:off x="10022811" y="5748497"/>
            <a:ext cx="77038" cy="60423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9955528" y="5644107"/>
            <a:ext cx="65168" cy="93775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H="1" flipV="1">
            <a:off x="9760202" y="5388373"/>
            <a:ext cx="206123" cy="260049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9418638" y="5026025"/>
            <a:ext cx="330200" cy="363483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987716" y="2672250"/>
                <a:ext cx="1592424" cy="635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419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s-419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419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716" y="2672250"/>
                <a:ext cx="1592424" cy="6359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040629" y="3284522"/>
                <a:ext cx="3748783" cy="635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=100</m:t>
                      </m:r>
                      <m:f>
                        <m:fPr>
                          <m:type m:val="li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s-419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419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419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í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419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419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s-419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53</m:t>
                      </m:r>
                      <m:f>
                        <m:fPr>
                          <m:type m:val="li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29" y="3284522"/>
                <a:ext cx="3748783" cy="6359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/>
              <p:cNvSpPr/>
              <p:nvPr/>
            </p:nvSpPr>
            <p:spPr>
              <a:xfrm>
                <a:off x="1646872" y="3915816"/>
                <a:ext cx="2731645" cy="338554"/>
              </a:xfrm>
              <a:prstGeom prst="rect">
                <a:avLst/>
              </a:prstGeom>
              <a:ln>
                <a:solidFill>
                  <a:srgbClr val="DF5327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419" sz="1600" b="0" i="1" smtClean="0">
                              <a:latin typeface="Cambria Math" panose="02040503050406030204" pitchFamily="18" charset="0"/>
                            </a:rPr>
                            <m:t>𝑂𝑃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sz="16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es-419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type m:val="li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ectá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72" y="3915816"/>
                <a:ext cx="2731645" cy="338554"/>
              </a:xfrm>
              <a:prstGeom prst="rect">
                <a:avLst/>
              </a:prstGeom>
              <a:blipFill>
                <a:blip r:embed="rId7"/>
                <a:stretch>
                  <a:fillRect t="-96552" r="-13333" b="-155172"/>
                </a:stretch>
              </a:blipFill>
              <a:ln>
                <a:solidFill>
                  <a:srgbClr val="DF5327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Marcador de contenido 2"/>
          <p:cNvSpPr txBox="1">
            <a:spLocks/>
          </p:cNvSpPr>
          <p:nvPr/>
        </p:nvSpPr>
        <p:spPr>
          <a:xfrm>
            <a:off x="438912" y="4267907"/>
            <a:ext cx="5500542" cy="3583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Aplicando regla de la palanca: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809636" y="4581208"/>
                <a:ext cx="2877070" cy="1004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𝑆𝑀</m:t>
                                      </m:r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𝑀𝐹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419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  <m:r>
                                    <a:rPr lang="es-419" sz="16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419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s-419" sz="16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83</m:t>
                              </m:r>
                            </m:e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</m:acc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𝑀𝐹</m:t>
                                  </m:r>
                                </m:e>
                              </m:acc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s-419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es-419" sz="1600" b="0" i="1" smtClean="0">
                                  <a:latin typeface="Cambria Math" panose="02040503050406030204" pitchFamily="18" charset="0"/>
                                </a:rPr>
                                <m:t>=3,83</m:t>
                              </m:r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𝑀𝐹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6" y="4581208"/>
                <a:ext cx="2877070" cy="10040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4035365" y="5227704"/>
                <a:ext cx="129894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𝑀𝐹</m:t>
                          </m:r>
                        </m:e>
                      </m:acc>
                      <m:r>
                        <a:rPr lang="es-419" sz="1600" b="0" i="0" smtClean="0">
                          <a:latin typeface="Cambria Math" panose="02040503050406030204" pitchFamily="18" charset="0"/>
                        </a:rPr>
                        <m:t>=43,97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365" y="5227704"/>
                <a:ext cx="129894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ector recto de flecha 43"/>
          <p:cNvCxnSpPr/>
          <p:nvPr/>
        </p:nvCxnSpPr>
        <p:spPr>
          <a:xfrm>
            <a:off x="3580140" y="5388373"/>
            <a:ext cx="405468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CuadroTexto 65"/>
          <p:cNvSpPr txBox="1"/>
          <p:nvPr/>
        </p:nvSpPr>
        <p:spPr>
          <a:xfrm>
            <a:off x="5547136" y="4087826"/>
            <a:ext cx="411378" cy="369332"/>
          </a:xfrm>
          <a:prstGeom prst="rect">
            <a:avLst/>
          </a:prstGeom>
          <a:noFill/>
          <a:ln>
            <a:solidFill>
              <a:srgbClr val="A626C4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B02E91"/>
                </a:solidFill>
              </a:rPr>
              <a:t>R</a:t>
            </a:r>
            <a:r>
              <a:rPr lang="es-419" baseline="-25000" dirty="0">
                <a:solidFill>
                  <a:srgbClr val="B02E91"/>
                </a:solidFill>
              </a:rPr>
              <a:t>1</a:t>
            </a:r>
            <a:endParaRPr lang="en-US" baseline="-25000" dirty="0">
              <a:solidFill>
                <a:srgbClr val="B02E91"/>
              </a:solidFill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6589597" y="4727307"/>
            <a:ext cx="159002" cy="190963"/>
          </a:xfrm>
          <a:prstGeom prst="ellipse">
            <a:avLst/>
          </a:prstGeom>
          <a:noFill/>
          <a:ln>
            <a:solidFill>
              <a:srgbClr val="A62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9" name="Conector recto de flecha 68"/>
          <p:cNvCxnSpPr>
            <a:stCxn id="68" idx="1"/>
            <a:endCxn id="66" idx="3"/>
          </p:cNvCxnSpPr>
          <p:nvPr/>
        </p:nvCxnSpPr>
        <p:spPr>
          <a:xfrm flipH="1" flipV="1">
            <a:off x="5958514" y="4272492"/>
            <a:ext cx="654368" cy="482781"/>
          </a:xfrm>
          <a:prstGeom prst="straightConnector1">
            <a:avLst/>
          </a:prstGeom>
          <a:ln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2" name="Marcador de contenido 2"/>
          <p:cNvSpPr txBox="1">
            <a:spLocks/>
          </p:cNvSpPr>
          <p:nvPr/>
        </p:nvSpPr>
        <p:spPr>
          <a:xfrm>
            <a:off x="438911" y="5500464"/>
            <a:ext cx="4323589" cy="7034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Sabemos que las corrientes que abandonan el equipo lo hacen en equilibrio: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Conector recto 73"/>
          <p:cNvCxnSpPr/>
          <p:nvPr/>
        </p:nvCxnSpPr>
        <p:spPr>
          <a:xfrm flipH="1" flipV="1">
            <a:off x="6681491" y="4828876"/>
            <a:ext cx="2991676" cy="486026"/>
          </a:xfrm>
          <a:prstGeom prst="line">
            <a:avLst/>
          </a:prstGeom>
          <a:ln w="28575">
            <a:solidFill>
              <a:srgbClr val="A626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ángulo 74"/>
              <p:cNvSpPr/>
              <p:nvPr/>
            </p:nvSpPr>
            <p:spPr>
              <a:xfrm>
                <a:off x="5074208" y="3333726"/>
                <a:ext cx="1137121" cy="430759"/>
              </a:xfrm>
              <a:prstGeom prst="rect">
                <a:avLst/>
              </a:prstGeom>
              <a:ln>
                <a:solidFill>
                  <a:srgbClr val="A626C4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AR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AR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𝐴</m:t>
                          </m:r>
                        </m:sub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s-AR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=0</m:t>
                      </m:r>
                      <m:r>
                        <a:rPr lang="es-419" sz="1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,</m:t>
                      </m:r>
                      <m:r>
                        <a:rPr lang="es-AR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2</m:t>
                      </m:r>
                      <m:r>
                        <a:rPr lang="es-419" sz="1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64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ángulo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08" y="3333726"/>
                <a:ext cx="1137121" cy="430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A626C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ector recto de flecha 75"/>
          <p:cNvCxnSpPr>
            <a:stCxn id="66" idx="0"/>
            <a:endCxn id="75" idx="2"/>
          </p:cNvCxnSpPr>
          <p:nvPr/>
        </p:nvCxnSpPr>
        <p:spPr>
          <a:xfrm flipH="1" flipV="1">
            <a:off x="5642769" y="3764485"/>
            <a:ext cx="110056" cy="323341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ángulo 79"/>
              <p:cNvSpPr/>
              <p:nvPr/>
            </p:nvSpPr>
            <p:spPr>
              <a:xfrm>
                <a:off x="10343616" y="3637139"/>
                <a:ext cx="1264184" cy="430759"/>
              </a:xfrm>
              <a:prstGeom prst="rect">
                <a:avLst/>
              </a:prstGeom>
              <a:ln>
                <a:solidFill>
                  <a:srgbClr val="A626C4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AR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AR" sz="1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𝐴</m:t>
                          </m:r>
                        </m:sub>
                        <m:sup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2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AR" sz="1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s-AR" sz="12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=0</m:t>
                      </m:r>
                      <m:r>
                        <a:rPr lang="es-419" sz="12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,135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ángulo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616" y="3637139"/>
                <a:ext cx="1264184" cy="4307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A626C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Conector recto de flecha 80"/>
          <p:cNvCxnSpPr>
            <a:stCxn id="30" idx="0"/>
          </p:cNvCxnSpPr>
          <p:nvPr/>
        </p:nvCxnSpPr>
        <p:spPr>
          <a:xfrm flipV="1">
            <a:off x="10782098" y="4067898"/>
            <a:ext cx="205689" cy="328644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Imagen 2" descr="Nueva marca difusion - web">
            <a:extLst>
              <a:ext uri="{FF2B5EF4-FFF2-40B4-BE49-F238E27FC236}">
                <a16:creationId xmlns:a16="http://schemas.microsoft.com/office/drawing/2014/main" id="{2CCEB782-2C59-4CFF-AF84-A8446CA6A172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158FE868-9B20-AEF2-F041-8059B2B0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9978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3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3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1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6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6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1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0" grpId="0" animBg="1"/>
      <p:bldP spid="31" grpId="0" animBg="1"/>
      <p:bldP spid="35" grpId="0" animBg="1"/>
      <p:bldP spid="8" grpId="0"/>
      <p:bldP spid="9" grpId="0"/>
      <p:bldP spid="39" grpId="0" animBg="1"/>
      <p:bldP spid="40" grpId="0"/>
      <p:bldP spid="15" grpId="0"/>
      <p:bldP spid="16" grpId="0"/>
      <p:bldP spid="66" grpId="0" animBg="1"/>
      <p:bldP spid="68" grpId="0" animBg="1"/>
      <p:bldP spid="72" grpId="0"/>
      <p:bldP spid="75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21275" r="21414" b="47937"/>
          <a:stretch/>
        </p:blipFill>
        <p:spPr bwMode="auto">
          <a:xfrm>
            <a:off x="4457700" y="1464890"/>
            <a:ext cx="7264740" cy="4713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b)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2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una alimentación de 100 kg/h, calcule caudales y composiciones de extracto y refinado si la cantidad de solvente es </a:t>
            </a:r>
            <a:r>
              <a:rPr lang="es-ES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veces </a:t>
            </a: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usada en a).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05078" y="1683094"/>
            <a:ext cx="4754322" cy="5820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obtener los caudales de extracto y refinado, volvemos a acudir a la regla de la palanca: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0576409" y="4396542"/>
            <a:ext cx="411378" cy="369332"/>
          </a:xfrm>
          <a:prstGeom prst="rect">
            <a:avLst/>
          </a:prstGeom>
          <a:noFill/>
          <a:ln>
            <a:solidFill>
              <a:srgbClr val="A626C4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B02E91"/>
                </a:solidFill>
              </a:rPr>
              <a:t>E</a:t>
            </a:r>
            <a:r>
              <a:rPr lang="es-419" baseline="-25000" dirty="0">
                <a:solidFill>
                  <a:srgbClr val="B02E91"/>
                </a:solidFill>
              </a:rPr>
              <a:t>1</a:t>
            </a:r>
            <a:endParaRPr lang="en-US" baseline="-25000" dirty="0">
              <a:solidFill>
                <a:srgbClr val="B02E91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9601200" y="5227704"/>
            <a:ext cx="159002" cy="190963"/>
          </a:xfrm>
          <a:prstGeom prst="ellipse">
            <a:avLst/>
          </a:prstGeom>
          <a:noFill/>
          <a:ln>
            <a:solidFill>
              <a:srgbClr val="A62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Conector recto de flecha 32"/>
          <p:cNvCxnSpPr>
            <a:stCxn id="31" idx="7"/>
            <a:endCxn id="30" idx="1"/>
          </p:cNvCxnSpPr>
          <p:nvPr/>
        </p:nvCxnSpPr>
        <p:spPr>
          <a:xfrm flipV="1">
            <a:off x="9736917" y="4581208"/>
            <a:ext cx="839492" cy="674462"/>
          </a:xfrm>
          <a:prstGeom prst="straightConnector1">
            <a:avLst/>
          </a:prstGeom>
          <a:ln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V="1">
            <a:off x="6116631" y="5627636"/>
            <a:ext cx="160337" cy="173038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H="1">
            <a:off x="6278556" y="5360889"/>
            <a:ext cx="161925" cy="257222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H="1">
            <a:off x="6440481" y="4873958"/>
            <a:ext cx="241010" cy="486931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 flipH="1">
            <a:off x="6681491" y="4455731"/>
            <a:ext cx="247985" cy="418227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H="1" flipV="1">
            <a:off x="10022811" y="5748497"/>
            <a:ext cx="77038" cy="60423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9955528" y="5644107"/>
            <a:ext cx="65168" cy="93775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H="1" flipV="1">
            <a:off x="9760202" y="5388373"/>
            <a:ext cx="206123" cy="260049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9418638" y="5026025"/>
            <a:ext cx="330200" cy="363483"/>
          </a:xfrm>
          <a:prstGeom prst="line">
            <a:avLst/>
          </a:prstGeom>
          <a:ln w="12700"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6" name="CuadroTexto 65"/>
          <p:cNvSpPr txBox="1"/>
          <p:nvPr/>
        </p:nvSpPr>
        <p:spPr>
          <a:xfrm>
            <a:off x="5394410" y="4174031"/>
            <a:ext cx="411378" cy="369332"/>
          </a:xfrm>
          <a:prstGeom prst="rect">
            <a:avLst/>
          </a:prstGeom>
          <a:noFill/>
          <a:ln>
            <a:solidFill>
              <a:srgbClr val="A626C4"/>
            </a:solidFill>
          </a:ln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B02E91"/>
                </a:solidFill>
              </a:rPr>
              <a:t>R</a:t>
            </a:r>
            <a:r>
              <a:rPr lang="es-419" baseline="-25000" dirty="0">
                <a:solidFill>
                  <a:srgbClr val="B02E91"/>
                </a:solidFill>
              </a:rPr>
              <a:t>1</a:t>
            </a:r>
            <a:endParaRPr lang="en-US" baseline="-25000" dirty="0">
              <a:solidFill>
                <a:srgbClr val="B02E91"/>
              </a:solidFill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6589597" y="4727307"/>
            <a:ext cx="159002" cy="190963"/>
          </a:xfrm>
          <a:prstGeom prst="ellipse">
            <a:avLst/>
          </a:prstGeom>
          <a:noFill/>
          <a:ln>
            <a:solidFill>
              <a:srgbClr val="A62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9" name="Conector recto de flecha 68"/>
          <p:cNvCxnSpPr>
            <a:stCxn id="68" idx="1"/>
            <a:endCxn id="66" idx="3"/>
          </p:cNvCxnSpPr>
          <p:nvPr/>
        </p:nvCxnSpPr>
        <p:spPr>
          <a:xfrm flipH="1" flipV="1">
            <a:off x="5805788" y="4358697"/>
            <a:ext cx="807094" cy="396576"/>
          </a:xfrm>
          <a:prstGeom prst="straightConnector1">
            <a:avLst/>
          </a:prstGeom>
          <a:ln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H="1" flipV="1">
            <a:off x="6681491" y="4828876"/>
            <a:ext cx="2991676" cy="486026"/>
          </a:xfrm>
          <a:prstGeom prst="line">
            <a:avLst/>
          </a:prstGeom>
          <a:ln w="28575">
            <a:solidFill>
              <a:srgbClr val="A626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>
                <a:off x="3068641" y="4232220"/>
                <a:ext cx="1668645" cy="548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𝐴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=0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,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2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64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641" y="4232220"/>
                <a:ext cx="1668645" cy="548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ctor recto de flecha 37"/>
          <p:cNvCxnSpPr>
            <a:cxnSpLocks/>
            <a:stCxn id="66" idx="1"/>
            <a:endCxn id="34" idx="3"/>
          </p:cNvCxnSpPr>
          <p:nvPr/>
        </p:nvCxnSpPr>
        <p:spPr>
          <a:xfrm flipH="1">
            <a:off x="4737286" y="4358697"/>
            <a:ext cx="657124" cy="147797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446616" y="2501707"/>
                <a:ext cx="6460487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=100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+35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=135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16" y="2501707"/>
                <a:ext cx="6460487" cy="1117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recto de flecha 41"/>
          <p:cNvCxnSpPr>
            <a:endCxn id="3" idx="1"/>
          </p:cNvCxnSpPr>
          <p:nvPr/>
        </p:nvCxnSpPr>
        <p:spPr>
          <a:xfrm>
            <a:off x="1860269" y="3238375"/>
            <a:ext cx="560343" cy="48171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420612" y="3364994"/>
                <a:ext cx="2024208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=40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=95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419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12" y="3364994"/>
                <a:ext cx="2024208" cy="710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ángulo 55"/>
              <p:cNvSpPr/>
              <p:nvPr/>
            </p:nvSpPr>
            <p:spPr>
              <a:xfrm>
                <a:off x="10337376" y="3492358"/>
                <a:ext cx="1430952" cy="422808"/>
              </a:xfrm>
              <a:prstGeom prst="rect">
                <a:avLst/>
              </a:prstGeom>
              <a:ln>
                <a:solidFill>
                  <a:srgbClr val="A626C4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𝐴</m:t>
                          </m:r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=0</m:t>
                      </m:r>
                      <m:r>
                        <a:rPr lang="es-419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,135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á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376" y="3492358"/>
                <a:ext cx="1430952" cy="422808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  <a:ln>
                <a:solidFill>
                  <a:srgbClr val="A626C4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ector recto de flecha 56"/>
          <p:cNvCxnSpPr>
            <a:cxnSpLocks/>
            <a:endCxn id="56" idx="2"/>
          </p:cNvCxnSpPr>
          <p:nvPr/>
        </p:nvCxnSpPr>
        <p:spPr>
          <a:xfrm flipV="1">
            <a:off x="10782098" y="3915166"/>
            <a:ext cx="270754" cy="481376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5" name="Imagen 2" descr="Nueva marca difusion - web">
            <a:extLst>
              <a:ext uri="{FF2B5EF4-FFF2-40B4-BE49-F238E27FC236}">
                <a16:creationId xmlns:a16="http://schemas.microsoft.com/office/drawing/2014/main" id="{B132A3FC-7E82-44EE-A473-F8A327D532F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CF0A9A-E014-D944-64F3-44FD1CDA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2554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c)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3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empleo de múltiples etapas, ¿mejoraría la operación? 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03478" y="1470775"/>
            <a:ext cx="5084522" cy="4342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opciones tenemos?</a:t>
            </a:r>
            <a:endParaRPr lang="es-419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Marcador de contenido 2"/>
          <p:cNvSpPr txBox="1">
            <a:spLocks/>
          </p:cNvSpPr>
          <p:nvPr/>
        </p:nvSpPr>
        <p:spPr>
          <a:xfrm>
            <a:off x="1215585" y="2372907"/>
            <a:ext cx="2253487" cy="49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Co-corriente</a:t>
            </a:r>
          </a:p>
        </p:txBody>
      </p:sp>
      <p:sp>
        <p:nvSpPr>
          <p:cNvPr id="29" name="Marcador de contenido 2"/>
          <p:cNvSpPr txBox="1">
            <a:spLocks/>
          </p:cNvSpPr>
          <p:nvPr/>
        </p:nvSpPr>
        <p:spPr>
          <a:xfrm>
            <a:off x="503478" y="5719254"/>
            <a:ext cx="6659322" cy="4739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Vamos a analizar cada caso con </a:t>
            </a: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etapas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equilibrio.</a:t>
            </a:r>
            <a:endParaRPr lang="es-419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Marcador de contenido 2"/>
          <p:cNvSpPr txBox="1">
            <a:spLocks/>
          </p:cNvSpPr>
          <p:nvPr/>
        </p:nvSpPr>
        <p:spPr>
          <a:xfrm>
            <a:off x="1173249" y="3459964"/>
            <a:ext cx="2854621" cy="458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Corrientes Cruzadas</a:t>
            </a:r>
          </a:p>
        </p:txBody>
      </p:sp>
      <p:sp>
        <p:nvSpPr>
          <p:cNvPr id="37" name="Marcador de contenido 2"/>
          <p:cNvSpPr txBox="1">
            <a:spLocks/>
          </p:cNvSpPr>
          <p:nvPr/>
        </p:nvSpPr>
        <p:spPr>
          <a:xfrm>
            <a:off x="1173249" y="4703263"/>
            <a:ext cx="2659890" cy="41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Contracorriente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693880"/>
              </p:ext>
            </p:extLst>
          </p:nvPr>
        </p:nvGraphicFramePr>
        <p:xfrm>
          <a:off x="3469072" y="1998384"/>
          <a:ext cx="4642245" cy="96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67372" imgH="971715" progId="Visio.Drawing.15">
                  <p:embed/>
                </p:oleObj>
              </mc:Choice>
              <mc:Fallback>
                <p:oleObj r:id="rId3" imgW="4667372" imgH="971715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072" y="1998384"/>
                        <a:ext cx="4642245" cy="966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191000" y="2863949"/>
            <a:ext cx="75011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689179"/>
              </p:ext>
            </p:extLst>
          </p:nvPr>
        </p:nvGraphicFramePr>
        <p:xfrm>
          <a:off x="7046184" y="2463801"/>
          <a:ext cx="4375349" cy="238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019505" imgH="2733773" progId="Visio.Drawing.15">
                  <p:embed/>
                </p:oleObj>
              </mc:Choice>
              <mc:Fallback>
                <p:oleObj r:id="rId5" imgW="5019505" imgH="2733773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184" y="2463801"/>
                        <a:ext cx="4375349" cy="2384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ector recto de flecha 38"/>
          <p:cNvCxnSpPr/>
          <p:nvPr/>
        </p:nvCxnSpPr>
        <p:spPr>
          <a:xfrm>
            <a:off x="4027870" y="3672369"/>
            <a:ext cx="28724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581400" y="44082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64395"/>
              </p:ext>
            </p:extLst>
          </p:nvPr>
        </p:nvGraphicFramePr>
        <p:xfrm>
          <a:off x="3581400" y="4408296"/>
          <a:ext cx="45910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590969" imgH="971715" progId="Visio.Drawing.15">
                  <p:embed/>
                </p:oleObj>
              </mc:Choice>
              <mc:Fallback>
                <p:oleObj r:id="rId7" imgW="4590969" imgH="971715" progId="Visio.Drawing.1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08296"/>
                        <a:ext cx="459105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n 2" descr="Nueva marca difusion - web">
            <a:extLst>
              <a:ext uri="{FF2B5EF4-FFF2-40B4-BE49-F238E27FC236}">
                <a16:creationId xmlns:a16="http://schemas.microsoft.com/office/drawing/2014/main" id="{7FF171D0-1332-4DE8-9AD3-66EBF57E170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C8E7F5C1-82D2-FF9C-1A9C-A566EBE4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32964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uiExpand="1" build="p"/>
      <p:bldP spid="29" grpId="0"/>
      <p:bldP spid="35" grpId="0" uiExpand="1" build="p"/>
      <p:bldP spid="3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c) Co-corriente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3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empleo de múltiples etapas, ¿mejoraría la operación? </a:t>
            </a:r>
          </a:p>
        </p:txBody>
      </p:sp>
      <p:sp>
        <p:nvSpPr>
          <p:cNvPr id="28" name="Marcador de contenido 2"/>
          <p:cNvSpPr txBox="1">
            <a:spLocks/>
          </p:cNvSpPr>
          <p:nvPr/>
        </p:nvSpPr>
        <p:spPr>
          <a:xfrm>
            <a:off x="438912" y="1376958"/>
            <a:ext cx="2253487" cy="49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Co-corriente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65960"/>
              </p:ext>
            </p:extLst>
          </p:nvPr>
        </p:nvGraphicFramePr>
        <p:xfrm>
          <a:off x="6490715" y="982967"/>
          <a:ext cx="4642245" cy="96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67372" imgH="971715" progId="Visio.Drawing.15">
                  <p:embed/>
                </p:oleObj>
              </mc:Choice>
              <mc:Fallback>
                <p:oleObj r:id="rId3" imgW="4667372" imgH="971715" progId="Visio.Drawing.15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715" y="982967"/>
                        <a:ext cx="4642245" cy="966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191000" y="2863949"/>
            <a:ext cx="75011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581400" y="44082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770825" y="1848926"/>
            <a:ext cx="5084522" cy="4342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etapa 1 es idéntica a la del ítem </a:t>
            </a:r>
            <a:r>
              <a:rPr lang="es-E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419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770827" y="2452582"/>
            <a:ext cx="5210874" cy="195571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R</a:t>
            </a:r>
            <a:r>
              <a:rPr lang="es-E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salen en equilibrio de la Etapa 1; aunque agregue múltiples etapas, la transferencia no mejorará puesto que la fuerza impulsora ya es nula al salir de la primera etapa.</a:t>
            </a:r>
            <a:endParaRPr lang="es-419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26006" r="23095" b="29923"/>
          <a:stretch/>
        </p:blipFill>
        <p:spPr bwMode="auto">
          <a:xfrm>
            <a:off x="5034082" y="1987537"/>
            <a:ext cx="5836842" cy="4114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1515426" y="4815104"/>
                <a:ext cx="3518656" cy="461665"/>
              </a:xfrm>
              <a:prstGeom prst="rect">
                <a:avLst/>
              </a:prstGeom>
              <a:ln>
                <a:solidFill>
                  <a:srgbClr val="DF5327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𝑚𝑒𝑗𝑜𝑟𝑎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𝑜𝑝𝑒𝑟𝑎𝑐𝑖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26" y="4815104"/>
                <a:ext cx="3518656" cy="461665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  <a:ln>
                <a:solidFill>
                  <a:srgbClr val="DF5327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2" descr="Nueva marca difusion - web">
            <a:extLst>
              <a:ext uri="{FF2B5EF4-FFF2-40B4-BE49-F238E27FC236}">
                <a16:creationId xmlns:a16="http://schemas.microsoft.com/office/drawing/2014/main" id="{ADC3EF13-4D43-4DD8-B085-025A22F1BBA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542F5528-C4EA-9DDD-2606-89FD2302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79001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2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17" grpId="0"/>
      <p:bldP spid="18" grpId="0"/>
      <p:bldP spid="20" grpId="0" animBg="1"/>
      <p:bldP spid="20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/>
          <a:srcRect l="42072" t="15477" r="22180" b="28963"/>
          <a:stretch/>
        </p:blipFill>
        <p:spPr>
          <a:xfrm>
            <a:off x="4420468" y="1399896"/>
            <a:ext cx="7592819" cy="48176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2" y="253057"/>
            <a:ext cx="9875520" cy="739283"/>
          </a:xfrm>
        </p:spPr>
        <p:txBody>
          <a:bodyPr/>
          <a:lstStyle/>
          <a:p>
            <a:r>
              <a:rPr lang="es-419" dirty="0"/>
              <a:t>Resolución – Ítem </a:t>
            </a:r>
            <a:r>
              <a:rPr lang="es-419" i="1" dirty="0"/>
              <a:t>c) Corrientes Cruzadas</a:t>
            </a:r>
            <a:endParaRPr lang="en-US" i="1" dirty="0"/>
          </a:p>
        </p:txBody>
      </p:sp>
      <p:sp>
        <p:nvSpPr>
          <p:cNvPr id="32" name="Rectángulo 31"/>
          <p:cNvSpPr/>
          <p:nvPr/>
        </p:nvSpPr>
        <p:spPr>
          <a:xfrm>
            <a:off x="438912" y="992339"/>
            <a:ext cx="1132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 startAt="3"/>
            </a:pPr>
            <a:r>
              <a:rPr lang="es-ES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empleo de múltiples etapas, ¿mejoraría la operación? </a:t>
            </a:r>
          </a:p>
        </p:txBody>
      </p:sp>
      <p:sp>
        <p:nvSpPr>
          <p:cNvPr id="35" name="Marcador de contenido 2"/>
          <p:cNvSpPr txBox="1">
            <a:spLocks/>
          </p:cNvSpPr>
          <p:nvPr/>
        </p:nvSpPr>
        <p:spPr>
          <a:xfrm>
            <a:off x="438912" y="1361671"/>
            <a:ext cx="2854621" cy="458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Corrientes Cruzadas</a:t>
            </a: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72690"/>
              </p:ext>
            </p:extLst>
          </p:nvPr>
        </p:nvGraphicFramePr>
        <p:xfrm>
          <a:off x="8993517" y="909801"/>
          <a:ext cx="3198483" cy="174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019505" imgH="2733773" progId="Visio.Drawing.15">
                  <p:embed/>
                </p:oleObj>
              </mc:Choice>
              <mc:Fallback>
                <p:oleObj r:id="rId4" imgW="5019505" imgH="2733773" progId="Visio.Drawing.15">
                  <p:embed/>
                  <p:pic>
                    <p:nvPicPr>
                      <p:cNvPr id="12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3517" y="909801"/>
                        <a:ext cx="3198483" cy="1742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581400" y="44082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732827" y="1713486"/>
            <a:ext cx="5426775" cy="4624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Nuevamente la etapa 1 es idéntica a la del ítem a) y b).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540903" y="2095906"/>
            <a:ext cx="5618700" cy="61391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etapa 2 verá un ingreso de R</a:t>
            </a:r>
            <a:r>
              <a:rPr lang="es-ES" sz="18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S, por lo cual, existe una fuerza impulsora para la transferencia</a:t>
            </a:r>
            <a:endParaRPr lang="es-419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1825957" y="2764399"/>
                <a:ext cx="4062088" cy="369332"/>
              </a:xfrm>
              <a:prstGeom prst="rect">
                <a:avLst/>
              </a:prstGeom>
              <a:ln>
                <a:solidFill>
                  <a:srgbClr val="A626C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¿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𝑒𝑠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𝑒𝑙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𝑜𝑏𝑡𝑒𝑛𝑖𝑑𝑜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𝑒𝑙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𝑖𝑡𝑒𝑚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)?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957" y="2764399"/>
                <a:ext cx="4062088" cy="36933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>
                <a:solidFill>
                  <a:srgbClr val="A626C4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326241" y="3135544"/>
                <a:ext cx="5662704" cy="113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5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5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5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5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5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en-US" sz="15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s-419" sz="15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=100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  <m:r>
                                    <a:rPr lang="es-419" sz="15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5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419" sz="15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sz="150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419" sz="1500" b="0" i="0" smtClean="0">
                                  <a:latin typeface="Cambria Math" panose="02040503050406030204" pitchFamily="18" charset="0"/>
                                </a:rPr>
                                <m:t>17,65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5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e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1" i="1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15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419" sz="1500" b="1" i="1" smtClean="0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den>
                              </m:f>
                              <m:r>
                                <a:rPr lang="en-US" sz="15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b="1" i="1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  <m:sSub>
                                        <m:sSubPr>
                                          <m:ctrlP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sz="1500" b="1" i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1500" b="1" i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acc>
                                </m:den>
                              </m:f>
                              <m:r>
                                <a:rPr lang="es-419" sz="1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19,83</m:t>
                                  </m:r>
                                </m:num>
                                <m:den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134,01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41" y="3135544"/>
                <a:ext cx="5662704" cy="11328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cto de flecha 20"/>
          <p:cNvCxnSpPr/>
          <p:nvPr/>
        </p:nvCxnSpPr>
        <p:spPr>
          <a:xfrm>
            <a:off x="2457696" y="3922159"/>
            <a:ext cx="41083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/>
              <p:cNvSpPr/>
              <p:nvPr/>
            </p:nvSpPr>
            <p:spPr>
              <a:xfrm>
                <a:off x="2846754" y="3603909"/>
                <a:ext cx="1818255" cy="60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5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5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sz="150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419" sz="1500" b="0" i="0" smtClean="0">
                                  <a:latin typeface="Cambria Math" panose="02040503050406030204" pitchFamily="18" charset="0"/>
                                </a:rPr>
                                <m:t>7,4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5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sz="150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419" sz="1500" b="0" i="0" smtClean="0">
                                  <a:latin typeface="Cambria Math" panose="02040503050406030204" pitchFamily="18" charset="0"/>
                                </a:rPr>
                                <m:t>00,25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2" name="Rectá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754" y="3603909"/>
                <a:ext cx="1818255" cy="60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de flecha 25"/>
          <p:cNvCxnSpPr/>
          <p:nvPr/>
        </p:nvCxnSpPr>
        <p:spPr>
          <a:xfrm>
            <a:off x="4490393" y="3856857"/>
            <a:ext cx="451256" cy="448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/>
              <p:cNvSpPr/>
              <p:nvPr/>
            </p:nvSpPr>
            <p:spPr>
              <a:xfrm>
                <a:off x="236690" y="4359076"/>
                <a:ext cx="6145835" cy="113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5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s-419" sz="15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5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s-419" sz="15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5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5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s-419" sz="15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=100</m:t>
                              </m:r>
                              <m:r>
                                <a:rPr lang="es-419" sz="1500" b="0" i="0" smtClean="0">
                                  <a:latin typeface="Cambria Math" panose="02040503050406030204" pitchFamily="18" charset="0"/>
                                </a:rPr>
                                <m:t>,25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  <m:r>
                                    <a:rPr lang="es-419" sz="15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5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419" sz="15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sz="150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419" sz="1500" b="0" i="0" smtClean="0">
                                  <a:latin typeface="Cambria Math" panose="02040503050406030204" pitchFamily="18" charset="0"/>
                                </a:rPr>
                                <m:t>17,</m:t>
                              </m:r>
                              <m:r>
                                <a:rPr lang="es-419" sz="15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1" i="1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s-419" sz="1500" b="1" i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500" b="1" i="1" smtClean="0"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s-419" sz="15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5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419" sz="1500" b="1" i="1">
                                              <a:latin typeface="Cambria Math" panose="02040503050406030204" pitchFamily="18" charset="0"/>
                                            </a:rPr>
                                            <m:t>𝑴</m:t>
                                          </m:r>
                                        </m:e>
                                        <m:sub>
                                          <m:r>
                                            <a:rPr lang="es-419" sz="15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s-419" sz="1500" b="1" i="0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sz="15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s-419" sz="1500" b="1" i="0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5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s-419" sz="1500" b="1" i="0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acc>
                                </m:den>
                              </m:f>
                              <m:r>
                                <a:rPr lang="es-419" sz="1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31,02</m:t>
                                  </m:r>
                                </m:num>
                                <m:den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139,36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3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90" y="4359076"/>
                <a:ext cx="6145835" cy="11328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cto de flecha 33"/>
          <p:cNvCxnSpPr/>
          <p:nvPr/>
        </p:nvCxnSpPr>
        <p:spPr>
          <a:xfrm>
            <a:off x="1753986" y="5257407"/>
            <a:ext cx="0" cy="35688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1294866" y="5601122"/>
                <a:ext cx="1716945" cy="60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5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s-419" sz="15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sz="150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419" sz="1500" b="0" i="0" smtClean="0">
                                  <a:latin typeface="Cambria Math" panose="02040503050406030204" pitchFamily="18" charset="0"/>
                                </a:rPr>
                                <m:t>6,24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419" sz="15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419" sz="1500" b="0" i="0" smtClean="0">
                                  <a:latin typeface="Cambria Math" panose="02040503050406030204" pitchFamily="18" charset="0"/>
                                </a:rPr>
                                <m:t>91,66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15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500" b="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500" b="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866" y="5601122"/>
                <a:ext cx="1716945" cy="60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ctor recto de flecha 40"/>
          <p:cNvCxnSpPr>
            <a:stCxn id="38" idx="3"/>
            <a:endCxn id="43" idx="1"/>
          </p:cNvCxnSpPr>
          <p:nvPr/>
        </p:nvCxnSpPr>
        <p:spPr>
          <a:xfrm flipV="1">
            <a:off x="3011811" y="5523036"/>
            <a:ext cx="234027" cy="381695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ángulo 41"/>
              <p:cNvSpPr/>
              <p:nvPr/>
            </p:nvSpPr>
            <p:spPr>
              <a:xfrm>
                <a:off x="4891041" y="3516373"/>
                <a:ext cx="1381276" cy="829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5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AR" sz="15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s-419" sz="15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=0,146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5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AR" sz="15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s-AR" sz="1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=0</m:t>
                              </m:r>
                              <m:r>
                                <a:rPr lang="es-419" sz="1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,</m:t>
                              </m:r>
                              <m:r>
                                <a:rPr lang="es-AR" sz="1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2</m:t>
                              </m:r>
                              <m:r>
                                <a:rPr lang="es-419" sz="1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74</m:t>
                              </m:r>
                              <m:r>
                                <m:rPr>
                                  <m:nor/>
                                </m:rPr>
                                <a:rPr lang="en-US" sz="1500" dirty="0"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2" name="Rectá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041" y="3516373"/>
                <a:ext cx="1381276" cy="8292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ángulo 42"/>
              <p:cNvSpPr/>
              <p:nvPr/>
            </p:nvSpPr>
            <p:spPr>
              <a:xfrm>
                <a:off x="3245838" y="5108403"/>
                <a:ext cx="1337995" cy="829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50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15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s-419" sz="15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s-419" sz="15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=0,</m:t>
                              </m:r>
                              <m:r>
                                <a:rPr lang="es-419" sz="15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128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15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Helvetica" panose="020B0604020202020204" pitchFamily="34" charset="0"/>
                                    </a:rPr>
                                    <m:t>𝐴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5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419" sz="15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Helvetica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s-AR" sz="1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=0</m:t>
                              </m:r>
                              <m:r>
                                <a:rPr lang="es-419" sz="1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,</m:t>
                              </m:r>
                              <m:r>
                                <a:rPr lang="es-AR" sz="1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2</m:t>
                              </m:r>
                              <m:r>
                                <a:rPr lang="es-419" sz="15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53</m:t>
                              </m:r>
                              <m:r>
                                <a:rPr lang="en-US" sz="15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3" name="Rectá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838" y="5108403"/>
                <a:ext cx="1337995" cy="8292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ector recto de flecha 57"/>
          <p:cNvCxnSpPr/>
          <p:nvPr/>
        </p:nvCxnSpPr>
        <p:spPr>
          <a:xfrm flipH="1" flipV="1">
            <a:off x="6250010" y="3856857"/>
            <a:ext cx="455592" cy="701938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ángulo 58"/>
              <p:cNvSpPr/>
              <p:nvPr/>
            </p:nvSpPr>
            <p:spPr>
              <a:xfrm>
                <a:off x="10735563" y="4846060"/>
                <a:ext cx="1143545" cy="347724"/>
              </a:xfrm>
              <a:prstGeom prst="rect">
                <a:avLst/>
              </a:prstGeom>
              <a:ln>
                <a:solidFill>
                  <a:srgbClr val="A626C4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3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AR" sz="1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AR" sz="1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𝐴</m:t>
                          </m:r>
                        </m:sub>
                        <m:sup>
                          <m:sSub>
                            <m:sSubPr>
                              <m:ctrlPr>
                                <a:rPr lang="en-US" sz="13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3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419" sz="13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s-AR" sz="1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=0</m:t>
                      </m:r>
                      <m:r>
                        <a:rPr lang="es-419" sz="13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,128</m:t>
                      </m:r>
                    </m:oMath>
                  </m:oMathPara>
                </a14:m>
                <a:endParaRPr lang="en-US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á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563" y="4846060"/>
                <a:ext cx="1143545" cy="3477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A626C4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ctor recto de flecha 59"/>
          <p:cNvCxnSpPr>
            <a:cxnSpLocks/>
            <a:endCxn id="59" idx="1"/>
          </p:cNvCxnSpPr>
          <p:nvPr/>
        </p:nvCxnSpPr>
        <p:spPr>
          <a:xfrm flipV="1">
            <a:off x="10043738" y="5019922"/>
            <a:ext cx="691825" cy="296658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>
            <a:cxnSpLocks/>
          </p:cNvCxnSpPr>
          <p:nvPr/>
        </p:nvCxnSpPr>
        <p:spPr>
          <a:xfrm flipH="1">
            <a:off x="4583833" y="4750998"/>
            <a:ext cx="1958106" cy="684852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ángulo 71"/>
              <p:cNvSpPr/>
              <p:nvPr/>
            </p:nvSpPr>
            <p:spPr>
              <a:xfrm>
                <a:off x="10721662" y="4226416"/>
                <a:ext cx="1120117" cy="347724"/>
              </a:xfrm>
              <a:prstGeom prst="rect">
                <a:avLst/>
              </a:prstGeom>
              <a:ln>
                <a:solidFill>
                  <a:srgbClr val="A626C4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3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AR" sz="1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AR" sz="13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Helvetica" panose="020B0604020202020204" pitchFamily="34" charset="0"/>
                            </a:rPr>
                            <m:t>𝐴</m:t>
                          </m:r>
                        </m:sub>
                        <m:sup>
                          <m:sSub>
                            <m:sSubPr>
                              <m:ctrlPr>
                                <a:rPr lang="en-US" sz="13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419" sz="13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AR" sz="13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Helvetica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s-AR" sz="13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=0</m:t>
                      </m:r>
                      <m:r>
                        <a:rPr lang="es-419" sz="13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,1</m:t>
                      </m:r>
                      <m:r>
                        <a:rPr lang="es-419" sz="13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m:t>46</m:t>
                      </m:r>
                    </m:oMath>
                  </m:oMathPara>
                </a14:m>
                <a:endParaRPr lang="en-US" sz="1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ángulo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662" y="4226416"/>
                <a:ext cx="1120117" cy="3477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A626C4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Conector recto de flecha 72"/>
          <p:cNvCxnSpPr>
            <a:cxnSpLocks/>
            <a:endCxn id="72" idx="1"/>
          </p:cNvCxnSpPr>
          <p:nvPr/>
        </p:nvCxnSpPr>
        <p:spPr>
          <a:xfrm flipV="1">
            <a:off x="10043738" y="4400278"/>
            <a:ext cx="677924" cy="663957"/>
          </a:xfrm>
          <a:prstGeom prst="straightConnector1">
            <a:avLst/>
          </a:prstGeom>
          <a:ln w="19050">
            <a:solidFill>
              <a:srgbClr val="A626C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9" name="Imagen 2" descr="Nueva marca difusion - web">
            <a:extLst>
              <a:ext uri="{FF2B5EF4-FFF2-40B4-BE49-F238E27FC236}">
                <a16:creationId xmlns:a16="http://schemas.microsoft.com/office/drawing/2014/main" id="{CBCCDD84-D7F7-48E4-B047-BF7084DAA61B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548" y="244084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0FD13EF7-1236-339F-47D3-51A80FF4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6256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17" grpId="0"/>
      <p:bldP spid="18" grpId="0"/>
      <p:bldP spid="19" grpId="0" animBg="1"/>
      <p:bldP spid="19" grpId="1" animBg="1"/>
      <p:bldP spid="20" grpId="0"/>
      <p:bldP spid="22" grpId="0"/>
      <p:bldP spid="33" grpId="0"/>
      <p:bldP spid="38" grpId="0"/>
      <p:bldP spid="42" grpId="0"/>
      <p:bldP spid="43" grpId="0"/>
      <p:bldP spid="59" grpId="0" animBg="1"/>
      <p:bldP spid="72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12965</TotalTime>
  <Words>1569</Words>
  <Application>Microsoft Office PowerPoint</Application>
  <PresentationFormat>Widescreen</PresentationFormat>
  <Paragraphs>236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Corbel</vt:lpstr>
      <vt:lpstr>Helvetica</vt:lpstr>
      <vt:lpstr>Trebuchet MS</vt:lpstr>
      <vt:lpstr>Wingdings 3</vt:lpstr>
      <vt:lpstr>Faceta</vt:lpstr>
      <vt:lpstr>Base</vt:lpstr>
      <vt:lpstr>Visio.Drawing.15</vt:lpstr>
      <vt:lpstr>AutoCAD Drawing</vt:lpstr>
      <vt:lpstr>GUÍA 7 – Extracción  Líquido-Líquido Problema 3</vt:lpstr>
      <vt:lpstr>Enunciado </vt:lpstr>
      <vt:lpstr>Resolución – Ítem a)</vt:lpstr>
      <vt:lpstr>Resolución – Ítem a)</vt:lpstr>
      <vt:lpstr>Resolución – Ítem b)</vt:lpstr>
      <vt:lpstr>Resolución – Ítem b)</vt:lpstr>
      <vt:lpstr>Resolución – Ítem c)</vt:lpstr>
      <vt:lpstr>Resolución – Ítem c) Co-corriente</vt:lpstr>
      <vt:lpstr>Resolución – Ítem c) Corrientes Cruzadas</vt:lpstr>
      <vt:lpstr>Resolución – Ítem c) Corrientes Cruzadas</vt:lpstr>
      <vt:lpstr>Resolución – Ítem c) Contracorriente</vt:lpstr>
      <vt:lpstr>Resolución – Ítem c) Contracorriente</vt:lpstr>
      <vt:lpstr>Resolución – Ítem c) Contracorriente</vt:lpstr>
      <vt:lpstr>Resolución – Ítem c) Contracorriente</vt:lpstr>
      <vt:lpstr>Conclusiones</vt:lpstr>
      <vt:lpstr>¿PREGUNTAS?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Julieta         TECHINT</dc:creator>
  <cp:lastModifiedBy>Seba Ferreirós</cp:lastModifiedBy>
  <cp:revision>311</cp:revision>
  <dcterms:created xsi:type="dcterms:W3CDTF">2020-04-06T19:11:16Z</dcterms:created>
  <dcterms:modified xsi:type="dcterms:W3CDTF">2024-10-31T22:43:28Z</dcterms:modified>
</cp:coreProperties>
</file>