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45" r:id="rId1"/>
    <p:sldMasterId id="2147483762" r:id="rId2"/>
  </p:sldMasterIdLst>
  <p:notesMasterIdLst>
    <p:notesMasterId r:id="rId15"/>
  </p:notesMasterIdLst>
  <p:sldIdLst>
    <p:sldId id="256" r:id="rId3"/>
    <p:sldId id="299" r:id="rId4"/>
    <p:sldId id="403" r:id="rId5"/>
    <p:sldId id="412" r:id="rId6"/>
    <p:sldId id="425" r:id="rId7"/>
    <p:sldId id="416" r:id="rId8"/>
    <p:sldId id="418" r:id="rId9"/>
    <p:sldId id="419" r:id="rId10"/>
    <p:sldId id="420" r:id="rId11"/>
    <p:sldId id="421" r:id="rId12"/>
    <p:sldId id="422" r:id="rId13"/>
    <p:sldId id="30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E6F3"/>
    <a:srgbClr val="D6E7F1"/>
    <a:srgbClr val="B5D6E9"/>
    <a:srgbClr val="C1DCED"/>
    <a:srgbClr val="B3D6E8"/>
    <a:srgbClr val="CAE0EE"/>
    <a:srgbClr val="D7D447"/>
    <a:srgbClr val="E7E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40" autoAdjust="0"/>
    <p:restoredTop sz="95250" autoAdjust="0"/>
  </p:normalViewPr>
  <p:slideViewPr>
    <p:cSldViewPr snapToGrid="0">
      <p:cViewPr varScale="1">
        <p:scale>
          <a:sx n="80" d="100"/>
          <a:sy n="80" d="100"/>
        </p:scale>
        <p:origin x="4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F8C93-C798-40B1-846D-A29B2F69C37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52E68-9455-4137-A792-1A89056F8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45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477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435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06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84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1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45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11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815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52E68-9455-4137-A792-1A89056F893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36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0649-F824-48B5-9031-4A6A33246D1A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0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D5A6-000B-4E74-860C-58C87775A0E7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53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F7F1-735A-4E6D-A4A2-6ADBAF2CDCC1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258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FFEA-BFCA-409B-90DA-6F0B9413351A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10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BB15-A262-4581-BBC5-67DBCBD3849A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7996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9AD-28F3-420F-8472-1AFEE14ABBCE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1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D6111-75D5-49E0-8069-B8B9C04F1553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15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8DA46-DD5C-4656-9DF6-4A56A3B585EA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20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F03F74-C946-4C32-99C6-A2C3971D2BD9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5611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DF4B-917E-4323-9929-9AB048B0256B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196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781D9-F218-4397-8AF8-887048332E0E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919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ABB8-E9FB-462F-A6C6-F2EEC7972EB5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23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18D53-6BAC-43BB-AA7A-AF847BD35D48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01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0D0E1-46F5-40A0-B0AD-72998D7FA951}" type="datetime1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452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B0542-F102-4273-8473-8C5D39DA2897}" type="datetime1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704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CEC1-54CF-47D4-9191-9A7DCA9C432F}" type="datetime1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137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88D54-CEB4-4C2C-A3D7-D2A1C8218A75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1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1753-35BB-43CC-AE95-1193089019B8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672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EB71-A895-4AAA-BCA2-938FE283680D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0133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E24A-D30A-4332-BD7F-B43F381ED5F7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86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72E7-BF12-470D-8511-3BE42A565C51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6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71CB8-00DF-4EED-A435-C306FD6F6343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2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51BAE-AD1D-4ACA-A8B8-67D026C06FF8}" type="datetime1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6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438B-F72C-4B9D-A50F-C6B00A48D1C0}" type="datetime1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85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510C5-2877-4D91-97FD-C0B4DCDAD949}" type="datetime1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1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B04A-C317-4595-B023-25191883D89A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94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483F3-CBCD-4A4E-94DF-076FF45A6944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8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0B66A-679B-4102-8376-85261849B059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9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54CDDBA-AB4D-4769-A1BD-8E4091F3A431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76.52/76.05 -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de </a:t>
            </a:r>
            <a:r>
              <a:rPr lang="en-US" dirty="0" err="1"/>
              <a:t>Transferencia</a:t>
            </a:r>
            <a:r>
              <a:rPr lang="en-US" dirty="0"/>
              <a:t> de Materia / </a:t>
            </a:r>
            <a:r>
              <a:rPr lang="en-US" dirty="0" err="1"/>
              <a:t>Operaciones</a:t>
            </a:r>
            <a:r>
              <a:rPr lang="en-US" dirty="0"/>
              <a:t> </a:t>
            </a:r>
            <a:r>
              <a:rPr lang="en-US" dirty="0" err="1"/>
              <a:t>Unitarias</a:t>
            </a:r>
            <a:r>
              <a:rPr lang="en-US" dirty="0"/>
              <a:t> III                                                                         2° </a:t>
            </a:r>
            <a:r>
              <a:rPr lang="en-US" dirty="0" err="1"/>
              <a:t>Cuatrimestre</a:t>
            </a:r>
            <a:r>
              <a:rPr lang="en-US" dirty="0"/>
              <a:t>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6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3.png"/><Relationship Id="rId18" Type="http://schemas.openxmlformats.org/officeDocument/2006/relationships/image" Target="../media/image78.png"/><Relationship Id="rId26" Type="http://schemas.openxmlformats.org/officeDocument/2006/relationships/image" Target="../media/image40.png"/><Relationship Id="rId3" Type="http://schemas.openxmlformats.org/officeDocument/2006/relationships/image" Target="../media/image1.jpeg"/><Relationship Id="rId21" Type="http://schemas.openxmlformats.org/officeDocument/2006/relationships/image" Target="../media/image81.png"/><Relationship Id="rId7" Type="http://schemas.openxmlformats.org/officeDocument/2006/relationships/image" Target="../media/image67.png"/><Relationship Id="rId12" Type="http://schemas.openxmlformats.org/officeDocument/2006/relationships/image" Target="../media/image72.png"/><Relationship Id="rId17" Type="http://schemas.openxmlformats.org/officeDocument/2006/relationships/image" Target="../media/image77.png"/><Relationship Id="rId25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76.png"/><Relationship Id="rId20" Type="http://schemas.openxmlformats.org/officeDocument/2006/relationships/image" Target="../media/image80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6.png"/><Relationship Id="rId11" Type="http://schemas.openxmlformats.org/officeDocument/2006/relationships/image" Target="../media/image71.png"/><Relationship Id="rId24" Type="http://schemas.openxmlformats.org/officeDocument/2006/relationships/image" Target="../media/image84.png"/><Relationship Id="rId5" Type="http://schemas.openxmlformats.org/officeDocument/2006/relationships/image" Target="../media/image65.png"/><Relationship Id="rId15" Type="http://schemas.openxmlformats.org/officeDocument/2006/relationships/image" Target="../media/image75.png"/><Relationship Id="rId23" Type="http://schemas.openxmlformats.org/officeDocument/2006/relationships/image" Target="../media/image83.png"/><Relationship Id="rId10" Type="http://schemas.openxmlformats.org/officeDocument/2006/relationships/image" Target="../media/image70.png"/><Relationship Id="rId19" Type="http://schemas.openxmlformats.org/officeDocument/2006/relationships/image" Target="../media/image79.png"/><Relationship Id="rId4" Type="http://schemas.openxmlformats.org/officeDocument/2006/relationships/image" Target="../media/image6.png"/><Relationship Id="rId9" Type="http://schemas.openxmlformats.org/officeDocument/2006/relationships/image" Target="../media/image69.png"/><Relationship Id="rId14" Type="http://schemas.openxmlformats.org/officeDocument/2006/relationships/image" Target="../media/image74.png"/><Relationship Id="rId22" Type="http://schemas.openxmlformats.org/officeDocument/2006/relationships/image" Target="../media/image82.png"/><Relationship Id="rId27" Type="http://schemas.openxmlformats.org/officeDocument/2006/relationships/image" Target="../media/image8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0.png"/><Relationship Id="rId13" Type="http://schemas.openxmlformats.org/officeDocument/2006/relationships/image" Target="../media/image41.png"/><Relationship Id="rId26" Type="http://schemas.openxmlformats.org/officeDocument/2006/relationships/image" Target="../media/image610.png"/><Relationship Id="rId3" Type="http://schemas.openxmlformats.org/officeDocument/2006/relationships/image" Target="../media/image3.emf"/><Relationship Id="rId21" Type="http://schemas.openxmlformats.org/officeDocument/2006/relationships/image" Target="../media/image89.png"/><Relationship Id="rId7" Type="http://schemas.openxmlformats.org/officeDocument/2006/relationships/image" Target="../media/image310.png"/><Relationship Id="rId12" Type="http://schemas.openxmlformats.org/officeDocument/2006/relationships/image" Target="../media/image530.png"/><Relationship Id="rId17" Type="http://schemas.openxmlformats.org/officeDocument/2006/relationships/image" Target="../media/image480.png"/><Relationship Id="rId25" Type="http://schemas.openxmlformats.org/officeDocument/2006/relationships/image" Target="../media/image600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470.png"/><Relationship Id="rId20" Type="http://schemas.openxmlformats.org/officeDocument/2006/relationships/image" Target="../media/image510.png"/><Relationship Id="rId29" Type="http://schemas.openxmlformats.org/officeDocument/2006/relationships/image" Target="../media/image90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00.png"/><Relationship Id="rId11" Type="http://schemas.openxmlformats.org/officeDocument/2006/relationships/image" Target="../media/image450.png"/><Relationship Id="rId24" Type="http://schemas.openxmlformats.org/officeDocument/2006/relationships/image" Target="../media/image580.png"/><Relationship Id="rId5" Type="http://schemas.openxmlformats.org/officeDocument/2006/relationships/image" Target="../media/image6.png"/><Relationship Id="rId15" Type="http://schemas.openxmlformats.org/officeDocument/2006/relationships/image" Target="../media/image88.png"/><Relationship Id="rId23" Type="http://schemas.openxmlformats.org/officeDocument/2006/relationships/image" Target="../media/image570.png"/><Relationship Id="rId28" Type="http://schemas.openxmlformats.org/officeDocument/2006/relationships/image" Target="../media/image640.png"/><Relationship Id="rId10" Type="http://schemas.openxmlformats.org/officeDocument/2006/relationships/image" Target="../media/image440.png"/><Relationship Id="rId31" Type="http://schemas.openxmlformats.org/officeDocument/2006/relationships/image" Target="../media/image2.jpeg"/><Relationship Id="rId4" Type="http://schemas.openxmlformats.org/officeDocument/2006/relationships/image" Target="../media/image1.jpeg"/><Relationship Id="rId9" Type="http://schemas.openxmlformats.org/officeDocument/2006/relationships/image" Target="../media/image430.png"/><Relationship Id="rId14" Type="http://schemas.openxmlformats.org/officeDocument/2006/relationships/image" Target="../media/image87.png"/><Relationship Id="rId22" Type="http://schemas.openxmlformats.org/officeDocument/2006/relationships/image" Target="../media/image550.png"/><Relationship Id="rId27" Type="http://schemas.openxmlformats.org/officeDocument/2006/relationships/image" Target="../media/image630.png"/><Relationship Id="rId30" Type="http://schemas.openxmlformats.org/officeDocument/2006/relationships/image" Target="../media/image9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sv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jpeg"/><Relationship Id="rId7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2.jpe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8.png"/><Relationship Id="rId3" Type="http://schemas.openxmlformats.org/officeDocument/2006/relationships/image" Target="../media/image1.jpeg"/><Relationship Id="rId7" Type="http://schemas.openxmlformats.org/officeDocument/2006/relationships/image" Target="../media/image13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2.png"/><Relationship Id="rId11" Type="http://schemas.openxmlformats.org/officeDocument/2006/relationships/image" Target="../media/image16.png"/><Relationship Id="rId5" Type="http://schemas.openxmlformats.org/officeDocument/2006/relationships/image" Target="../media/image4.png"/><Relationship Id="rId15" Type="http://schemas.openxmlformats.org/officeDocument/2006/relationships/image" Target="../media/image19.png"/><Relationship Id="rId10" Type="http://schemas.openxmlformats.org/officeDocument/2006/relationships/image" Target="../media/image15.png"/><Relationship Id="rId4" Type="http://schemas.openxmlformats.org/officeDocument/2006/relationships/image" Target="../media/image2.jpeg"/><Relationship Id="rId9" Type="http://schemas.openxmlformats.org/officeDocument/2006/relationships/image" Target="../media/image6.png"/><Relationship Id="rId1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7.png"/><Relationship Id="rId18" Type="http://schemas.openxmlformats.org/officeDocument/2006/relationships/image" Target="../media/image2.jpeg"/><Relationship Id="rId3" Type="http://schemas.openxmlformats.org/officeDocument/2006/relationships/image" Target="../media/image1.jpeg"/><Relationship Id="rId7" Type="http://schemas.openxmlformats.org/officeDocument/2006/relationships/image" Target="../media/image22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1.png"/><Relationship Id="rId11" Type="http://schemas.openxmlformats.org/officeDocument/2006/relationships/image" Target="../media/image25.png"/><Relationship Id="rId5" Type="http://schemas.openxmlformats.org/officeDocument/2006/relationships/image" Target="../media/image20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6.png"/><Relationship Id="rId9" Type="http://schemas.openxmlformats.org/officeDocument/2006/relationships/image" Target="../media/image3.emf"/><Relationship Id="rId1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10.png"/><Relationship Id="rId3" Type="http://schemas.openxmlformats.org/officeDocument/2006/relationships/image" Target="../media/image1.jpe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4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11.jpeg"/><Relationship Id="rId10" Type="http://schemas.openxmlformats.org/officeDocument/2006/relationships/image" Target="../media/image37.png"/><Relationship Id="rId4" Type="http://schemas.openxmlformats.org/officeDocument/2006/relationships/image" Target="../media/image6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41.png"/><Relationship Id="rId18" Type="http://schemas.openxmlformats.org/officeDocument/2006/relationships/image" Target="../media/image55.png"/><Relationship Id="rId3" Type="http://schemas.openxmlformats.org/officeDocument/2006/relationships/image" Target="../media/image1.jpeg"/><Relationship Id="rId7" Type="http://schemas.openxmlformats.org/officeDocument/2006/relationships/image" Target="../media/image46.png"/><Relationship Id="rId12" Type="http://schemas.openxmlformats.org/officeDocument/2006/relationships/image" Target="../media/image10.png"/><Relationship Id="rId17" Type="http://schemas.openxmlformats.org/officeDocument/2006/relationships/image" Target="../media/image54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53.png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2.png"/><Relationship Id="rId10" Type="http://schemas.openxmlformats.org/officeDocument/2006/relationships/image" Target="../media/image49.png"/><Relationship Id="rId19" Type="http://schemas.openxmlformats.org/officeDocument/2006/relationships/image" Target="../media/image56.png"/><Relationship Id="rId4" Type="http://schemas.openxmlformats.org/officeDocument/2006/relationships/image" Target="../media/image6.png"/><Relationship Id="rId9" Type="http://schemas.openxmlformats.org/officeDocument/2006/relationships/image" Target="../media/image48.png"/><Relationship Id="rId14" Type="http://schemas.openxmlformats.org/officeDocument/2006/relationships/image" Target="../media/image5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0.png"/><Relationship Id="rId13" Type="http://schemas.openxmlformats.org/officeDocument/2006/relationships/image" Target="../media/image58.png"/><Relationship Id="rId18" Type="http://schemas.openxmlformats.org/officeDocument/2006/relationships/image" Target="../media/image62.png"/><Relationship Id="rId3" Type="http://schemas.openxmlformats.org/officeDocument/2006/relationships/image" Target="../media/image1.jpeg"/><Relationship Id="rId21" Type="http://schemas.openxmlformats.org/officeDocument/2006/relationships/image" Target="../media/image64.png"/><Relationship Id="rId7" Type="http://schemas.openxmlformats.org/officeDocument/2006/relationships/image" Target="../media/image42.png"/><Relationship Id="rId12" Type="http://schemas.openxmlformats.org/officeDocument/2006/relationships/image" Target="../media/image57.png"/><Relationship Id="rId17" Type="http://schemas.openxmlformats.org/officeDocument/2006/relationships/image" Target="../media/image61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470.png"/><Relationship Id="rId20" Type="http://schemas.openxmlformats.org/officeDocument/2006/relationships/image" Target="../media/image510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10.png"/><Relationship Id="rId11" Type="http://schemas.openxmlformats.org/officeDocument/2006/relationships/image" Target="../media/image460.png"/><Relationship Id="rId5" Type="http://schemas.openxmlformats.org/officeDocument/2006/relationships/image" Target="../media/image400.png"/><Relationship Id="rId15" Type="http://schemas.openxmlformats.org/officeDocument/2006/relationships/image" Target="../media/image60.png"/><Relationship Id="rId10" Type="http://schemas.openxmlformats.org/officeDocument/2006/relationships/image" Target="../media/image450.png"/><Relationship Id="rId19" Type="http://schemas.openxmlformats.org/officeDocument/2006/relationships/image" Target="../media/image63.png"/><Relationship Id="rId4" Type="http://schemas.openxmlformats.org/officeDocument/2006/relationships/image" Target="../media/image6.png"/><Relationship Id="rId9" Type="http://schemas.openxmlformats.org/officeDocument/2006/relationships/image" Target="../media/image440.png"/><Relationship Id="rId14" Type="http://schemas.openxmlformats.org/officeDocument/2006/relationships/image" Target="../media/image59.png"/><Relationship Id="rId2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7635" y="2485645"/>
            <a:ext cx="9610708" cy="1755648"/>
          </a:xfrm>
        </p:spPr>
        <p:txBody>
          <a:bodyPr anchor="ctr"/>
          <a:lstStyle/>
          <a:p>
            <a:pPr algn="ctr"/>
            <a:r>
              <a:rPr lang="x-none" dirty="0"/>
              <a:t>GUÍA </a:t>
            </a:r>
            <a:r>
              <a:rPr lang="es-AR" dirty="0"/>
              <a:t>7</a:t>
            </a:r>
            <a:r>
              <a:rPr lang="x-none" dirty="0"/>
              <a:t> – </a:t>
            </a:r>
            <a:r>
              <a:rPr lang="es-ES" dirty="0"/>
              <a:t>Extracción L-L </a:t>
            </a:r>
            <a:r>
              <a:rPr lang="es-AR" dirty="0"/>
              <a:t>Problema 4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507067" y="5678424"/>
            <a:ext cx="7766936" cy="4191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419" b="1" dirty="0"/>
              <a:t>2° Cuatrimestre</a:t>
            </a:r>
            <a:r>
              <a:rPr lang="x-none" b="1" dirty="0"/>
              <a:t> - 202</a:t>
            </a:r>
            <a:r>
              <a:rPr lang="es-419" b="1" dirty="0"/>
              <a:t>4</a:t>
            </a:r>
            <a:endParaRPr lang="en-US" b="1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4325125" y="6035040"/>
            <a:ext cx="2130820" cy="704088"/>
          </a:xfrm>
          <a:prstGeom prst="rect">
            <a:avLst/>
          </a:prstGeom>
        </p:spPr>
      </p:pic>
      <p:pic>
        <p:nvPicPr>
          <p:cNvPr id="5" name="Imagen 5" descr="Nueva marca difusion - web">
            <a:extLst>
              <a:ext uri="{FF2B5EF4-FFF2-40B4-BE49-F238E27FC236}">
                <a16:creationId xmlns:a16="http://schemas.microsoft.com/office/drawing/2014/main" id="{096C658D-E731-4697-8BCC-2B81C7788EC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085" y="6097604"/>
            <a:ext cx="2120900" cy="66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0697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722F31F-4AB1-48EB-B5B4-84324B68FA1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7245"/>
          <a:stretch/>
        </p:blipFill>
        <p:spPr>
          <a:xfrm>
            <a:off x="390847" y="2126398"/>
            <a:ext cx="6377898" cy="1728156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A4065EA-92F1-48C8-9386-008CB21A4229}"/>
              </a:ext>
            </a:extLst>
          </p:cNvPr>
          <p:cNvCxnSpPr>
            <a:cxnSpLocks/>
          </p:cNvCxnSpPr>
          <p:nvPr/>
        </p:nvCxnSpPr>
        <p:spPr>
          <a:xfrm flipV="1">
            <a:off x="722496" y="2091806"/>
            <a:ext cx="869455" cy="1422552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C3637C4-9D54-4203-B40C-0DA332F22E55}"/>
              </a:ext>
            </a:extLst>
          </p:cNvPr>
          <p:cNvCxnSpPr>
            <a:cxnSpLocks/>
          </p:cNvCxnSpPr>
          <p:nvPr/>
        </p:nvCxnSpPr>
        <p:spPr>
          <a:xfrm flipH="1" flipV="1">
            <a:off x="5275689" y="2152531"/>
            <a:ext cx="823078" cy="1380852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C721338-F78D-48F2-B117-AAB5EDBFBAB0}"/>
              </a:ext>
            </a:extLst>
          </p:cNvPr>
          <p:cNvCxnSpPr>
            <a:cxnSpLocks/>
          </p:cNvCxnSpPr>
          <p:nvPr/>
        </p:nvCxnSpPr>
        <p:spPr>
          <a:xfrm>
            <a:off x="1270668" y="2650594"/>
            <a:ext cx="42839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64F6FF6-BDB6-4618-A2A7-4F06E6B1DAFB}"/>
              </a:ext>
            </a:extLst>
          </p:cNvPr>
          <p:cNvCxnSpPr>
            <a:cxnSpLocks/>
          </p:cNvCxnSpPr>
          <p:nvPr/>
        </p:nvCxnSpPr>
        <p:spPr>
          <a:xfrm>
            <a:off x="1510520" y="2214618"/>
            <a:ext cx="380022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3B2C148-DC7B-484D-BCE3-C2FA92E079A3}"/>
              </a:ext>
            </a:extLst>
          </p:cNvPr>
          <p:cNvCxnSpPr>
            <a:cxnSpLocks/>
          </p:cNvCxnSpPr>
          <p:nvPr/>
        </p:nvCxnSpPr>
        <p:spPr>
          <a:xfrm>
            <a:off x="1002493" y="3082476"/>
            <a:ext cx="48549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9A1B65D-BE2E-4837-B23E-73180F879489}"/>
                  </a:ext>
                </a:extLst>
              </p:cNvPr>
              <p:cNvSpPr txBox="1"/>
              <p:nvPr/>
            </p:nvSpPr>
            <p:spPr>
              <a:xfrm>
                <a:off x="1375707" y="1770000"/>
                <a:ext cx="269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9A1B65D-BE2E-4837-B23E-73180F8794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707" y="1770000"/>
                <a:ext cx="269625" cy="276999"/>
              </a:xfrm>
              <a:prstGeom prst="rect">
                <a:avLst/>
              </a:prstGeom>
              <a:blipFill>
                <a:blip r:embed="rId5"/>
                <a:stretch>
                  <a:fillRect l="-22727" r="-9091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20">
            <a:extLst>
              <a:ext uri="{FF2B5EF4-FFF2-40B4-BE49-F238E27FC236}">
                <a16:creationId xmlns:a16="http://schemas.microsoft.com/office/drawing/2014/main" id="{10FF3E4E-CED0-40A0-B41C-945CAD58CE88}"/>
              </a:ext>
            </a:extLst>
          </p:cNvPr>
          <p:cNvSpPr/>
          <p:nvPr/>
        </p:nvSpPr>
        <p:spPr>
          <a:xfrm>
            <a:off x="722496" y="3386046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FF1BAC0-E9B9-4601-8B38-FE0E4C44E94E}"/>
              </a:ext>
            </a:extLst>
          </p:cNvPr>
          <p:cNvSpPr/>
          <p:nvPr/>
        </p:nvSpPr>
        <p:spPr>
          <a:xfrm>
            <a:off x="1455909" y="2152981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C1DD3D6-CAF6-47AA-95C6-57FF49F1D5CA}"/>
                  </a:ext>
                </a:extLst>
              </p:cNvPr>
              <p:cNvSpPr txBox="1"/>
              <p:nvPr/>
            </p:nvSpPr>
            <p:spPr>
              <a:xfrm>
                <a:off x="629374" y="3469319"/>
                <a:ext cx="20067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C1DD3D6-CAF6-47AA-95C6-57FF49F1D5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74" y="3469319"/>
                <a:ext cx="200670" cy="276999"/>
              </a:xfrm>
              <a:prstGeom prst="rect">
                <a:avLst/>
              </a:prstGeom>
              <a:blipFill>
                <a:blip r:embed="rId6"/>
                <a:stretch>
                  <a:fillRect l="-39394" r="-63636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val 27">
            <a:extLst>
              <a:ext uri="{FF2B5EF4-FFF2-40B4-BE49-F238E27FC236}">
                <a16:creationId xmlns:a16="http://schemas.microsoft.com/office/drawing/2014/main" id="{48D0EAFE-F609-410B-A0C1-3699E1818D31}"/>
              </a:ext>
            </a:extLst>
          </p:cNvPr>
          <p:cNvSpPr/>
          <p:nvPr/>
        </p:nvSpPr>
        <p:spPr>
          <a:xfrm>
            <a:off x="6046681" y="3469619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651D7C0-9EE1-4012-893B-675130989CC1}"/>
                  </a:ext>
                </a:extLst>
              </p:cNvPr>
              <p:cNvSpPr txBox="1"/>
              <p:nvPr/>
            </p:nvSpPr>
            <p:spPr>
              <a:xfrm>
                <a:off x="5996161" y="3530452"/>
                <a:ext cx="20067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651D7C0-9EE1-4012-893B-675130989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161" y="3530452"/>
                <a:ext cx="200670" cy="276999"/>
              </a:xfrm>
              <a:prstGeom prst="rect">
                <a:avLst/>
              </a:prstGeom>
              <a:blipFill>
                <a:blip r:embed="rId7"/>
                <a:stretch>
                  <a:fillRect l="-24242" r="-18182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C4CF2DA-9561-4E3D-B0EC-B4F868278BA2}"/>
                  </a:ext>
                </a:extLst>
              </p:cNvPr>
              <p:cNvSpPr txBox="1"/>
              <p:nvPr/>
            </p:nvSpPr>
            <p:spPr>
              <a:xfrm>
                <a:off x="689476" y="2837795"/>
                <a:ext cx="269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C4CF2DA-9561-4E3D-B0EC-B4F868278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476" y="2837795"/>
                <a:ext cx="269625" cy="276999"/>
              </a:xfrm>
              <a:prstGeom prst="rect">
                <a:avLst/>
              </a:prstGeom>
              <a:blipFill>
                <a:blip r:embed="rId8"/>
                <a:stretch>
                  <a:fillRect l="-20455" r="-9091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 31">
            <a:extLst>
              <a:ext uri="{FF2B5EF4-FFF2-40B4-BE49-F238E27FC236}">
                <a16:creationId xmlns:a16="http://schemas.microsoft.com/office/drawing/2014/main" id="{3D013D4A-FCD2-49A7-860B-7B2976112C9A}"/>
              </a:ext>
            </a:extLst>
          </p:cNvPr>
          <p:cNvSpPr/>
          <p:nvPr/>
        </p:nvSpPr>
        <p:spPr>
          <a:xfrm>
            <a:off x="935858" y="3035769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44C5667-08F8-4ABC-BC7F-9FCB326B1188}"/>
                  </a:ext>
                </a:extLst>
              </p:cNvPr>
              <p:cNvSpPr txBox="1"/>
              <p:nvPr/>
            </p:nvSpPr>
            <p:spPr>
              <a:xfrm>
                <a:off x="585655" y="2576711"/>
                <a:ext cx="4921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𝑚𝑖𝑥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44C5667-08F8-4ABC-BC7F-9FCB326B1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55" y="2576711"/>
                <a:ext cx="492121" cy="276999"/>
              </a:xfrm>
              <a:prstGeom prst="rect">
                <a:avLst/>
              </a:prstGeom>
              <a:blipFill>
                <a:blip r:embed="rId9"/>
                <a:stretch>
                  <a:fillRect l="-11111" r="-6173" b="-1777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Oval 40">
            <a:extLst>
              <a:ext uri="{FF2B5EF4-FFF2-40B4-BE49-F238E27FC236}">
                <a16:creationId xmlns:a16="http://schemas.microsoft.com/office/drawing/2014/main" id="{3A4FBBD7-7414-4751-B56A-DE5E3CFD1D06}"/>
              </a:ext>
            </a:extLst>
          </p:cNvPr>
          <p:cNvSpPr/>
          <p:nvPr/>
        </p:nvSpPr>
        <p:spPr>
          <a:xfrm>
            <a:off x="1067283" y="2800910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B3914A9-0B8E-410C-8105-FE43088677D6}"/>
                  </a:ext>
                </a:extLst>
              </p:cNvPr>
              <p:cNvSpPr txBox="1"/>
              <p:nvPr/>
            </p:nvSpPr>
            <p:spPr>
              <a:xfrm>
                <a:off x="3857026" y="2782123"/>
                <a:ext cx="2492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B3914A9-0B8E-410C-8105-FE4308867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026" y="2782123"/>
                <a:ext cx="249299" cy="276999"/>
              </a:xfrm>
              <a:prstGeom prst="rect">
                <a:avLst/>
              </a:prstGeom>
              <a:blipFill>
                <a:blip r:embed="rId10"/>
                <a:stretch>
                  <a:fillRect l="-24390" r="-19512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val 42">
            <a:extLst>
              <a:ext uri="{FF2B5EF4-FFF2-40B4-BE49-F238E27FC236}">
                <a16:creationId xmlns:a16="http://schemas.microsoft.com/office/drawing/2014/main" id="{C3FD1579-C745-429A-8CC1-D0A58DE7E82F}"/>
              </a:ext>
            </a:extLst>
          </p:cNvPr>
          <p:cNvSpPr/>
          <p:nvPr/>
        </p:nvSpPr>
        <p:spPr>
          <a:xfrm>
            <a:off x="3927066" y="3160424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3F88B08-B8FE-4260-A42D-382EB7879AE4}"/>
                  </a:ext>
                </a:extLst>
              </p:cNvPr>
              <p:cNvSpPr txBox="1"/>
              <p:nvPr/>
            </p:nvSpPr>
            <p:spPr>
              <a:xfrm>
                <a:off x="5741906" y="2761293"/>
                <a:ext cx="2803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3F88B08-B8FE-4260-A42D-382EB7879A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906" y="2761293"/>
                <a:ext cx="280398" cy="276999"/>
              </a:xfrm>
              <a:prstGeom prst="rect">
                <a:avLst/>
              </a:prstGeom>
              <a:blipFill>
                <a:blip r:embed="rId11"/>
                <a:stretch>
                  <a:fillRect l="-21739" r="-8696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Oval 58">
            <a:extLst>
              <a:ext uri="{FF2B5EF4-FFF2-40B4-BE49-F238E27FC236}">
                <a16:creationId xmlns:a16="http://schemas.microsoft.com/office/drawing/2014/main" id="{1CD0D251-FA7D-442A-8D1D-D66D187255A7}"/>
              </a:ext>
            </a:extLst>
          </p:cNvPr>
          <p:cNvSpPr/>
          <p:nvPr/>
        </p:nvSpPr>
        <p:spPr>
          <a:xfrm>
            <a:off x="16861844" y="3599419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5EF3C522-85A8-4775-9D69-D57B6E73BEF3}"/>
                  </a:ext>
                </a:extLst>
              </p:cNvPr>
              <p:cNvSpPr txBox="1"/>
              <p:nvPr/>
            </p:nvSpPr>
            <p:spPr>
              <a:xfrm>
                <a:off x="16816119" y="3262010"/>
                <a:ext cx="20067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5EF3C522-85A8-4775-9D69-D57B6E73B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6119" y="3262010"/>
                <a:ext cx="200670" cy="276999"/>
              </a:xfrm>
              <a:prstGeom prst="rect">
                <a:avLst/>
              </a:prstGeom>
              <a:blipFill>
                <a:blip r:embed="rId12"/>
                <a:stretch>
                  <a:fillRect l="-53125" r="-56250" b="-2826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Oval 62">
            <a:extLst>
              <a:ext uri="{FF2B5EF4-FFF2-40B4-BE49-F238E27FC236}">
                <a16:creationId xmlns:a16="http://schemas.microsoft.com/office/drawing/2014/main" id="{E7D75E99-8080-49E7-AA35-79060630282D}"/>
              </a:ext>
            </a:extLst>
          </p:cNvPr>
          <p:cNvSpPr/>
          <p:nvPr/>
        </p:nvSpPr>
        <p:spPr>
          <a:xfrm>
            <a:off x="8794327" y="1953636"/>
            <a:ext cx="1560841" cy="9199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69022424-0966-4A7A-A33A-C483A6E34C63}"/>
              </a:ext>
            </a:extLst>
          </p:cNvPr>
          <p:cNvCxnSpPr>
            <a:stCxn id="63" idx="3"/>
          </p:cNvCxnSpPr>
          <p:nvPr/>
        </p:nvCxnSpPr>
        <p:spPr>
          <a:xfrm>
            <a:off x="9022907" y="2738854"/>
            <a:ext cx="2978013" cy="4215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5F414AE6-CE94-44F2-A2D4-17C8B3B7E739}"/>
              </a:ext>
            </a:extLst>
          </p:cNvPr>
          <p:cNvCxnSpPr>
            <a:stCxn id="63" idx="6"/>
          </p:cNvCxnSpPr>
          <p:nvPr/>
        </p:nvCxnSpPr>
        <p:spPr>
          <a:xfrm>
            <a:off x="10355168" y="2413606"/>
            <a:ext cx="1611843" cy="5608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Oval 60">
            <a:extLst>
              <a:ext uri="{FF2B5EF4-FFF2-40B4-BE49-F238E27FC236}">
                <a16:creationId xmlns:a16="http://schemas.microsoft.com/office/drawing/2014/main" id="{117E4B01-7D5A-45C4-A864-5A630410EA90}"/>
              </a:ext>
            </a:extLst>
          </p:cNvPr>
          <p:cNvSpPr/>
          <p:nvPr/>
        </p:nvSpPr>
        <p:spPr>
          <a:xfrm>
            <a:off x="9509866" y="2420929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42DA3C9-CF4B-4D53-8EEC-D8CC0C8367DD}"/>
                  </a:ext>
                </a:extLst>
              </p:cNvPr>
              <p:cNvSpPr txBox="1"/>
              <p:nvPr/>
            </p:nvSpPr>
            <p:spPr>
              <a:xfrm>
                <a:off x="9464140" y="2083520"/>
                <a:ext cx="26059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42DA3C9-CF4B-4D53-8EEC-D8CC0C8367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4140" y="2083520"/>
                <a:ext cx="260599" cy="276999"/>
              </a:xfrm>
              <a:prstGeom prst="rect">
                <a:avLst/>
              </a:prstGeom>
              <a:blipFill>
                <a:blip r:embed="rId13"/>
                <a:stretch>
                  <a:fillRect l="-38095" r="-21429" b="-3111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Oval 86">
            <a:extLst>
              <a:ext uri="{FF2B5EF4-FFF2-40B4-BE49-F238E27FC236}">
                <a16:creationId xmlns:a16="http://schemas.microsoft.com/office/drawing/2014/main" id="{F6B123BD-AEBF-4837-8E7B-485E4CBEBB0F}"/>
              </a:ext>
            </a:extLst>
          </p:cNvPr>
          <p:cNvSpPr/>
          <p:nvPr/>
        </p:nvSpPr>
        <p:spPr>
          <a:xfrm>
            <a:off x="6988362" y="3253837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C207D9A1-672B-498D-9DE1-346BF9B84E37}"/>
                  </a:ext>
                </a:extLst>
              </p:cNvPr>
              <p:cNvSpPr txBox="1"/>
              <p:nvPr/>
            </p:nvSpPr>
            <p:spPr>
              <a:xfrm>
                <a:off x="6932906" y="2776293"/>
                <a:ext cx="26059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C207D9A1-672B-498D-9DE1-346BF9B84E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2906" y="2776293"/>
                <a:ext cx="260599" cy="276999"/>
              </a:xfrm>
              <a:prstGeom prst="rect">
                <a:avLst/>
              </a:prstGeom>
              <a:blipFill>
                <a:blip r:embed="rId14"/>
                <a:stretch>
                  <a:fillRect l="-37209" r="-18605" b="-2826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B2FF208-AC0A-468E-86A1-F6CB19577819}"/>
              </a:ext>
            </a:extLst>
          </p:cNvPr>
          <p:cNvCxnSpPr>
            <a:stCxn id="22" idx="6"/>
            <a:endCxn id="87" idx="2"/>
          </p:cNvCxnSpPr>
          <p:nvPr/>
        </p:nvCxnSpPr>
        <p:spPr>
          <a:xfrm>
            <a:off x="1565129" y="2199688"/>
            <a:ext cx="5423233" cy="110085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406C45B7-3085-486E-852B-A77047223AE3}"/>
              </a:ext>
            </a:extLst>
          </p:cNvPr>
          <p:cNvCxnSpPr>
            <a:cxnSpLocks/>
            <a:stCxn id="47" idx="2"/>
            <a:endCxn id="32" idx="6"/>
          </p:cNvCxnSpPr>
          <p:nvPr/>
        </p:nvCxnSpPr>
        <p:spPr>
          <a:xfrm flipH="1">
            <a:off x="1045078" y="3082464"/>
            <a:ext cx="4768892" cy="12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66309CF9-FD96-4B0A-815A-44DEC04849E6}"/>
                  </a:ext>
                </a:extLst>
              </p:cNvPr>
              <p:cNvSpPr txBox="1"/>
              <p:nvPr/>
            </p:nvSpPr>
            <p:spPr>
              <a:xfrm>
                <a:off x="448855" y="2786647"/>
                <a:ext cx="292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66309CF9-FD96-4B0A-815A-44DEC04849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855" y="2786647"/>
                <a:ext cx="292003" cy="276999"/>
              </a:xfrm>
              <a:prstGeom prst="rect">
                <a:avLst/>
              </a:prstGeom>
              <a:blipFill>
                <a:blip r:embed="rId15"/>
                <a:stretch>
                  <a:fillRect l="-20833" r="-6250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7EDF032B-DAB9-4CA9-A092-CC176060FBC5}"/>
                  </a:ext>
                </a:extLst>
              </p:cNvPr>
              <p:cNvSpPr/>
              <p:nvPr/>
            </p:nvSpPr>
            <p:spPr>
              <a:xfrm>
                <a:off x="7568051" y="1230707"/>
                <a:ext cx="3792177" cy="564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AR" sz="1400" dirty="0">
                    <a:latin typeface="Helvetica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 hallar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Helvetica" panose="020B0604020202020204" pitchFamily="34" charset="0"/>
                          </a:rPr>
                        </m:ctrlPr>
                      </m:sSubPr>
                      <m:e>
                        <m:r>
                          <a:rPr lang="es-AR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Helvetica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s-AR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Helvetica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s-AR" sz="1400" dirty="0">
                    <a:latin typeface="Helvetica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con la línea de unión con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Helvetica" panose="020B0604020202020204" pitchFamily="34" charset="0"/>
                          </a:rPr>
                        </m:ctrlPr>
                      </m:sSubPr>
                      <m:e>
                        <m:r>
                          <a:rPr lang="es-AR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Helvetica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s-AR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Helvetica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s-AR" sz="1400" dirty="0">
                    <a:latin typeface="Helvetica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se debe cambiar de polo, pues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s-AR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Helvetica" panose="020B0604020202020204" pitchFamily="34" charset="0"/>
                          </a:rPr>
                        </m:ctrlPr>
                      </m:sSubSupPr>
                      <m:e>
                        <m:r>
                          <a:rPr lang="es-AR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Helvetica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s-AR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Helvetica" panose="020B0604020202020204" pitchFamily="34" charset="0"/>
                          </a:rPr>
                          <m:t>𝐴</m:t>
                        </m:r>
                      </m:sub>
                      <m:sup>
                        <m:sSub>
                          <m:sSubPr>
                            <m:ctrlPr>
                              <a:rPr lang="es-AR" sz="1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Helvetica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s-AR" sz="1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Helvetica" panose="020B0604020202020204" pitchFamily="34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s-AR" sz="1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Helvetica" panose="020B0604020202020204" pitchFamily="34" charset="0"/>
                              </a:rPr>
                              <m:t>2</m:t>
                            </m:r>
                          </m:sub>
                        </m:sSub>
                      </m:sup>
                    </m:sSubSup>
                    <m:r>
                      <a:rPr lang="es-AR" sz="1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Helvetica" panose="020B0604020202020204" pitchFamily="34" charset="0"/>
                      </a:rPr>
                      <m:t>&lt;10%</m:t>
                    </m:r>
                  </m:oMath>
                </a14:m>
                <a:r>
                  <a:rPr lang="es-AR" sz="1400" dirty="0">
                    <a:latin typeface="Helvetica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s-AR" sz="1400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7EDF032B-DAB9-4CA9-A092-CC176060FB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8051" y="1230707"/>
                <a:ext cx="3792177" cy="564770"/>
              </a:xfrm>
              <a:prstGeom prst="rect">
                <a:avLst/>
              </a:prstGeom>
              <a:blipFill>
                <a:blip r:embed="rId16"/>
                <a:stretch>
                  <a:fillRect l="-482" t="-2151" b="-752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F076326E-4955-4B8D-BDAF-F66D34B27F72}"/>
              </a:ext>
            </a:extLst>
          </p:cNvPr>
          <p:cNvCxnSpPr>
            <a:cxnSpLocks/>
            <a:stCxn id="32" idx="7"/>
            <a:endCxn id="87" idx="2"/>
          </p:cNvCxnSpPr>
          <p:nvPr/>
        </p:nvCxnSpPr>
        <p:spPr>
          <a:xfrm>
            <a:off x="1029083" y="3049449"/>
            <a:ext cx="5959279" cy="251095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>
            <a:extLst>
              <a:ext uri="{FF2B5EF4-FFF2-40B4-BE49-F238E27FC236}">
                <a16:creationId xmlns:a16="http://schemas.microsoft.com/office/drawing/2014/main" id="{6D2D0D33-D642-4B99-A844-3AAC25BE6DBF}"/>
              </a:ext>
            </a:extLst>
          </p:cNvPr>
          <p:cNvSpPr/>
          <p:nvPr/>
        </p:nvSpPr>
        <p:spPr>
          <a:xfrm>
            <a:off x="5813970" y="3035757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D8C3F243-65FC-418C-8E05-5DB0E01013A9}"/>
                  </a:ext>
                </a:extLst>
              </p:cNvPr>
              <p:cNvSpPr txBox="1"/>
              <p:nvPr/>
            </p:nvSpPr>
            <p:spPr>
              <a:xfrm>
                <a:off x="5994468" y="2938248"/>
                <a:ext cx="2857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D8C3F243-65FC-418C-8E05-5DB0E01013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4468" y="2938248"/>
                <a:ext cx="285719" cy="276999"/>
              </a:xfrm>
              <a:prstGeom prst="rect">
                <a:avLst/>
              </a:prstGeom>
              <a:blipFill>
                <a:blip r:embed="rId17"/>
                <a:stretch>
                  <a:fillRect l="-19149" r="-10638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Oval 70">
            <a:extLst>
              <a:ext uri="{FF2B5EF4-FFF2-40B4-BE49-F238E27FC236}">
                <a16:creationId xmlns:a16="http://schemas.microsoft.com/office/drawing/2014/main" id="{95A7C7D0-83D6-49BF-9322-10AE55B3E411}"/>
              </a:ext>
            </a:extLst>
          </p:cNvPr>
          <p:cNvSpPr/>
          <p:nvPr/>
        </p:nvSpPr>
        <p:spPr>
          <a:xfrm>
            <a:off x="5897618" y="3196860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8675E296-753F-4677-8BD9-4FE22A5FA761}"/>
              </a:ext>
            </a:extLst>
          </p:cNvPr>
          <p:cNvCxnSpPr>
            <a:cxnSpLocks/>
            <a:stCxn id="71" idx="2"/>
          </p:cNvCxnSpPr>
          <p:nvPr/>
        </p:nvCxnSpPr>
        <p:spPr>
          <a:xfrm flipH="1" flipV="1">
            <a:off x="906926" y="3220351"/>
            <a:ext cx="4990692" cy="2321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6121FD9A-E15E-4249-BBA5-7867E6743CC9}"/>
                  </a:ext>
                </a:extLst>
              </p:cNvPr>
              <p:cNvSpPr txBox="1"/>
              <p:nvPr/>
            </p:nvSpPr>
            <p:spPr>
              <a:xfrm>
                <a:off x="561177" y="3019349"/>
                <a:ext cx="2973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6121FD9A-E15E-4249-BBA5-7867E6743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177" y="3019349"/>
                <a:ext cx="297324" cy="276999"/>
              </a:xfrm>
              <a:prstGeom prst="rect">
                <a:avLst/>
              </a:prstGeom>
              <a:blipFill>
                <a:blip r:embed="rId18"/>
                <a:stretch>
                  <a:fillRect l="-18367" r="-8163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Oval 81">
            <a:extLst>
              <a:ext uri="{FF2B5EF4-FFF2-40B4-BE49-F238E27FC236}">
                <a16:creationId xmlns:a16="http://schemas.microsoft.com/office/drawing/2014/main" id="{18BFBAA5-E57E-401D-ACF2-050434A3FECA}"/>
              </a:ext>
            </a:extLst>
          </p:cNvPr>
          <p:cNvSpPr/>
          <p:nvPr/>
        </p:nvSpPr>
        <p:spPr>
          <a:xfrm>
            <a:off x="837669" y="3177903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F657C5D9-2B3A-4E19-95AB-C0948810F452}"/>
              </a:ext>
            </a:extLst>
          </p:cNvPr>
          <p:cNvCxnSpPr>
            <a:cxnSpLocks/>
            <a:stCxn id="82" idx="6"/>
            <a:endCxn id="59" idx="2"/>
          </p:cNvCxnSpPr>
          <p:nvPr/>
        </p:nvCxnSpPr>
        <p:spPr>
          <a:xfrm>
            <a:off x="946889" y="3224610"/>
            <a:ext cx="15914955" cy="42151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0E1D42B-CE3A-417C-AE97-13D056DC2428}"/>
              </a:ext>
            </a:extLst>
          </p:cNvPr>
          <p:cNvCxnSpPr>
            <a:cxnSpLocks/>
            <a:stCxn id="63" idx="1"/>
            <a:endCxn id="61" idx="2"/>
          </p:cNvCxnSpPr>
          <p:nvPr/>
        </p:nvCxnSpPr>
        <p:spPr>
          <a:xfrm>
            <a:off x="9022907" y="2088358"/>
            <a:ext cx="486959" cy="37927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E8824F13-B07F-4146-AB27-BF3D5C812EEB}"/>
                  </a:ext>
                </a:extLst>
              </p:cNvPr>
              <p:cNvSpPr txBox="1"/>
              <p:nvPr/>
            </p:nvSpPr>
            <p:spPr>
              <a:xfrm>
                <a:off x="8526048" y="1794574"/>
                <a:ext cx="5365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E8824F13-B07F-4146-AB27-BF3D5C812E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6048" y="1794574"/>
                <a:ext cx="536557" cy="276999"/>
              </a:xfrm>
              <a:prstGeom prst="rect">
                <a:avLst/>
              </a:prstGeom>
              <a:blipFill>
                <a:blip r:embed="rId19"/>
                <a:stretch>
                  <a:fillRect l="-11364" r="-4545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9E4A52D4-8D0B-4E68-A12C-F547DC5579E5}"/>
                  </a:ext>
                </a:extLst>
              </p:cNvPr>
              <p:cNvSpPr txBox="1"/>
              <p:nvPr/>
            </p:nvSpPr>
            <p:spPr>
              <a:xfrm>
                <a:off x="6057984" y="3198743"/>
                <a:ext cx="2857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9E4A52D4-8D0B-4E68-A12C-F547DC5579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7984" y="3198743"/>
                <a:ext cx="285719" cy="276999"/>
              </a:xfrm>
              <a:prstGeom prst="rect">
                <a:avLst/>
              </a:prstGeom>
              <a:blipFill>
                <a:blip r:embed="rId20"/>
                <a:stretch>
                  <a:fillRect l="-21277" r="-8511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Oval 92">
            <a:extLst>
              <a:ext uri="{FF2B5EF4-FFF2-40B4-BE49-F238E27FC236}">
                <a16:creationId xmlns:a16="http://schemas.microsoft.com/office/drawing/2014/main" id="{B4738F3B-0C0F-4449-B83A-A62B11A73878}"/>
              </a:ext>
            </a:extLst>
          </p:cNvPr>
          <p:cNvSpPr/>
          <p:nvPr/>
        </p:nvSpPr>
        <p:spPr>
          <a:xfrm>
            <a:off x="5947334" y="3320406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4F6B5B47-35A5-404F-8DDD-6AF0321D2EFF}"/>
              </a:ext>
            </a:extLst>
          </p:cNvPr>
          <p:cNvCxnSpPr>
            <a:cxnSpLocks/>
            <a:stCxn id="93" idx="2"/>
          </p:cNvCxnSpPr>
          <p:nvPr/>
        </p:nvCxnSpPr>
        <p:spPr>
          <a:xfrm flipH="1" flipV="1">
            <a:off x="831715" y="3357963"/>
            <a:ext cx="5115619" cy="915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D87AC46C-5E0F-4369-A95A-0EAC501A611D}"/>
                  </a:ext>
                </a:extLst>
              </p:cNvPr>
              <p:cNvSpPr txBox="1"/>
              <p:nvPr/>
            </p:nvSpPr>
            <p:spPr>
              <a:xfrm>
                <a:off x="457651" y="3141933"/>
                <a:ext cx="2973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D87AC46C-5E0F-4369-A95A-0EAC501A61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51" y="3141933"/>
                <a:ext cx="297324" cy="276999"/>
              </a:xfrm>
              <a:prstGeom prst="rect">
                <a:avLst/>
              </a:prstGeom>
              <a:blipFill>
                <a:blip r:embed="rId21"/>
                <a:stretch>
                  <a:fillRect l="-18367" r="-8163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Oval 98">
            <a:extLst>
              <a:ext uri="{FF2B5EF4-FFF2-40B4-BE49-F238E27FC236}">
                <a16:creationId xmlns:a16="http://schemas.microsoft.com/office/drawing/2014/main" id="{95707CAE-50FD-4B2D-B80A-228A0DD4FB7C}"/>
              </a:ext>
            </a:extLst>
          </p:cNvPr>
          <p:cNvSpPr/>
          <p:nvPr/>
        </p:nvSpPr>
        <p:spPr>
          <a:xfrm>
            <a:off x="756405" y="3297767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A935175C-E487-4F18-B486-3FEC508DF331}"/>
              </a:ext>
            </a:extLst>
          </p:cNvPr>
          <p:cNvCxnSpPr>
            <a:cxnSpLocks/>
            <a:stCxn id="99" idx="6"/>
            <a:endCxn id="59" idx="2"/>
          </p:cNvCxnSpPr>
          <p:nvPr/>
        </p:nvCxnSpPr>
        <p:spPr>
          <a:xfrm>
            <a:off x="865625" y="3344474"/>
            <a:ext cx="15996219" cy="301652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863DAF92-7F2B-48AC-AA29-E4D41A88C96A}"/>
              </a:ext>
            </a:extLst>
          </p:cNvPr>
          <p:cNvCxnSpPr>
            <a:cxnSpLocks/>
            <a:endCxn id="61" idx="2"/>
          </p:cNvCxnSpPr>
          <p:nvPr/>
        </p:nvCxnSpPr>
        <p:spPr>
          <a:xfrm>
            <a:off x="8819402" y="2277997"/>
            <a:ext cx="690464" cy="189639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379E45AC-8414-476B-82DC-07C616FD0B84}"/>
                  </a:ext>
                </a:extLst>
              </p:cNvPr>
              <p:cNvSpPr txBox="1"/>
              <p:nvPr/>
            </p:nvSpPr>
            <p:spPr>
              <a:xfrm>
                <a:off x="8236488" y="2183194"/>
                <a:ext cx="5365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379E45AC-8414-476B-82DC-07C616FD0B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6488" y="2183194"/>
                <a:ext cx="536557" cy="276999"/>
              </a:xfrm>
              <a:prstGeom prst="rect">
                <a:avLst/>
              </a:prstGeom>
              <a:blipFill>
                <a:blip r:embed="rId22"/>
                <a:stretch>
                  <a:fillRect l="-10227" r="-5682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09F72FBF-B19C-49D7-B127-A631838382FD}"/>
                  </a:ext>
                </a:extLst>
              </p:cNvPr>
              <p:cNvSpPr txBox="1"/>
              <p:nvPr/>
            </p:nvSpPr>
            <p:spPr>
              <a:xfrm>
                <a:off x="6215031" y="3269925"/>
                <a:ext cx="2857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09F72FBF-B19C-49D7-B127-A63183838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5031" y="3269925"/>
                <a:ext cx="285719" cy="276999"/>
              </a:xfrm>
              <a:prstGeom prst="rect">
                <a:avLst/>
              </a:prstGeom>
              <a:blipFill>
                <a:blip r:embed="rId23"/>
                <a:stretch>
                  <a:fillRect l="-21739" r="-10870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Oval 107">
            <a:extLst>
              <a:ext uri="{FF2B5EF4-FFF2-40B4-BE49-F238E27FC236}">
                <a16:creationId xmlns:a16="http://schemas.microsoft.com/office/drawing/2014/main" id="{1D1046AF-31B4-46CF-9768-A828D2C96793}"/>
              </a:ext>
            </a:extLst>
          </p:cNvPr>
          <p:cNvSpPr/>
          <p:nvPr/>
        </p:nvSpPr>
        <p:spPr>
          <a:xfrm>
            <a:off x="6002904" y="3390069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9A0868E9-F310-4B26-94B9-F9622A8377A7}"/>
              </a:ext>
            </a:extLst>
          </p:cNvPr>
          <p:cNvCxnSpPr>
            <a:cxnSpLocks/>
            <a:stCxn id="108" idx="2"/>
            <a:endCxn id="21" idx="6"/>
          </p:cNvCxnSpPr>
          <p:nvPr/>
        </p:nvCxnSpPr>
        <p:spPr>
          <a:xfrm flipH="1" flipV="1">
            <a:off x="831716" y="3432753"/>
            <a:ext cx="5171188" cy="4023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09D6E640-6EB1-4CB3-BC17-894F3EF0934B}"/>
                  </a:ext>
                </a:extLst>
              </p:cNvPr>
              <p:cNvSpPr txBox="1"/>
              <p:nvPr/>
            </p:nvSpPr>
            <p:spPr>
              <a:xfrm>
                <a:off x="457570" y="3306783"/>
                <a:ext cx="2973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09D6E640-6EB1-4CB3-BC17-894F3EF09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70" y="3306783"/>
                <a:ext cx="297324" cy="276999"/>
              </a:xfrm>
              <a:prstGeom prst="rect">
                <a:avLst/>
              </a:prstGeom>
              <a:blipFill>
                <a:blip r:embed="rId24"/>
                <a:stretch>
                  <a:fillRect l="-18367" r="-8163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7" name="Rectangle 116">
            <a:extLst>
              <a:ext uri="{FF2B5EF4-FFF2-40B4-BE49-F238E27FC236}">
                <a16:creationId xmlns:a16="http://schemas.microsoft.com/office/drawing/2014/main" id="{05A2A188-BA52-45A8-9A17-4AB567484722}"/>
              </a:ext>
            </a:extLst>
          </p:cNvPr>
          <p:cNvSpPr/>
          <p:nvPr/>
        </p:nvSpPr>
        <p:spPr>
          <a:xfrm>
            <a:off x="7420701" y="3782366"/>
            <a:ext cx="3691370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AR" sz="1600" b="1" dirty="0"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necesitan 4 etapas de equilibrio</a:t>
            </a:r>
            <a:endParaRPr lang="es-AR" sz="1600" b="1" dirty="0"/>
          </a:p>
        </p:txBody>
      </p:sp>
      <p:pic>
        <p:nvPicPr>
          <p:cNvPr id="69" name="Imagen 5" descr="Nueva marca difusion - web">
            <a:extLst>
              <a:ext uri="{FF2B5EF4-FFF2-40B4-BE49-F238E27FC236}">
                <a16:creationId xmlns:a16="http://schemas.microsoft.com/office/drawing/2014/main" id="{096C658D-E731-4697-8BCC-2B81C7788EC1}"/>
              </a:ext>
            </a:extLst>
          </p:cNvPr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5879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fld>
            <a:r>
              <a:rPr lang="en-US" sz="1600" b="1" dirty="0"/>
              <a:t>-</a:t>
            </a:r>
          </a:p>
        </p:txBody>
      </p:sp>
      <p:sp>
        <p:nvSpPr>
          <p:cNvPr id="75" name="TextBox 9">
            <a:extLst>
              <a:ext uri="{FF2B5EF4-FFF2-40B4-BE49-F238E27FC236}">
                <a16:creationId xmlns:a16="http://schemas.microsoft.com/office/drawing/2014/main" id="{073A944C-0855-4F16-A3F1-7A731D5DA7B2}"/>
              </a:ext>
            </a:extLst>
          </p:cNvPr>
          <p:cNvSpPr txBox="1"/>
          <p:nvPr/>
        </p:nvSpPr>
        <p:spPr>
          <a:xfrm>
            <a:off x="5996264" y="1719608"/>
            <a:ext cx="173047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</a:rPr>
              <a:t>----</a:t>
            </a:r>
            <a:r>
              <a:rPr lang="es-ES" sz="1400" dirty="0"/>
              <a:t> Refinado</a:t>
            </a:r>
          </a:p>
          <a:p>
            <a:r>
              <a:rPr lang="es-ES" sz="1400" b="1" dirty="0">
                <a:solidFill>
                  <a:srgbClr val="00B0F0"/>
                </a:solidFill>
              </a:rPr>
              <a:t>----</a:t>
            </a:r>
            <a:r>
              <a:rPr lang="es-ES" sz="1400" dirty="0"/>
              <a:t> Extracto</a:t>
            </a:r>
          </a:p>
        </p:txBody>
      </p:sp>
      <p:sp>
        <p:nvSpPr>
          <p:cNvPr id="76" name="TextBox 9">
            <a:extLst>
              <a:ext uri="{FF2B5EF4-FFF2-40B4-BE49-F238E27FC236}">
                <a16:creationId xmlns:a16="http://schemas.microsoft.com/office/drawing/2014/main" id="{073A944C-0855-4F16-A3F1-7A731D5DA7B2}"/>
              </a:ext>
            </a:extLst>
          </p:cNvPr>
          <p:cNvSpPr txBox="1"/>
          <p:nvPr/>
        </p:nvSpPr>
        <p:spPr>
          <a:xfrm>
            <a:off x="6001207" y="2166543"/>
            <a:ext cx="173047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400" b="1" dirty="0"/>
              <a:t>----</a:t>
            </a:r>
            <a:r>
              <a:rPr lang="es-ES" sz="1400" dirty="0"/>
              <a:t> Líneas de unión</a:t>
            </a:r>
          </a:p>
          <a:p>
            <a:r>
              <a:rPr lang="es-ES" sz="1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●</a:t>
            </a:r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 Puntos notables</a:t>
            </a:r>
            <a:endParaRPr lang="es-AR" sz="1400" dirty="0"/>
          </a:p>
        </p:txBody>
      </p:sp>
      <p:sp>
        <p:nvSpPr>
          <p:cNvPr id="77" name="Título 1"/>
          <p:cNvSpPr>
            <a:spLocks noGrp="1"/>
          </p:cNvSpPr>
          <p:nvPr>
            <p:ph type="title"/>
          </p:nvPr>
        </p:nvSpPr>
        <p:spPr>
          <a:xfrm>
            <a:off x="438912" y="250026"/>
            <a:ext cx="7708392" cy="919940"/>
          </a:xfrm>
        </p:spPr>
        <p:txBody>
          <a:bodyPr/>
          <a:lstStyle/>
          <a:p>
            <a:r>
              <a:rPr lang="es-419" dirty="0"/>
              <a:t>Resolución – Ítem 1 – N° Etapas</a:t>
            </a:r>
            <a:endParaRPr lang="en-US" dirty="0"/>
          </a:p>
        </p:txBody>
      </p:sp>
      <p:sp>
        <p:nvSpPr>
          <p:cNvPr id="78" name="Marcador de contenido 2">
            <a:extLst>
              <a:ext uri="{FF2B5EF4-FFF2-40B4-BE49-F238E27FC236}">
                <a16:creationId xmlns:a16="http://schemas.microsoft.com/office/drawing/2014/main" id="{65A73864-70EF-44F6-9A98-9A38ADB29064}"/>
              </a:ext>
            </a:extLst>
          </p:cNvPr>
          <p:cNvSpPr txBox="1">
            <a:spLocks/>
          </p:cNvSpPr>
          <p:nvPr/>
        </p:nvSpPr>
        <p:spPr>
          <a:xfrm>
            <a:off x="390847" y="1062529"/>
            <a:ext cx="6263544" cy="824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AR" sz="1600" b="1" dirty="0">
                <a:solidFill>
                  <a:schemeClr val="tx1"/>
                </a:solidFill>
              </a:rPr>
              <a:t>Determinar: </a:t>
            </a:r>
          </a:p>
          <a:p>
            <a:pPr marL="269875" indent="-225425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s-AR" sz="1600" b="1" dirty="0">
                <a:solidFill>
                  <a:schemeClr val="tx1"/>
                </a:solidFill>
              </a:rPr>
              <a:t>Número de etapas ideales para contactado en contracorriente. </a:t>
            </a: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1120789" y="4644322"/>
            <a:ext cx="4630839" cy="1527413"/>
          </a:xfrm>
          <a:prstGeom prst="rect">
            <a:avLst/>
          </a:prstGeom>
        </p:spPr>
      </p:pic>
      <p:sp>
        <p:nvSpPr>
          <p:cNvPr id="84" name="Rectangle 24">
            <a:extLst>
              <a:ext uri="{FF2B5EF4-FFF2-40B4-BE49-F238E27FC236}">
                <a16:creationId xmlns:a16="http://schemas.microsoft.com/office/drawing/2014/main" id="{7EDF032B-DAB9-4CA9-A092-CC176060FBC5}"/>
              </a:ext>
            </a:extLst>
          </p:cNvPr>
          <p:cNvSpPr/>
          <p:nvPr/>
        </p:nvSpPr>
        <p:spPr>
          <a:xfrm>
            <a:off x="375473" y="4156881"/>
            <a:ext cx="3792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400" dirty="0"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Resumiendo:</a:t>
            </a:r>
            <a:endParaRPr lang="es-AR" sz="1400" dirty="0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5923190" y="4667395"/>
            <a:ext cx="4984374" cy="1472973"/>
          </a:xfrm>
          <a:prstGeom prst="rect">
            <a:avLst/>
          </a:prstGeom>
        </p:spPr>
      </p:pic>
      <p:sp>
        <p:nvSpPr>
          <p:cNvPr id="89" name="Rectangle 116">
            <a:extLst>
              <a:ext uri="{FF2B5EF4-FFF2-40B4-BE49-F238E27FC236}">
                <a16:creationId xmlns:a16="http://schemas.microsoft.com/office/drawing/2014/main" id="{05A2A188-BA52-45A8-9A17-4AB567484722}"/>
              </a:ext>
            </a:extLst>
          </p:cNvPr>
          <p:cNvSpPr/>
          <p:nvPr/>
        </p:nvSpPr>
        <p:spPr>
          <a:xfrm>
            <a:off x="1655958" y="4401646"/>
            <a:ext cx="2872028" cy="307777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AR" sz="1400" dirty="0"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Identifico puntos del BM global</a:t>
            </a:r>
            <a:endParaRPr lang="es-AR" sz="1400" dirty="0"/>
          </a:p>
        </p:txBody>
      </p:sp>
      <p:sp>
        <p:nvSpPr>
          <p:cNvPr id="90" name="Rectangle 116">
            <a:extLst>
              <a:ext uri="{FF2B5EF4-FFF2-40B4-BE49-F238E27FC236}">
                <a16:creationId xmlns:a16="http://schemas.microsoft.com/office/drawing/2014/main" id="{05A2A188-BA52-45A8-9A17-4AB567484722}"/>
              </a:ext>
            </a:extLst>
          </p:cNvPr>
          <p:cNvSpPr/>
          <p:nvPr/>
        </p:nvSpPr>
        <p:spPr>
          <a:xfrm>
            <a:off x="6592111" y="4336970"/>
            <a:ext cx="2872028" cy="307777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AR" sz="1400" dirty="0"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Busco los Polos</a:t>
            </a:r>
            <a:endParaRPr lang="es-AR" sz="1400" dirty="0"/>
          </a:p>
        </p:txBody>
      </p:sp>
      <p:sp>
        <p:nvSpPr>
          <p:cNvPr id="91" name="Rectangle 116">
            <a:extLst>
              <a:ext uri="{FF2B5EF4-FFF2-40B4-BE49-F238E27FC236}">
                <a16:creationId xmlns:a16="http://schemas.microsoft.com/office/drawing/2014/main" id="{05A2A188-BA52-45A8-9A17-4AB567484722}"/>
              </a:ext>
            </a:extLst>
          </p:cNvPr>
          <p:cNvSpPr/>
          <p:nvPr/>
        </p:nvSpPr>
        <p:spPr>
          <a:xfrm>
            <a:off x="1913611" y="1705203"/>
            <a:ext cx="2872028" cy="307777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AR" sz="1400" dirty="0"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Cuento Etapas</a:t>
            </a:r>
            <a:endParaRPr lang="es-AR" sz="1400" dirty="0"/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7BA56AB-3BCD-1E46-02AB-C72262BEA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Materia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200535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70" grpId="0"/>
      <p:bldP spid="71" grpId="0" animBg="1"/>
      <p:bldP spid="81" grpId="0"/>
      <p:bldP spid="82" grpId="0" animBg="1"/>
      <p:bldP spid="86" grpId="0"/>
      <p:bldP spid="92" grpId="0"/>
      <p:bldP spid="93" grpId="0" animBg="1"/>
      <p:bldP spid="98" grpId="0"/>
      <p:bldP spid="99" grpId="0" animBg="1"/>
      <p:bldP spid="104" grpId="0"/>
      <p:bldP spid="107" grpId="0"/>
      <p:bldP spid="108" grpId="0" animBg="1"/>
      <p:bldP spid="114" grpId="0"/>
      <p:bldP spid="117" grpId="0" animBg="1"/>
      <p:bldP spid="84" grpId="0"/>
      <p:bldP spid="89" grpId="0" animBg="1"/>
      <p:bldP spid="90" grpId="0" animBg="1"/>
      <p:bldP spid="9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icture 33">
            <a:extLst>
              <a:ext uri="{FF2B5EF4-FFF2-40B4-BE49-F238E27FC236}">
                <a16:creationId xmlns:a16="http://schemas.microsoft.com/office/drawing/2014/main" id="{1BE399A8-F377-4718-9AE4-562B0F0E33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1224" y="4391107"/>
            <a:ext cx="6150864" cy="1722120"/>
          </a:xfrm>
          <a:prstGeom prst="rect">
            <a:avLst/>
          </a:prstGeom>
        </p:spPr>
      </p:pic>
      <p:sp>
        <p:nvSpPr>
          <p:cNvPr id="76" name="Marcador de contenido 2">
            <a:extLst>
              <a:ext uri="{FF2B5EF4-FFF2-40B4-BE49-F238E27FC236}">
                <a16:creationId xmlns:a16="http://schemas.microsoft.com/office/drawing/2014/main" id="{65A73864-70EF-44F6-9A98-9A38ADB29064}"/>
              </a:ext>
            </a:extLst>
          </p:cNvPr>
          <p:cNvSpPr txBox="1">
            <a:spLocks/>
          </p:cNvSpPr>
          <p:nvPr/>
        </p:nvSpPr>
        <p:spPr>
          <a:xfrm>
            <a:off x="444632" y="958014"/>
            <a:ext cx="5715000" cy="900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AR" sz="1400" b="1" dirty="0">
                <a:solidFill>
                  <a:schemeClr val="tx1"/>
                </a:solidFill>
              </a:rPr>
              <a:t>Determinar: </a:t>
            </a:r>
          </a:p>
          <a:p>
            <a:pPr marL="263525" indent="-219075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2"/>
            </a:pPr>
            <a:r>
              <a:rPr lang="es-AR" sz="1400" b="1" dirty="0">
                <a:solidFill>
                  <a:schemeClr val="tx1"/>
                </a:solidFill>
              </a:rPr>
              <a:t>Relación entre las corrientes extracto/refinado que salen del equipo. </a:t>
            </a:r>
          </a:p>
          <a:p>
            <a:pPr marL="263525" indent="-219075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2"/>
            </a:pPr>
            <a:r>
              <a:rPr lang="es-AR" sz="1400" b="1" dirty="0">
                <a:solidFill>
                  <a:schemeClr val="tx1"/>
                </a:solidFill>
              </a:rPr>
              <a:t>Ubicación optima de ambas alimentaciones. 	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722F31F-4AB1-48EB-B5B4-84324B68FA1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67245"/>
          <a:stretch/>
        </p:blipFill>
        <p:spPr>
          <a:xfrm>
            <a:off x="221884" y="3168020"/>
            <a:ext cx="6377898" cy="1728156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A4065EA-92F1-48C8-9386-008CB21A4229}"/>
              </a:ext>
            </a:extLst>
          </p:cNvPr>
          <p:cNvCxnSpPr>
            <a:cxnSpLocks/>
          </p:cNvCxnSpPr>
          <p:nvPr/>
        </p:nvCxnSpPr>
        <p:spPr>
          <a:xfrm flipV="1">
            <a:off x="553533" y="3133428"/>
            <a:ext cx="869455" cy="1422552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C3637C4-9D54-4203-B40C-0DA332F22E55}"/>
              </a:ext>
            </a:extLst>
          </p:cNvPr>
          <p:cNvCxnSpPr>
            <a:cxnSpLocks/>
          </p:cNvCxnSpPr>
          <p:nvPr/>
        </p:nvCxnSpPr>
        <p:spPr>
          <a:xfrm flipH="1" flipV="1">
            <a:off x="5106726" y="3194153"/>
            <a:ext cx="823078" cy="1380852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C721338-F78D-48F2-B117-AAB5EDBFBAB0}"/>
              </a:ext>
            </a:extLst>
          </p:cNvPr>
          <p:cNvCxnSpPr>
            <a:cxnSpLocks/>
          </p:cNvCxnSpPr>
          <p:nvPr/>
        </p:nvCxnSpPr>
        <p:spPr>
          <a:xfrm>
            <a:off x="1101705" y="3692216"/>
            <a:ext cx="42839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64F6FF6-BDB6-4618-A2A7-4F06E6B1DAFB}"/>
              </a:ext>
            </a:extLst>
          </p:cNvPr>
          <p:cNvCxnSpPr>
            <a:cxnSpLocks/>
          </p:cNvCxnSpPr>
          <p:nvPr/>
        </p:nvCxnSpPr>
        <p:spPr>
          <a:xfrm>
            <a:off x="1341557" y="3256240"/>
            <a:ext cx="380022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3B2C148-DC7B-484D-BCE3-C2FA92E079A3}"/>
              </a:ext>
            </a:extLst>
          </p:cNvPr>
          <p:cNvCxnSpPr>
            <a:cxnSpLocks/>
          </p:cNvCxnSpPr>
          <p:nvPr/>
        </p:nvCxnSpPr>
        <p:spPr>
          <a:xfrm>
            <a:off x="833530" y="4124098"/>
            <a:ext cx="48549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9A1B65D-BE2E-4837-B23E-73180F879489}"/>
                  </a:ext>
                </a:extLst>
              </p:cNvPr>
              <p:cNvSpPr txBox="1"/>
              <p:nvPr/>
            </p:nvSpPr>
            <p:spPr>
              <a:xfrm>
                <a:off x="1206744" y="2811622"/>
                <a:ext cx="269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9A1B65D-BE2E-4837-B23E-73180F8794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744" y="2811622"/>
                <a:ext cx="269625" cy="276999"/>
              </a:xfrm>
              <a:prstGeom prst="rect">
                <a:avLst/>
              </a:prstGeom>
              <a:blipFill>
                <a:blip r:embed="rId6"/>
                <a:stretch>
                  <a:fillRect l="-22727" r="-9091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20">
            <a:extLst>
              <a:ext uri="{FF2B5EF4-FFF2-40B4-BE49-F238E27FC236}">
                <a16:creationId xmlns:a16="http://schemas.microsoft.com/office/drawing/2014/main" id="{10FF3E4E-CED0-40A0-B41C-945CAD58CE88}"/>
              </a:ext>
            </a:extLst>
          </p:cNvPr>
          <p:cNvSpPr/>
          <p:nvPr/>
        </p:nvSpPr>
        <p:spPr>
          <a:xfrm>
            <a:off x="553533" y="4427668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FF1BAC0-E9B9-4601-8B38-FE0E4C44E94E}"/>
              </a:ext>
            </a:extLst>
          </p:cNvPr>
          <p:cNvSpPr/>
          <p:nvPr/>
        </p:nvSpPr>
        <p:spPr>
          <a:xfrm>
            <a:off x="1286946" y="3194603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C1DD3D6-CAF6-47AA-95C6-57FF49F1D5CA}"/>
                  </a:ext>
                </a:extLst>
              </p:cNvPr>
              <p:cNvSpPr txBox="1"/>
              <p:nvPr/>
            </p:nvSpPr>
            <p:spPr>
              <a:xfrm>
                <a:off x="460411" y="4510941"/>
                <a:ext cx="20067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C1DD3D6-CAF6-47AA-95C6-57FF49F1D5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411" y="4510941"/>
                <a:ext cx="200670" cy="276999"/>
              </a:xfrm>
              <a:prstGeom prst="rect">
                <a:avLst/>
              </a:prstGeom>
              <a:blipFill>
                <a:blip r:embed="rId7"/>
                <a:stretch>
                  <a:fillRect l="-43750" r="-65625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val 27">
            <a:extLst>
              <a:ext uri="{FF2B5EF4-FFF2-40B4-BE49-F238E27FC236}">
                <a16:creationId xmlns:a16="http://schemas.microsoft.com/office/drawing/2014/main" id="{48D0EAFE-F609-410B-A0C1-3699E1818D31}"/>
              </a:ext>
            </a:extLst>
          </p:cNvPr>
          <p:cNvSpPr/>
          <p:nvPr/>
        </p:nvSpPr>
        <p:spPr>
          <a:xfrm>
            <a:off x="5877718" y="4511241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651D7C0-9EE1-4012-893B-675130989CC1}"/>
                  </a:ext>
                </a:extLst>
              </p:cNvPr>
              <p:cNvSpPr txBox="1"/>
              <p:nvPr/>
            </p:nvSpPr>
            <p:spPr>
              <a:xfrm>
                <a:off x="5827198" y="4572074"/>
                <a:ext cx="20067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651D7C0-9EE1-4012-893B-675130989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198" y="4572074"/>
                <a:ext cx="200670" cy="276999"/>
              </a:xfrm>
              <a:prstGeom prst="rect">
                <a:avLst/>
              </a:prstGeom>
              <a:blipFill>
                <a:blip r:embed="rId8"/>
                <a:stretch>
                  <a:fillRect l="-24242" r="-18182" b="-888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C4CF2DA-9561-4E3D-B0EC-B4F868278BA2}"/>
                  </a:ext>
                </a:extLst>
              </p:cNvPr>
              <p:cNvSpPr txBox="1"/>
              <p:nvPr/>
            </p:nvSpPr>
            <p:spPr>
              <a:xfrm>
                <a:off x="520513" y="3879417"/>
                <a:ext cx="269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C4CF2DA-9561-4E3D-B0EC-B4F868278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13" y="3879417"/>
                <a:ext cx="269625" cy="276999"/>
              </a:xfrm>
              <a:prstGeom prst="rect">
                <a:avLst/>
              </a:prstGeom>
              <a:blipFill>
                <a:blip r:embed="rId9"/>
                <a:stretch>
                  <a:fillRect l="-20000" r="-6667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 31">
            <a:extLst>
              <a:ext uri="{FF2B5EF4-FFF2-40B4-BE49-F238E27FC236}">
                <a16:creationId xmlns:a16="http://schemas.microsoft.com/office/drawing/2014/main" id="{3D013D4A-FCD2-49A7-860B-7B2976112C9A}"/>
              </a:ext>
            </a:extLst>
          </p:cNvPr>
          <p:cNvSpPr/>
          <p:nvPr/>
        </p:nvSpPr>
        <p:spPr>
          <a:xfrm>
            <a:off x="766895" y="4077391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44C5667-08F8-4ABC-BC7F-9FCB326B1188}"/>
                  </a:ext>
                </a:extLst>
              </p:cNvPr>
              <p:cNvSpPr txBox="1"/>
              <p:nvPr/>
            </p:nvSpPr>
            <p:spPr>
              <a:xfrm>
                <a:off x="416692" y="3618333"/>
                <a:ext cx="4921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𝑚𝑖𝑥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44C5667-08F8-4ABC-BC7F-9FCB326B1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92" y="3618333"/>
                <a:ext cx="492121" cy="276999"/>
              </a:xfrm>
              <a:prstGeom prst="rect">
                <a:avLst/>
              </a:prstGeom>
              <a:blipFill>
                <a:blip r:embed="rId10"/>
                <a:stretch>
                  <a:fillRect l="-11111" r="-6173" b="-1777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Oval 40">
            <a:extLst>
              <a:ext uri="{FF2B5EF4-FFF2-40B4-BE49-F238E27FC236}">
                <a16:creationId xmlns:a16="http://schemas.microsoft.com/office/drawing/2014/main" id="{3A4FBBD7-7414-4751-B56A-DE5E3CFD1D06}"/>
              </a:ext>
            </a:extLst>
          </p:cNvPr>
          <p:cNvSpPr/>
          <p:nvPr/>
        </p:nvSpPr>
        <p:spPr>
          <a:xfrm>
            <a:off x="898320" y="3842532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B3914A9-0B8E-410C-8105-FE43088677D6}"/>
                  </a:ext>
                </a:extLst>
              </p:cNvPr>
              <p:cNvSpPr txBox="1"/>
              <p:nvPr/>
            </p:nvSpPr>
            <p:spPr>
              <a:xfrm>
                <a:off x="3688063" y="3823745"/>
                <a:ext cx="2492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B3914A9-0B8E-410C-8105-FE4308867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063" y="3823745"/>
                <a:ext cx="249299" cy="276999"/>
              </a:xfrm>
              <a:prstGeom prst="rect">
                <a:avLst/>
              </a:prstGeom>
              <a:blipFill>
                <a:blip r:embed="rId11"/>
                <a:stretch>
                  <a:fillRect l="-24390" r="-19512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3F88B08-B8FE-4260-A42D-382EB7879AE4}"/>
                  </a:ext>
                </a:extLst>
              </p:cNvPr>
              <p:cNvSpPr txBox="1"/>
              <p:nvPr/>
            </p:nvSpPr>
            <p:spPr>
              <a:xfrm>
                <a:off x="5572943" y="3802915"/>
                <a:ext cx="2803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3F88B08-B8FE-4260-A42D-382EB7879A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2943" y="3802915"/>
                <a:ext cx="280398" cy="276999"/>
              </a:xfrm>
              <a:prstGeom prst="rect">
                <a:avLst/>
              </a:prstGeom>
              <a:blipFill>
                <a:blip r:embed="rId12"/>
                <a:stretch>
                  <a:fillRect l="-19565" r="-10870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CC66BAA3-97DC-4ABE-B8BF-E5F084B7DAAE}"/>
                  </a:ext>
                </a:extLst>
              </p:cNvPr>
              <p:cNvSpPr/>
              <p:nvPr/>
            </p:nvSpPr>
            <p:spPr>
              <a:xfrm>
                <a:off x="987203" y="1975187"/>
                <a:ext cx="2444772" cy="307777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≝</m:t>
                      </m:r>
                      <m:sSub>
                        <m:sSubPr>
                          <m:ctrlPr>
                            <a:rPr lang="es-AR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s-AR" sz="1400" b="1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CC66BAA3-97DC-4ABE-B8BF-E5F084B7DA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203" y="1975187"/>
                <a:ext cx="2444772" cy="307777"/>
              </a:xfrm>
              <a:prstGeom prst="rect">
                <a:avLst/>
              </a:prstGeom>
              <a:blipFill>
                <a:blip r:embed="rId13"/>
                <a:stretch>
                  <a:fillRect b="-185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42259554-8884-45CA-82D9-B3C9CF268B54}"/>
                  </a:ext>
                </a:extLst>
              </p:cNvPr>
              <p:cNvSpPr/>
              <p:nvPr/>
            </p:nvSpPr>
            <p:spPr>
              <a:xfrm>
                <a:off x="3898209" y="1975187"/>
                <a:ext cx="2162066" cy="307777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𝑚𝑖𝑥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AR" sz="14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s-AR" sz="1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42259554-8884-45CA-82D9-B3C9CF268B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8209" y="1975187"/>
                <a:ext cx="2162066" cy="307777"/>
              </a:xfrm>
              <a:prstGeom prst="rect">
                <a:avLst/>
              </a:prstGeom>
              <a:blipFill>
                <a:blip r:embed="rId14"/>
                <a:stretch>
                  <a:fillRect b="-185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35849107-4245-4135-A2C2-FC5D81EF3D56}"/>
                  </a:ext>
                </a:extLst>
              </p:cNvPr>
              <p:cNvSpPr/>
              <p:nvPr/>
            </p:nvSpPr>
            <p:spPr>
              <a:xfrm>
                <a:off x="4364042" y="2403808"/>
                <a:ext cx="1230400" cy="307777"/>
              </a:xfrm>
              <a:prstGeom prst="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35849107-4245-4135-A2C2-FC5D81EF3D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042" y="2403808"/>
                <a:ext cx="1230400" cy="307777"/>
              </a:xfrm>
              <a:prstGeom prst="rect">
                <a:avLst/>
              </a:prstGeom>
              <a:blipFill>
                <a:blip r:embed="rId15"/>
                <a:stretch>
                  <a:fillRect b="-1852"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Oval 58">
            <a:extLst>
              <a:ext uri="{FF2B5EF4-FFF2-40B4-BE49-F238E27FC236}">
                <a16:creationId xmlns:a16="http://schemas.microsoft.com/office/drawing/2014/main" id="{1CD0D251-FA7D-442A-8D1D-D66D187255A7}"/>
              </a:ext>
            </a:extLst>
          </p:cNvPr>
          <p:cNvSpPr/>
          <p:nvPr/>
        </p:nvSpPr>
        <p:spPr>
          <a:xfrm>
            <a:off x="16692881" y="4641041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5EF3C522-85A8-4775-9D69-D57B6E73BEF3}"/>
                  </a:ext>
                </a:extLst>
              </p:cNvPr>
              <p:cNvSpPr txBox="1"/>
              <p:nvPr/>
            </p:nvSpPr>
            <p:spPr>
              <a:xfrm>
                <a:off x="16647156" y="4303632"/>
                <a:ext cx="20067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5EF3C522-85A8-4775-9D69-D57B6E73B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7156" y="4303632"/>
                <a:ext cx="200670" cy="276999"/>
              </a:xfrm>
              <a:prstGeom prst="rect">
                <a:avLst/>
              </a:prstGeom>
              <a:blipFill>
                <a:blip r:embed="rId16"/>
                <a:stretch>
                  <a:fillRect l="-51515" r="-51515" b="-3111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Oval 62">
            <a:extLst>
              <a:ext uri="{FF2B5EF4-FFF2-40B4-BE49-F238E27FC236}">
                <a16:creationId xmlns:a16="http://schemas.microsoft.com/office/drawing/2014/main" id="{E7D75E99-8080-49E7-AA35-79060630282D}"/>
              </a:ext>
            </a:extLst>
          </p:cNvPr>
          <p:cNvSpPr/>
          <p:nvPr/>
        </p:nvSpPr>
        <p:spPr>
          <a:xfrm>
            <a:off x="10207487" y="2733261"/>
            <a:ext cx="1560841" cy="9199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69022424-0966-4A7A-A33A-C483A6E34C63}"/>
              </a:ext>
            </a:extLst>
          </p:cNvPr>
          <p:cNvCxnSpPr>
            <a:stCxn id="63" idx="3"/>
          </p:cNvCxnSpPr>
          <p:nvPr/>
        </p:nvCxnSpPr>
        <p:spPr>
          <a:xfrm>
            <a:off x="10436067" y="3518479"/>
            <a:ext cx="1515422" cy="6144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5F414AE6-CE94-44F2-A2D4-17C8B3B7E739}"/>
              </a:ext>
            </a:extLst>
          </p:cNvPr>
          <p:cNvCxnSpPr>
            <a:stCxn id="63" idx="6"/>
          </p:cNvCxnSpPr>
          <p:nvPr/>
        </p:nvCxnSpPr>
        <p:spPr>
          <a:xfrm>
            <a:off x="11768328" y="3193231"/>
            <a:ext cx="201788" cy="6152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Oval 60">
            <a:extLst>
              <a:ext uri="{FF2B5EF4-FFF2-40B4-BE49-F238E27FC236}">
                <a16:creationId xmlns:a16="http://schemas.microsoft.com/office/drawing/2014/main" id="{117E4B01-7D5A-45C4-A864-5A630410EA90}"/>
              </a:ext>
            </a:extLst>
          </p:cNvPr>
          <p:cNvSpPr/>
          <p:nvPr/>
        </p:nvSpPr>
        <p:spPr>
          <a:xfrm>
            <a:off x="10923026" y="3200554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42DA3C9-CF4B-4D53-8EEC-D8CC0C8367DD}"/>
                  </a:ext>
                </a:extLst>
              </p:cNvPr>
              <p:cNvSpPr txBox="1"/>
              <p:nvPr/>
            </p:nvSpPr>
            <p:spPr>
              <a:xfrm>
                <a:off x="10877300" y="2863145"/>
                <a:ext cx="26059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42DA3C9-CF4B-4D53-8EEC-D8CC0C8367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7300" y="2863145"/>
                <a:ext cx="260599" cy="276999"/>
              </a:xfrm>
              <a:prstGeom prst="rect">
                <a:avLst/>
              </a:prstGeom>
              <a:blipFill>
                <a:blip r:embed="rId17"/>
                <a:stretch>
                  <a:fillRect l="-37209" r="-20930" b="-3111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Oval 86">
            <a:extLst>
              <a:ext uri="{FF2B5EF4-FFF2-40B4-BE49-F238E27FC236}">
                <a16:creationId xmlns:a16="http://schemas.microsoft.com/office/drawing/2014/main" id="{F6B123BD-AEBF-4837-8E7B-485E4CBEBB0F}"/>
              </a:ext>
            </a:extLst>
          </p:cNvPr>
          <p:cNvSpPr/>
          <p:nvPr/>
        </p:nvSpPr>
        <p:spPr>
          <a:xfrm>
            <a:off x="6819399" y="4295459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C207D9A1-672B-498D-9DE1-346BF9B84E37}"/>
                  </a:ext>
                </a:extLst>
              </p:cNvPr>
              <p:cNvSpPr txBox="1"/>
              <p:nvPr/>
            </p:nvSpPr>
            <p:spPr>
              <a:xfrm>
                <a:off x="6763943" y="3817915"/>
                <a:ext cx="26059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C207D9A1-672B-498D-9DE1-346BF9B84E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943" y="3817915"/>
                <a:ext cx="260599" cy="276999"/>
              </a:xfrm>
              <a:prstGeom prst="rect">
                <a:avLst/>
              </a:prstGeom>
              <a:blipFill>
                <a:blip r:embed="rId20"/>
                <a:stretch>
                  <a:fillRect l="-38095" r="-19048" b="-2826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E8982B14-9012-4B1A-AD89-444586F7658C}"/>
                  </a:ext>
                </a:extLst>
              </p:cNvPr>
              <p:cNvSpPr/>
              <p:nvPr/>
            </p:nvSpPr>
            <p:spPr>
              <a:xfrm>
                <a:off x="790138" y="2405767"/>
                <a:ext cx="2777299" cy="307777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AR" sz="14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s-AR" sz="1400" i="0">
                          <a:latin typeface="Cambria Math" panose="02040503050406030204" pitchFamily="18" charset="0"/>
                        </a:rPr>
                        <m:t>=≝</m:t>
                      </m:r>
                      <m:sSub>
                        <m:sSubPr>
                          <m:ctrlPr>
                            <a:rPr lang="es-AR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b="1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s-AR" sz="1400" b="1" i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E8982B14-9012-4B1A-AD89-444586F765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138" y="2405767"/>
                <a:ext cx="2777299" cy="307777"/>
              </a:xfrm>
              <a:prstGeom prst="rect">
                <a:avLst/>
              </a:prstGeom>
              <a:blipFill>
                <a:blip r:embed="rId21"/>
                <a:stretch>
                  <a:fillRect b="-188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66309CF9-FD96-4B0A-815A-44DEC04849E6}"/>
                  </a:ext>
                </a:extLst>
              </p:cNvPr>
              <p:cNvSpPr txBox="1"/>
              <p:nvPr/>
            </p:nvSpPr>
            <p:spPr>
              <a:xfrm>
                <a:off x="279892" y="3828269"/>
                <a:ext cx="292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66309CF9-FD96-4B0A-815A-44DEC04849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92" y="3828269"/>
                <a:ext cx="292003" cy="276999"/>
              </a:xfrm>
              <a:prstGeom prst="rect">
                <a:avLst/>
              </a:prstGeom>
              <a:blipFill>
                <a:blip r:embed="rId22"/>
                <a:stretch>
                  <a:fillRect l="-20833" r="-6250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al 46">
            <a:extLst>
              <a:ext uri="{FF2B5EF4-FFF2-40B4-BE49-F238E27FC236}">
                <a16:creationId xmlns:a16="http://schemas.microsoft.com/office/drawing/2014/main" id="{6D2D0D33-D642-4B99-A844-3AAC25BE6DBF}"/>
              </a:ext>
            </a:extLst>
          </p:cNvPr>
          <p:cNvSpPr/>
          <p:nvPr/>
        </p:nvSpPr>
        <p:spPr>
          <a:xfrm>
            <a:off x="5645007" y="4077379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D8C3F243-65FC-418C-8E05-5DB0E01013A9}"/>
                  </a:ext>
                </a:extLst>
              </p:cNvPr>
              <p:cNvSpPr txBox="1"/>
              <p:nvPr/>
            </p:nvSpPr>
            <p:spPr>
              <a:xfrm>
                <a:off x="5825505" y="3979870"/>
                <a:ext cx="2857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D8C3F243-65FC-418C-8E05-5DB0E01013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5505" y="3979870"/>
                <a:ext cx="285719" cy="276999"/>
              </a:xfrm>
              <a:prstGeom prst="rect">
                <a:avLst/>
              </a:prstGeom>
              <a:blipFill>
                <a:blip r:embed="rId23"/>
                <a:stretch>
                  <a:fillRect l="-21739" r="-10870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Oval 70">
            <a:extLst>
              <a:ext uri="{FF2B5EF4-FFF2-40B4-BE49-F238E27FC236}">
                <a16:creationId xmlns:a16="http://schemas.microsoft.com/office/drawing/2014/main" id="{95A7C7D0-83D6-49BF-9322-10AE55B3E411}"/>
              </a:ext>
            </a:extLst>
          </p:cNvPr>
          <p:cNvSpPr/>
          <p:nvPr/>
        </p:nvSpPr>
        <p:spPr>
          <a:xfrm>
            <a:off x="5728655" y="4238482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6121FD9A-E15E-4249-BBA5-7867E6743CC9}"/>
                  </a:ext>
                </a:extLst>
              </p:cNvPr>
              <p:cNvSpPr txBox="1"/>
              <p:nvPr/>
            </p:nvSpPr>
            <p:spPr>
              <a:xfrm>
                <a:off x="392214" y="4060971"/>
                <a:ext cx="2973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6121FD9A-E15E-4249-BBA5-7867E6743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14" y="4060971"/>
                <a:ext cx="297324" cy="276999"/>
              </a:xfrm>
              <a:prstGeom prst="rect">
                <a:avLst/>
              </a:prstGeom>
              <a:blipFill>
                <a:blip r:embed="rId24"/>
                <a:stretch>
                  <a:fillRect l="-18367" r="-8163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Oval 81">
            <a:extLst>
              <a:ext uri="{FF2B5EF4-FFF2-40B4-BE49-F238E27FC236}">
                <a16:creationId xmlns:a16="http://schemas.microsoft.com/office/drawing/2014/main" id="{18BFBAA5-E57E-401D-ACF2-050434A3FECA}"/>
              </a:ext>
            </a:extLst>
          </p:cNvPr>
          <p:cNvSpPr/>
          <p:nvPr/>
        </p:nvSpPr>
        <p:spPr>
          <a:xfrm>
            <a:off x="668706" y="4219525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9E4A52D4-8D0B-4E68-A12C-F547DC5579E5}"/>
                  </a:ext>
                </a:extLst>
              </p:cNvPr>
              <p:cNvSpPr txBox="1"/>
              <p:nvPr/>
            </p:nvSpPr>
            <p:spPr>
              <a:xfrm>
                <a:off x="5889021" y="4240365"/>
                <a:ext cx="2857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9E4A52D4-8D0B-4E68-A12C-F547DC5579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9021" y="4240365"/>
                <a:ext cx="285719" cy="276999"/>
              </a:xfrm>
              <a:prstGeom prst="rect">
                <a:avLst/>
              </a:prstGeom>
              <a:blipFill>
                <a:blip r:embed="rId25"/>
                <a:stretch>
                  <a:fillRect l="-19149" r="-10638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Oval 92">
            <a:extLst>
              <a:ext uri="{FF2B5EF4-FFF2-40B4-BE49-F238E27FC236}">
                <a16:creationId xmlns:a16="http://schemas.microsoft.com/office/drawing/2014/main" id="{B4738F3B-0C0F-4449-B83A-A62B11A73878}"/>
              </a:ext>
            </a:extLst>
          </p:cNvPr>
          <p:cNvSpPr/>
          <p:nvPr/>
        </p:nvSpPr>
        <p:spPr>
          <a:xfrm>
            <a:off x="5778371" y="4362028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D87AC46C-5E0F-4369-A95A-0EAC501A611D}"/>
                  </a:ext>
                </a:extLst>
              </p:cNvPr>
              <p:cNvSpPr txBox="1"/>
              <p:nvPr/>
            </p:nvSpPr>
            <p:spPr>
              <a:xfrm>
                <a:off x="288688" y="4183555"/>
                <a:ext cx="2973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D87AC46C-5E0F-4369-A95A-0EAC501A61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88" y="4183555"/>
                <a:ext cx="297324" cy="276999"/>
              </a:xfrm>
              <a:prstGeom prst="rect">
                <a:avLst/>
              </a:prstGeom>
              <a:blipFill>
                <a:blip r:embed="rId26"/>
                <a:stretch>
                  <a:fillRect l="-18367" r="-8163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Oval 98">
            <a:extLst>
              <a:ext uri="{FF2B5EF4-FFF2-40B4-BE49-F238E27FC236}">
                <a16:creationId xmlns:a16="http://schemas.microsoft.com/office/drawing/2014/main" id="{95707CAE-50FD-4B2D-B80A-228A0DD4FB7C}"/>
              </a:ext>
            </a:extLst>
          </p:cNvPr>
          <p:cNvSpPr/>
          <p:nvPr/>
        </p:nvSpPr>
        <p:spPr>
          <a:xfrm>
            <a:off x="587442" y="4339389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09F72FBF-B19C-49D7-B127-A631838382FD}"/>
                  </a:ext>
                </a:extLst>
              </p:cNvPr>
              <p:cNvSpPr txBox="1"/>
              <p:nvPr/>
            </p:nvSpPr>
            <p:spPr>
              <a:xfrm>
                <a:off x="6046068" y="4311547"/>
                <a:ext cx="2857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09F72FBF-B19C-49D7-B127-A63183838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6068" y="4311547"/>
                <a:ext cx="285719" cy="276999"/>
              </a:xfrm>
              <a:prstGeom prst="rect">
                <a:avLst/>
              </a:prstGeom>
              <a:blipFill>
                <a:blip r:embed="rId27"/>
                <a:stretch>
                  <a:fillRect l="-21277" r="-8511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Oval 107">
            <a:extLst>
              <a:ext uri="{FF2B5EF4-FFF2-40B4-BE49-F238E27FC236}">
                <a16:creationId xmlns:a16="http://schemas.microsoft.com/office/drawing/2014/main" id="{1D1046AF-31B4-46CF-9768-A828D2C96793}"/>
              </a:ext>
            </a:extLst>
          </p:cNvPr>
          <p:cNvSpPr/>
          <p:nvPr/>
        </p:nvSpPr>
        <p:spPr>
          <a:xfrm>
            <a:off x="5833941" y="4431691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9A0868E9-F310-4B26-94B9-F9622A8377A7}"/>
              </a:ext>
            </a:extLst>
          </p:cNvPr>
          <p:cNvCxnSpPr>
            <a:cxnSpLocks/>
            <a:stCxn id="47" idx="3"/>
            <a:endCxn id="21" idx="6"/>
          </p:cNvCxnSpPr>
          <p:nvPr/>
        </p:nvCxnSpPr>
        <p:spPr>
          <a:xfrm flipH="1">
            <a:off x="662753" y="4157112"/>
            <a:ext cx="4998249" cy="317263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09D6E640-6EB1-4CB3-BC17-894F3EF0934B}"/>
                  </a:ext>
                </a:extLst>
              </p:cNvPr>
              <p:cNvSpPr txBox="1"/>
              <p:nvPr/>
            </p:nvSpPr>
            <p:spPr>
              <a:xfrm>
                <a:off x="288607" y="4348405"/>
                <a:ext cx="2973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09D6E640-6EB1-4CB3-BC17-894F3EF09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07" y="4348405"/>
                <a:ext cx="297324" cy="276999"/>
              </a:xfrm>
              <a:prstGeom prst="rect">
                <a:avLst/>
              </a:prstGeom>
              <a:blipFill>
                <a:blip r:embed="rId28"/>
                <a:stretch>
                  <a:fillRect l="-18367" r="-8163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val 42">
            <a:extLst>
              <a:ext uri="{FF2B5EF4-FFF2-40B4-BE49-F238E27FC236}">
                <a16:creationId xmlns:a16="http://schemas.microsoft.com/office/drawing/2014/main" id="{C3FD1579-C745-429A-8CC1-D0A58DE7E82F}"/>
              </a:ext>
            </a:extLst>
          </p:cNvPr>
          <p:cNvSpPr/>
          <p:nvPr/>
        </p:nvSpPr>
        <p:spPr>
          <a:xfrm>
            <a:off x="3758102" y="4212319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692A220-0A4A-453D-9B08-B2D054D4104D}"/>
              </a:ext>
            </a:extLst>
          </p:cNvPr>
          <p:cNvSpPr/>
          <p:nvPr/>
        </p:nvSpPr>
        <p:spPr>
          <a:xfrm>
            <a:off x="6520003" y="1012367"/>
            <a:ext cx="5450113" cy="3077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" algn="just" defTabSz="91440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80000"/>
            </a:pPr>
            <a:r>
              <a:rPr lang="es-ES" sz="1600" dirty="0">
                <a:latin typeface="Calibri" panose="020F0502020204030204" pitchFamily="34" charset="0"/>
                <a:cs typeface="Calibri" panose="020F0502020204030204" pitchFamily="34" charset="0"/>
              </a:rPr>
              <a:t>2) Se recurre al Balance de Masa y a la regla de la palanca:</a:t>
            </a:r>
            <a:endParaRPr lang="es-A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700CDB7-F512-49D5-B035-18843FB0B453}"/>
                  </a:ext>
                </a:extLst>
              </p:cNvPr>
              <p:cNvSpPr/>
              <p:nvPr/>
            </p:nvSpPr>
            <p:spPr>
              <a:xfrm>
                <a:off x="7570572" y="1517686"/>
                <a:ext cx="3306482" cy="700128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AR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s-A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s-AR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s-A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acc>
                        </m:num>
                        <m:den>
                          <m:acc>
                            <m:accPr>
                              <m:chr m:val="̅"/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s-AR" i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acc>
                        </m:den>
                      </m:f>
                      <m:r>
                        <a:rPr lang="es-AR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i="0">
                              <a:latin typeface="Cambria Math" panose="02040503050406030204" pitchFamily="18" charset="0"/>
                            </a:rPr>
                            <m:t>65</m:t>
                          </m:r>
                          <m:r>
                            <a:rPr lang="es-419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AR" i="0">
                              <a:latin typeface="Cambria Math" panose="02040503050406030204" pitchFamily="18" charset="0"/>
                            </a:rPr>
                            <m:t>85 </m:t>
                          </m:r>
                          <m:r>
                            <m:rPr>
                              <m:sty m:val="p"/>
                            </m:rPr>
                            <a:rPr lang="es-AR" i="0">
                              <a:latin typeface="Cambria Math" panose="02040503050406030204" pitchFamily="18" charset="0"/>
                            </a:rPr>
                            <m:t>UA</m:t>
                          </m:r>
                        </m:num>
                        <m:den>
                          <m:r>
                            <a:rPr lang="es-AR" i="0">
                              <a:latin typeface="Cambria Math" panose="02040503050406030204" pitchFamily="18" charset="0"/>
                            </a:rPr>
                            <m:t>114</m:t>
                          </m:r>
                          <m:r>
                            <a:rPr lang="es-419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ES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AR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s-AR" i="0">
                              <a:latin typeface="Cambria Math" panose="02040503050406030204" pitchFamily="18" charset="0"/>
                            </a:rPr>
                            <m:t>UA</m:t>
                          </m:r>
                        </m:den>
                      </m:f>
                      <m:r>
                        <a:rPr lang="es-AR" i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AR" i="0">
                          <a:latin typeface="Cambria Math" panose="02040503050406030204" pitchFamily="18" charset="0"/>
                        </a:rPr>
                        <m:t>576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700CDB7-F512-49D5-B035-18843FB0B4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0572" y="1517686"/>
                <a:ext cx="3306482" cy="700128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CC9488C7-B3AF-4CBB-8A20-F43186802482}"/>
                  </a:ext>
                </a:extLst>
              </p:cNvPr>
              <p:cNvSpPr/>
              <p:nvPr/>
            </p:nvSpPr>
            <p:spPr>
              <a:xfrm>
                <a:off x="2452212" y="5250220"/>
                <a:ext cx="359385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Ubicación óptima de alimentaciones: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sz="1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ES" sz="1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  <m:sub>
                        <m:r>
                          <a:rPr lang="es-ES" sz="1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s-E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al comienzo del equipo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AR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entre la segunda y tercera etapa</a:t>
                </a:r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CC9488C7-B3AF-4CBB-8A20-F431868024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212" y="5250220"/>
                <a:ext cx="3593856" cy="830997"/>
              </a:xfrm>
              <a:prstGeom prst="rect">
                <a:avLst/>
              </a:prstGeom>
              <a:blipFill>
                <a:blip r:embed="rId30"/>
                <a:stretch>
                  <a:fillRect l="-847" t="-2190" b="-802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4" name="Imagen 5" descr="Nueva marca difusion - web">
            <a:extLst>
              <a:ext uri="{FF2B5EF4-FFF2-40B4-BE49-F238E27FC236}">
                <a16:creationId xmlns:a16="http://schemas.microsoft.com/office/drawing/2014/main" id="{096C658D-E731-4697-8BCC-2B81C7788EC1}"/>
              </a:ext>
            </a:extLst>
          </p:cNvPr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5879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11</a:t>
            </a:fld>
            <a:r>
              <a:rPr lang="en-US" sz="1600" b="1" dirty="0"/>
              <a:t>-</a:t>
            </a:r>
          </a:p>
        </p:txBody>
      </p:sp>
      <p:sp>
        <p:nvSpPr>
          <p:cNvPr id="74" name="Título 1"/>
          <p:cNvSpPr>
            <a:spLocks noGrp="1"/>
          </p:cNvSpPr>
          <p:nvPr>
            <p:ph type="title"/>
          </p:nvPr>
        </p:nvSpPr>
        <p:spPr>
          <a:xfrm>
            <a:off x="438912" y="250026"/>
            <a:ext cx="7708392" cy="919940"/>
          </a:xfrm>
        </p:spPr>
        <p:txBody>
          <a:bodyPr>
            <a:normAutofit/>
          </a:bodyPr>
          <a:lstStyle/>
          <a:p>
            <a:r>
              <a:rPr lang="es-419" dirty="0"/>
              <a:t>Resolución – Ítem 2 y 3</a:t>
            </a:r>
            <a:endParaRPr lang="en-US" dirty="0"/>
          </a:p>
        </p:txBody>
      </p:sp>
      <p:sp>
        <p:nvSpPr>
          <p:cNvPr id="78" name="TextBox 9">
            <a:extLst>
              <a:ext uri="{FF2B5EF4-FFF2-40B4-BE49-F238E27FC236}">
                <a16:creationId xmlns:a16="http://schemas.microsoft.com/office/drawing/2014/main" id="{073A944C-0855-4F16-A3F1-7A731D5DA7B2}"/>
              </a:ext>
            </a:extLst>
          </p:cNvPr>
          <p:cNvSpPr txBox="1"/>
          <p:nvPr/>
        </p:nvSpPr>
        <p:spPr>
          <a:xfrm>
            <a:off x="421707" y="4978615"/>
            <a:ext cx="1730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</a:rPr>
              <a:t>----</a:t>
            </a:r>
            <a:r>
              <a:rPr lang="es-ES" sz="1400" dirty="0"/>
              <a:t> Refinado</a:t>
            </a:r>
          </a:p>
          <a:p>
            <a:r>
              <a:rPr lang="es-ES" sz="1400" b="1" dirty="0">
                <a:solidFill>
                  <a:srgbClr val="00B0F0"/>
                </a:solidFill>
              </a:rPr>
              <a:t>----</a:t>
            </a:r>
            <a:r>
              <a:rPr lang="es-ES" sz="1400" dirty="0"/>
              <a:t> Extracto</a:t>
            </a:r>
          </a:p>
        </p:txBody>
      </p:sp>
      <p:sp>
        <p:nvSpPr>
          <p:cNvPr id="79" name="TextBox 9">
            <a:extLst>
              <a:ext uri="{FF2B5EF4-FFF2-40B4-BE49-F238E27FC236}">
                <a16:creationId xmlns:a16="http://schemas.microsoft.com/office/drawing/2014/main" id="{073A944C-0855-4F16-A3F1-7A731D5DA7B2}"/>
              </a:ext>
            </a:extLst>
          </p:cNvPr>
          <p:cNvSpPr txBox="1"/>
          <p:nvPr/>
        </p:nvSpPr>
        <p:spPr>
          <a:xfrm>
            <a:off x="416692" y="5431444"/>
            <a:ext cx="1730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----</a:t>
            </a:r>
            <a:r>
              <a:rPr lang="es-ES" sz="1400" dirty="0"/>
              <a:t> Líneas de unión</a:t>
            </a:r>
          </a:p>
          <a:p>
            <a:r>
              <a:rPr lang="es-ES" sz="1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●</a:t>
            </a:r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 Puntos notables</a:t>
            </a:r>
            <a:endParaRPr lang="es-AR" sz="1400" dirty="0"/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3F9958D-E010-24EA-CF2E-E6E73C50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Materia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218168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4" grpId="0" animBg="1"/>
      <p:bldP spid="7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09980" y="4206240"/>
            <a:ext cx="9966960" cy="13258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6600" b="1" cap="all"/>
              <a:t>¿PREGUNTAS?</a:t>
            </a:r>
          </a:p>
        </p:txBody>
      </p:sp>
      <p:pic>
        <p:nvPicPr>
          <p:cNvPr id="9" name="Graphic 8" descr="Help">
            <a:extLst>
              <a:ext uri="{FF2B5EF4-FFF2-40B4-BE49-F238E27FC236}">
                <a16:creationId xmlns:a16="http://schemas.microsoft.com/office/drawing/2014/main" id="{4B7D2A11-B093-C150-1A63-214F194433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56178" y="741172"/>
            <a:ext cx="3279644" cy="3279644"/>
          </a:xfrm>
          <a:prstGeom prst="rect">
            <a:avLst/>
          </a:prstGeom>
        </p:spPr>
      </p:pic>
      <p:pic>
        <p:nvPicPr>
          <p:cNvPr id="3" name="Imagen 2" descr="Nueva marca difusion - web">
            <a:extLst>
              <a:ext uri="{FF2B5EF4-FFF2-40B4-BE49-F238E27FC236}">
                <a16:creationId xmlns:a16="http://schemas.microsoft.com/office/drawing/2014/main" id="{4846162B-A555-595D-587F-D27B5BB1831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0589" y="236579"/>
            <a:ext cx="2120900" cy="66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8628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438910" y="1189297"/>
                <a:ext cx="11329418" cy="5061963"/>
              </a:xfrm>
            </p:spPr>
            <p:txBody>
              <a:bodyPr>
                <a:normAutofit lnSpcReduction="10000"/>
              </a:bodyPr>
              <a:lstStyle/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AR" sz="2000" b="1" dirty="0">
                    <a:solidFill>
                      <a:schemeClr val="tx1"/>
                    </a:solidFill>
                  </a:rPr>
                  <a:t>Mediante un solvente </a:t>
                </a:r>
                <a14:m>
                  <m:oMath xmlns:m="http://schemas.openxmlformats.org/officeDocument/2006/math">
                    <m:r>
                      <a:rPr lang="es-AR" sz="2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𝑺</m:t>
                    </m:r>
                  </m:oMath>
                </a14:m>
                <a:r>
                  <a:rPr lang="es-AR" sz="2000" b="1" dirty="0">
                    <a:solidFill>
                      <a:schemeClr val="tx1"/>
                    </a:solidFill>
                  </a:rPr>
                  <a:t> se quiere separar un soluto </a:t>
                </a:r>
                <a14:m>
                  <m:oMath xmlns:m="http://schemas.openxmlformats.org/officeDocument/2006/math">
                    <m:r>
                      <a:rPr lang="es-AR" sz="2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s-AR" sz="2000" b="1" dirty="0">
                    <a:solidFill>
                      <a:schemeClr val="tx1"/>
                    </a:solidFill>
                  </a:rPr>
                  <a:t> de soluciones acuosas </a:t>
                </a:r>
                <a14:m>
                  <m:oMath xmlns:m="http://schemas.openxmlformats.org/officeDocument/2006/math">
                    <m:r>
                      <a:rPr lang="es-AR" sz="2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s-AR" sz="2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𝑾</m:t>
                    </m:r>
                    <m:r>
                      <a:rPr lang="es-AR" sz="2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AR" sz="2000" b="1" dirty="0">
                    <a:solidFill>
                      <a:schemeClr val="tx1"/>
                    </a:solidFill>
                  </a:rPr>
                  <a:t> de </a:t>
                </a:r>
                <a14:m>
                  <m:oMath xmlns:m="http://schemas.openxmlformats.org/officeDocument/2006/math">
                    <m:r>
                      <a:rPr lang="es-AR" sz="2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s-AR" sz="2000" b="1" dirty="0">
                    <a:solidFill>
                      <a:schemeClr val="tx1"/>
                    </a:solidFill>
                  </a:rPr>
                  <a:t>. Se deben procesar simultáneamente dos alimentaciones cuyas composiciones en peso son:</a:t>
                </a:r>
              </a:p>
              <a:p>
                <a:pPr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AR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0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s-AR" sz="20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AR" sz="2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s-AR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sSubSup>
                            <m:sSubSupPr>
                              <m:ctrlPr>
                                <a:rPr lang="es-AR" sz="2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sz="20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AR" sz="20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s-AR" sz="2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20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s-AR" sz="20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sup>
                          </m:sSubSup>
                          <m:r>
                            <a:rPr lang="es-AR" sz="20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AR" sz="20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s-AR" sz="20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  <m:e>
                          <m:sSubSup>
                            <m:sSubSupPr>
                              <m:ctrlPr>
                                <a:rPr lang="es-AR" sz="2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sz="20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AR" sz="20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s-AR" sz="2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20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s-AR" sz="20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sup>
                          </m:sSubSup>
                          <m:r>
                            <a:rPr lang="es-AR" sz="20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AR" sz="20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𝟗𝟎</m:t>
                          </m:r>
                          <m:r>
                            <a:rPr lang="es-AR" sz="20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mr>
                    </m:m>
                  </m:oMath>
                </a14:m>
                <a:r>
                  <a:rPr lang="es-AR" sz="2000" b="1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AR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0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s-AR" sz="20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s-AR" sz="2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s-AR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sSubSup>
                            <m:sSubSupPr>
                              <m:ctrlPr>
                                <a:rPr lang="es-AR" sz="2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sz="20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AR" sz="20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s-AR" sz="2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20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s-AR" sz="20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sup>
                          </m:sSubSup>
                          <m:r>
                            <a:rPr lang="es-AR" sz="20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AR" sz="20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𝟑𝟎</m:t>
                          </m:r>
                          <m:r>
                            <a:rPr lang="es-AR" sz="20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  <m:e>
                          <m:sSubSup>
                            <m:sSubSupPr>
                              <m:ctrlPr>
                                <a:rPr lang="es-AR" sz="2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sz="20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AR" sz="20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s-AR" sz="2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20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s-AR" sz="20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sup>
                          </m:sSubSup>
                          <m:r>
                            <a:rPr lang="es-AR" sz="20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AR" sz="20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𝟕𝟎</m:t>
                          </m:r>
                          <m:r>
                            <a:rPr lang="es-AR" sz="20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mr>
                    </m:m>
                  </m:oMath>
                </a14:m>
                <a:r>
                  <a:rPr lang="es-AR" sz="2000" b="1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AR" sz="2000" b="1" dirty="0">
                    <a:solidFill>
                      <a:schemeClr val="tx1"/>
                    </a:solidFill>
                  </a:rPr>
                  <a:t>Se quiere que la fracción másica de </a:t>
                </a:r>
                <a14:m>
                  <m:oMath xmlns:m="http://schemas.openxmlformats.org/officeDocument/2006/math">
                    <m:r>
                      <a:rPr lang="es-AR" sz="2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s-AR" sz="2000" b="1" dirty="0">
                    <a:solidFill>
                      <a:schemeClr val="tx1"/>
                    </a:solidFill>
                  </a:rPr>
                  <a:t> del refinado final no sea mayor a </a:t>
                </a:r>
                <a14:m>
                  <m:oMath xmlns:m="http://schemas.openxmlformats.org/officeDocument/2006/math">
                    <m:r>
                      <a:rPr lang="es-AR" sz="2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s-419" sz="2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s-AR" sz="2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𝟎𝟏</m:t>
                    </m:r>
                  </m:oMath>
                </a14:m>
                <a:r>
                  <a:rPr lang="es-AR" sz="2000" b="1" dirty="0">
                    <a:solidFill>
                      <a:schemeClr val="tx1"/>
                    </a:solidFill>
                  </a:rPr>
                  <a:t>. Si las alimentaciones ingresan en sus puntos óptimos 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0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num>
                      <m:den>
                        <m:d>
                          <m:dPr>
                            <m:ctrlPr>
                              <a:rPr lang="es-AR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AR" sz="20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000" b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s-AR" sz="2000" b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s-AR" sz="20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s-AR" sz="20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000" b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s-AR" sz="2000" b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e>
                        </m:d>
                      </m:den>
                    </m:f>
                    <m:r>
                      <a:rPr lang="es-AR" sz="2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AR" sz="2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s-419" sz="2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s-AR" sz="2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r>
                  <a:rPr lang="es-AR" sz="2000" b="1" dirty="0">
                    <a:solidFill>
                      <a:schemeClr val="tx1"/>
                    </a:solidFill>
                  </a:rPr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0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s-AR" sz="20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AR" sz="2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s-AR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0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s-AR" sz="20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s-AR" sz="2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AR" sz="2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s-AR" sz="2000" b="1" dirty="0">
                    <a:solidFill>
                      <a:schemeClr val="tx1"/>
                    </a:solidFill>
                  </a:rPr>
                  <a:t>, determinar: </a:t>
                </a:r>
              </a:p>
              <a:p>
                <a:pPr marL="502920" lvl="0" indent="-45720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s-AR" sz="2000" b="1" dirty="0">
                    <a:solidFill>
                      <a:schemeClr val="tx1"/>
                    </a:solidFill>
                  </a:rPr>
                  <a:t>Número de etapas ideales para contactado en contracorriente. </a:t>
                </a:r>
              </a:p>
              <a:p>
                <a:pPr marL="502920" lvl="0" indent="-45720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s-AR" sz="2000" b="1" dirty="0">
                    <a:solidFill>
                      <a:schemeClr val="tx1"/>
                    </a:solidFill>
                  </a:rPr>
                  <a:t>Relación entre las corrientes extracto/refinado que salen del equipo. </a:t>
                </a:r>
              </a:p>
              <a:p>
                <a:pPr marL="502920" lvl="0" indent="-45720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s-AR" sz="2000" b="1" dirty="0">
                    <a:solidFill>
                      <a:schemeClr val="tx1"/>
                    </a:solidFill>
                  </a:rPr>
                  <a:t>Ubicación optima de ambas alimentaciones. 	</a:t>
                </a:r>
              </a:p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AR" sz="2000" b="1" dirty="0">
                    <a:solidFill>
                      <a:schemeClr val="tx1"/>
                    </a:solidFill>
                  </a:rPr>
                  <a:t> </a:t>
                </a:r>
              </a:p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AR" sz="2000" b="1" u="sng" dirty="0">
                    <a:solidFill>
                      <a:schemeClr val="tx1"/>
                    </a:solidFill>
                  </a:rPr>
                  <a:t>Datos:</a:t>
                </a:r>
              </a:p>
              <a:p>
                <a:pPr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s-AR" sz="2000" dirty="0">
                    <a:solidFill>
                      <a:schemeClr val="tx1"/>
                    </a:solidFill>
                  </a:rPr>
                  <a:t>Para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s-AR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s-AR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sub>
                    </m:sSub>
                    <m:r>
                      <a:rPr lang="es-AR" sz="2000" b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s-AR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30</m:t>
                    </m:r>
                    <m:r>
                      <a:rPr lang="es-AR" sz="2000" b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s-AR" sz="2000" dirty="0">
                    <a:solidFill>
                      <a:schemeClr val="tx1"/>
                    </a:solidFill>
                  </a:rPr>
                  <a:t>, el solvente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AR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r>
                  <a:rPr lang="es-AR" sz="2000" dirty="0">
                    <a:solidFill>
                      <a:schemeClr val="tx1"/>
                    </a:solidFill>
                  </a:rPr>
                  <a:t> es totalmente insoluble en agua.</a:t>
                </a:r>
              </a:p>
              <a:p>
                <a:pPr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s-AR" sz="2000" dirty="0">
                    <a:solidFill>
                      <a:schemeClr val="tx1"/>
                    </a:solidFill>
                  </a:rPr>
                  <a:t>El coeficiente de reparto para el soluto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AR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a14:m>
                <a:r>
                  <a:rPr lang="es-AR" sz="2000" dirty="0">
                    <a:solidFill>
                      <a:schemeClr val="tx1"/>
                    </a:solidFill>
                  </a:rPr>
                  <a:t> es unitario.</a:t>
                </a:r>
              </a:p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endParaRPr lang="es-419" sz="2000" b="1" dirty="0">
                  <a:solidFill>
                    <a:schemeClr val="tx1"/>
                  </a:solidFill>
                </a:endParaRPr>
              </a:p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endParaRPr lang="es-ES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8910" y="1189297"/>
                <a:ext cx="11329418" cy="5061963"/>
              </a:xfrm>
              <a:blipFill>
                <a:blip r:embed="rId3"/>
                <a:stretch>
                  <a:fillRect l="-108" t="-1205" r="-48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Imagen 5" descr="Nueva marca difusion - web">
            <a:extLst>
              <a:ext uri="{FF2B5EF4-FFF2-40B4-BE49-F238E27FC236}">
                <a16:creationId xmlns:a16="http://schemas.microsoft.com/office/drawing/2014/main" id="{096C658D-E731-4697-8BCC-2B81C7788E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5879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fld>
            <a:r>
              <a:rPr lang="en-US" sz="1600" b="1" dirty="0"/>
              <a:t>-</a:t>
            </a:r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438912" y="250026"/>
            <a:ext cx="9875520" cy="919940"/>
          </a:xfrm>
        </p:spPr>
        <p:txBody>
          <a:bodyPr/>
          <a:lstStyle/>
          <a:p>
            <a:r>
              <a:rPr lang="es-419" dirty="0"/>
              <a:t>Enunciado	</a:t>
            </a:r>
            <a:endParaRPr lang="en-US" dirty="0"/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8C38659-17AA-8C18-2AB2-C27FE2849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Materia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3024971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Marcador de contenido 2">
                <a:extLst>
                  <a:ext uri="{FF2B5EF4-FFF2-40B4-BE49-F238E27FC236}">
                    <a16:creationId xmlns:a16="http://schemas.microsoft.com/office/drawing/2014/main" id="{65A73864-70EF-44F6-9A98-9A38ADB290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8910" y="982297"/>
                <a:ext cx="5509404" cy="2185724"/>
              </a:xfrm>
            </p:spPr>
            <p:txBody>
              <a:bodyPr>
                <a:normAutofit/>
              </a:bodyPr>
              <a:lstStyle/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Mediante un solvente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𝑺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se quiere separar un soluto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de soluciones acuosas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𝑾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de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. Se deben procesar simultáneamente dos alimentaciones cuyas composiciones en peso son:</a:t>
                </a:r>
              </a:p>
              <a:p>
                <a:pPr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sSubSup>
                            <m:sSubSupPr>
                              <m:ctrlPr>
                                <a:rPr lang="es-AR" sz="1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s-AR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sup>
                          </m:sSubSup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  <m:e>
                          <m:sSubSup>
                            <m:sSubSupPr>
                              <m:ctrlPr>
                                <a:rPr lang="es-AR" sz="1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s-AR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sup>
                          </m:sSubSup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𝟗𝟎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mr>
                    </m:m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sSubSup>
                            <m:sSubSupPr>
                              <m:ctrlPr>
                                <a:rPr lang="es-AR" sz="1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s-AR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sup>
                          </m:sSubSup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𝟑𝟎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  <m:e>
                          <m:sSubSup>
                            <m:sSubSupPr>
                              <m:ctrlPr>
                                <a:rPr lang="es-AR" sz="1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s-AR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sup>
                          </m:sSubSup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𝟕𝟎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mr>
                    </m:m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Se quiere que </a:t>
                </a:r>
                <a:r>
                  <a:rPr lang="es-AR" sz="1400" b="1" dirty="0" err="1">
                    <a:solidFill>
                      <a:schemeClr val="tx1"/>
                    </a:solidFill>
                  </a:rPr>
                  <a:t>la</a:t>
                </a:r>
                <a:r>
                  <a:rPr lang="es-AR" sz="1400" b="1" dirty="0">
                    <a:solidFill>
                      <a:schemeClr val="tx1"/>
                    </a:solidFill>
                  </a:rPr>
                  <a:t> fracción másica de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del refinado final no sea mayor a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𝟎𝟏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. Si las alimentaciones ingresan en sus puntos óptimos y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𝑺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/</m:t>
                    </m:r>
                    <m:d>
                      <m:dPr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AR" sz="1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4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s-AR" sz="14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AR" sz="1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4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s-AR" sz="14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, </a:t>
                </a:r>
              </a:p>
            </p:txBody>
          </p:sp>
        </mc:Choice>
        <mc:Fallback xmlns="">
          <p:sp>
            <p:nvSpPr>
              <p:cNvPr id="24" name="Marcador de contenido 2">
                <a:extLst>
                  <a:ext uri="{FF2B5EF4-FFF2-40B4-BE49-F238E27FC236}">
                    <a16:creationId xmlns:a16="http://schemas.microsoft.com/office/drawing/2014/main" id="{65A73864-70EF-44F6-9A98-9A38ADB290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8910" y="982297"/>
                <a:ext cx="5509404" cy="2185724"/>
              </a:xfrm>
              <a:blipFill>
                <a:blip r:embed="rId4"/>
                <a:stretch>
                  <a:fillRect t="-557" r="-332" b="-27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Marcador de contenido 2">
            <a:extLst>
              <a:ext uri="{FF2B5EF4-FFF2-40B4-BE49-F238E27FC236}">
                <a16:creationId xmlns:a16="http://schemas.microsoft.com/office/drawing/2014/main" id="{827CE64A-D022-40F0-8ABA-3ED163D73849}"/>
              </a:ext>
            </a:extLst>
          </p:cNvPr>
          <p:cNvSpPr txBox="1">
            <a:spLocks/>
          </p:cNvSpPr>
          <p:nvPr/>
        </p:nvSpPr>
        <p:spPr>
          <a:xfrm>
            <a:off x="792277" y="3554537"/>
            <a:ext cx="3568234" cy="663655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AR" sz="1800" dirty="0">
                <a:solidFill>
                  <a:schemeClr val="tx1"/>
                </a:solidFill>
              </a:rPr>
              <a:t>¿Qué es la </a:t>
            </a:r>
            <a:r>
              <a:rPr lang="es-AR" sz="1800" b="1" i="1" dirty="0">
                <a:solidFill>
                  <a:schemeClr val="tx1"/>
                </a:solidFill>
              </a:rPr>
              <a:t>alimentación óptima </a:t>
            </a:r>
            <a:r>
              <a:rPr lang="es-AR" sz="1800" dirty="0">
                <a:solidFill>
                  <a:schemeClr val="tx1"/>
                </a:solidFill>
              </a:rPr>
              <a:t>para esta operación unitaria?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D59FE6-3CC6-4754-82EE-B85AED1F93D6}"/>
              </a:ext>
            </a:extLst>
          </p:cNvPr>
          <p:cNvSpPr/>
          <p:nvPr/>
        </p:nvSpPr>
        <p:spPr>
          <a:xfrm>
            <a:off x="4787900" y="3286201"/>
            <a:ext cx="6967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ES" sz="1600" dirty="0"/>
              <a:t>Inyección de caudal adicional (corriente lateral) en la etapa en donde la corriente interna tiene la misma composición que la alimentación, en el compuesto que se considera de interés.</a:t>
            </a:r>
            <a:endParaRPr lang="es-AR" sz="1600" dirty="0"/>
          </a:p>
        </p:txBody>
      </p:sp>
      <p:pic>
        <p:nvPicPr>
          <p:cNvPr id="13" name="Imagen 5" descr="Nueva marca difusion - web">
            <a:extLst>
              <a:ext uri="{FF2B5EF4-FFF2-40B4-BE49-F238E27FC236}">
                <a16:creationId xmlns:a16="http://schemas.microsoft.com/office/drawing/2014/main" id="{096C658D-E731-4697-8BCC-2B81C7788EC1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5879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fld>
            <a:r>
              <a:rPr lang="en-US" sz="1600" b="1" dirty="0"/>
              <a:t>-</a:t>
            </a:r>
          </a:p>
        </p:txBody>
      </p:sp>
      <p:sp>
        <p:nvSpPr>
          <p:cNvPr id="17" name="Título 1"/>
          <p:cNvSpPr>
            <a:spLocks noGrp="1"/>
          </p:cNvSpPr>
          <p:nvPr>
            <p:ph type="title"/>
          </p:nvPr>
        </p:nvSpPr>
        <p:spPr>
          <a:xfrm>
            <a:off x="438912" y="250026"/>
            <a:ext cx="9875520" cy="919940"/>
          </a:xfrm>
        </p:spPr>
        <p:txBody>
          <a:bodyPr/>
          <a:lstStyle/>
          <a:p>
            <a:r>
              <a:rPr lang="es-419" dirty="0"/>
              <a:t>Resolución – Esquema del Equipo	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Marcador de contenido 2">
                <a:extLst>
                  <a:ext uri="{FF2B5EF4-FFF2-40B4-BE49-F238E27FC236}">
                    <a16:creationId xmlns:a16="http://schemas.microsoft.com/office/drawing/2014/main" id="{65A73864-70EF-44F6-9A98-9A38ADB2906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53328" y="976580"/>
                <a:ext cx="5715000" cy="234888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Font typeface="Corbel" pitchFamily="34" charset="0"/>
                  <a:buNone/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Determinar: </a:t>
                </a:r>
              </a:p>
              <a:p>
                <a:pPr marL="502920" indent="-45720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Número de etapas ideales para contactado en contracorriente. </a:t>
                </a:r>
              </a:p>
              <a:p>
                <a:pPr marL="502920" indent="-45720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Relación entre las corrientes extracto/refinado que salen del equipo. </a:t>
                </a:r>
              </a:p>
              <a:p>
                <a:pPr marL="502920" indent="-45720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Ubicación optima de ambas alimentaciones. 	</a:t>
                </a:r>
              </a:p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 </a:t>
                </a:r>
                <a:r>
                  <a:rPr lang="es-AR" sz="1400" b="1" u="sng" dirty="0">
                    <a:solidFill>
                      <a:schemeClr val="tx1"/>
                    </a:solidFill>
                  </a:rPr>
                  <a:t>Datos:</a:t>
                </a:r>
              </a:p>
              <a:p>
                <a:pPr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Para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𝟑𝟎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, el solvente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𝑺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es totalmente insoluble en agua.</a:t>
                </a:r>
              </a:p>
              <a:p>
                <a:pPr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El coeficiente de reparto para el soluto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es unitario.</a:t>
                </a:r>
                <a:endParaRPr lang="es-ES" sz="1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Marcador de contenido 2">
                <a:extLst>
                  <a:ext uri="{FF2B5EF4-FFF2-40B4-BE49-F238E27FC236}">
                    <a16:creationId xmlns:a16="http://schemas.microsoft.com/office/drawing/2014/main" id="{65A73864-70EF-44F6-9A98-9A38ADB290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3328" y="976580"/>
                <a:ext cx="5715000" cy="2348885"/>
              </a:xfrm>
              <a:prstGeom prst="rect">
                <a:avLst/>
              </a:prstGeom>
              <a:blipFill>
                <a:blip r:embed="rId6"/>
                <a:stretch>
                  <a:fillRect t="-518" r="-21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1">
            <a:extLst>
              <a:ext uri="{FF2B5EF4-FFF2-40B4-BE49-F238E27FC236}">
                <a16:creationId xmlns:a16="http://schemas.microsoft.com/office/drawing/2014/main" id="{0B1C0A3A-E854-49D9-9A83-0072B6CC97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77896" y="4393593"/>
            <a:ext cx="6150864" cy="17221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12">
                <a:extLst>
                  <a:ext uri="{FF2B5EF4-FFF2-40B4-BE49-F238E27FC236}">
                    <a16:creationId xmlns:a16="http://schemas.microsoft.com/office/drawing/2014/main" id="{150C4B8F-E206-465D-AAE1-C2A544D2B8AB}"/>
                  </a:ext>
                </a:extLst>
              </p:cNvPr>
              <p:cNvSpPr/>
              <p:nvPr/>
            </p:nvSpPr>
            <p:spPr>
              <a:xfrm>
                <a:off x="6052526" y="4661931"/>
                <a:ext cx="2428678" cy="3568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AR" sz="1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400" b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s-AR" sz="1400" b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AR" sz="1400" b="1">
                        <a:latin typeface="Cambria Math" panose="02040503050406030204" pitchFamily="18" charset="0"/>
                      </a:rPr>
                      <m:t>: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s-AR" sz="1400" b="1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sSubSup>
                            <m:sSubSupPr>
                              <m:ctrlPr>
                                <a:rPr lang="es-AR" sz="14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sz="1400" b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AR" sz="1400" b="1"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s-AR" sz="1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1400" b="1"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s-AR" sz="1400" b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sup>
                          </m:sSubSup>
                          <m:r>
                            <a:rPr lang="es-AR" sz="1400" b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AR" sz="1400" b="1"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s-AR" sz="1400" b="1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  <m:e>
                          <m:sSubSup>
                            <m:sSubSupPr>
                              <m:ctrlPr>
                                <a:rPr lang="es-AR" sz="14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sz="1400" b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AR" sz="1400" b="1"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s-AR" sz="1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1400" b="1"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s-AR" sz="1400" b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sup>
                          </m:sSubSup>
                          <m:r>
                            <a:rPr lang="es-AR" sz="1400" b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AR" sz="1400" b="1">
                              <a:latin typeface="Cambria Math" panose="02040503050406030204" pitchFamily="18" charset="0"/>
                            </a:rPr>
                            <m:t>𝟗𝟎</m:t>
                          </m:r>
                          <m:r>
                            <a:rPr lang="es-AR" sz="1400" b="1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mr>
                    </m:m>
                  </m:oMath>
                </a14:m>
                <a:r>
                  <a:rPr lang="es-AR" sz="1400" b="1" dirty="0"/>
                  <a:t> </a:t>
                </a:r>
              </a:p>
            </p:txBody>
          </p:sp>
        </mc:Choice>
        <mc:Fallback xmlns="">
          <p:sp>
            <p:nvSpPr>
              <p:cNvPr id="21" name="Rectangle 12">
                <a:extLst>
                  <a:ext uri="{FF2B5EF4-FFF2-40B4-BE49-F238E27FC236}">
                    <a16:creationId xmlns:a16="http://schemas.microsoft.com/office/drawing/2014/main" id="{150C4B8F-E206-465D-AAE1-C2A544D2B8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526" y="4661931"/>
                <a:ext cx="2428678" cy="3568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13">
                <a:extLst>
                  <a:ext uri="{FF2B5EF4-FFF2-40B4-BE49-F238E27FC236}">
                    <a16:creationId xmlns:a16="http://schemas.microsoft.com/office/drawing/2014/main" id="{6E796B38-1384-4A29-9B33-5594BB92CFB0}"/>
                  </a:ext>
                </a:extLst>
              </p:cNvPr>
              <p:cNvSpPr/>
              <p:nvPr/>
            </p:nvSpPr>
            <p:spPr>
              <a:xfrm>
                <a:off x="2977896" y="4793877"/>
                <a:ext cx="2427075" cy="3568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b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AR" sz="1400" b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AR" sz="1400" b="1">
                          <a:latin typeface="Cambria Math" panose="02040503050406030204" pitchFamily="18" charset="0"/>
                        </a:rPr>
                        <m:t>:</m:t>
                      </m:r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s-AR" sz="1400" b="1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Sup>
                              <m:sSubSupPr>
                                <m:ctrlPr>
                                  <a:rPr lang="es-AR" sz="1400" b="1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AR" sz="1400" b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s-AR" sz="1400" b="1"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es-AR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sz="1400" b="1"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</m:e>
                                  <m:sub>
                                    <m:r>
                                      <a:rPr lang="es-AR" sz="1400" b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es-AR" sz="1400" b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s-AR" sz="1400" b="1">
                                <a:latin typeface="Cambria Math" panose="02040503050406030204" pitchFamily="18" charset="0"/>
                              </a:rPr>
                              <m:t>𝟑𝟎</m:t>
                            </m:r>
                            <m:r>
                              <a:rPr lang="es-AR" sz="1400" b="1">
                                <a:latin typeface="Cambria Math" panose="02040503050406030204" pitchFamily="18" charset="0"/>
                              </a:rPr>
                              <m:t>%</m:t>
                            </m:r>
                          </m:e>
                          <m:e>
                            <m:sSubSup>
                              <m:sSubSupPr>
                                <m:ctrlPr>
                                  <a:rPr lang="es-AR" sz="1400" b="1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AR" sz="1400" b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s-AR" sz="1400" b="1">
                                    <a:latin typeface="Cambria Math" panose="02040503050406030204" pitchFamily="18" charset="0"/>
                                  </a:rPr>
                                  <m:t>𝑾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es-AR" sz="1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sz="1400" b="1"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</m:e>
                                  <m:sub>
                                    <m:r>
                                      <a:rPr lang="es-AR" sz="1400" b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es-AR" sz="1400" b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s-AR" sz="1400" b="1">
                                <a:latin typeface="Cambria Math" panose="02040503050406030204" pitchFamily="18" charset="0"/>
                              </a:rPr>
                              <m:t>𝟕𝟎</m:t>
                            </m:r>
                            <m:r>
                              <a:rPr lang="es-AR" sz="1400" b="1">
                                <a:latin typeface="Cambria Math" panose="02040503050406030204" pitchFamily="18" charset="0"/>
                              </a:rPr>
                              <m:t>%</m:t>
                            </m:r>
                          </m:e>
                        </m:mr>
                      </m:m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22" name="Rectangle 13">
                <a:extLst>
                  <a:ext uri="{FF2B5EF4-FFF2-40B4-BE49-F238E27FC236}">
                    <a16:creationId xmlns:a16="http://schemas.microsoft.com/office/drawing/2014/main" id="{6E796B38-1384-4A29-9B33-5594BB92CF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7896" y="4793877"/>
                <a:ext cx="2427075" cy="3568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13A463C-5517-328B-A08B-7B7611425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Materia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215342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F0196084-BAC9-459C-8F27-D2C8C05C1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568" y="2756716"/>
            <a:ext cx="1300026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15" name="Imagen 5" descr="Nueva marca difusion - web">
            <a:extLst>
              <a:ext uri="{FF2B5EF4-FFF2-40B4-BE49-F238E27FC236}">
                <a16:creationId xmlns:a16="http://schemas.microsoft.com/office/drawing/2014/main" id="{096C658D-E731-4697-8BCC-2B81C7788E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5879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fld>
            <a:r>
              <a:rPr lang="en-US" sz="1600" b="1" dirty="0"/>
              <a:t>-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Marcador de contenido 2">
                <a:extLst>
                  <a:ext uri="{FF2B5EF4-FFF2-40B4-BE49-F238E27FC236}">
                    <a16:creationId xmlns:a16="http://schemas.microsoft.com/office/drawing/2014/main" id="{65A73864-70EF-44F6-9A98-9A38ADB290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8910" y="982297"/>
                <a:ext cx="5509404" cy="2185724"/>
              </a:xfrm>
            </p:spPr>
            <p:txBody>
              <a:bodyPr>
                <a:normAutofit/>
              </a:bodyPr>
              <a:lstStyle/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Mediante un solvente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𝑺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se quiere separar un soluto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de soluciones acuosas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𝑾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de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. Se deben procesar simultáneamente dos alimentaciones cuyas composiciones en peso son:</a:t>
                </a:r>
              </a:p>
              <a:p>
                <a:pPr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sSubSup>
                            <m:sSubSupPr>
                              <m:ctrlPr>
                                <a:rPr lang="es-AR" sz="1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s-AR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sup>
                          </m:sSubSup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  <m:e>
                          <m:sSubSup>
                            <m:sSubSupPr>
                              <m:ctrlPr>
                                <a:rPr lang="es-AR" sz="1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s-AR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sup>
                          </m:sSubSup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𝟗𝟎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mr>
                    </m:m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sSubSup>
                            <m:sSubSupPr>
                              <m:ctrlPr>
                                <a:rPr lang="es-AR" sz="1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s-AR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sup>
                          </m:sSubSup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𝟑𝟎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  <m:e>
                          <m:sSubSup>
                            <m:sSubSupPr>
                              <m:ctrlPr>
                                <a:rPr lang="es-AR" sz="1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s-AR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sup>
                          </m:sSubSup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𝟕𝟎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mr>
                    </m:m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Se quiere que </a:t>
                </a:r>
                <a:r>
                  <a:rPr lang="es-AR" sz="1400" b="1" dirty="0" err="1">
                    <a:solidFill>
                      <a:schemeClr val="tx1"/>
                    </a:solidFill>
                  </a:rPr>
                  <a:t>la</a:t>
                </a:r>
                <a:r>
                  <a:rPr lang="es-AR" sz="1400" b="1" dirty="0">
                    <a:solidFill>
                      <a:schemeClr val="tx1"/>
                    </a:solidFill>
                  </a:rPr>
                  <a:t> fracción másica de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del refinado final no sea mayor a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𝟎𝟏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. Si las alimentaciones ingresan en sus puntos óptimos y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𝑺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/</m:t>
                    </m:r>
                    <m:d>
                      <m:dPr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AR" sz="1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4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s-AR" sz="14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AR" sz="1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4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s-AR" sz="14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, </a:t>
                </a:r>
              </a:p>
            </p:txBody>
          </p:sp>
        </mc:Choice>
        <mc:Fallback xmlns="">
          <p:sp>
            <p:nvSpPr>
              <p:cNvPr id="19" name="Marcador de contenido 2">
                <a:extLst>
                  <a:ext uri="{FF2B5EF4-FFF2-40B4-BE49-F238E27FC236}">
                    <a16:creationId xmlns:a16="http://schemas.microsoft.com/office/drawing/2014/main" id="{65A73864-70EF-44F6-9A98-9A38ADB290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8910" y="982297"/>
                <a:ext cx="5509404" cy="2185724"/>
              </a:xfrm>
              <a:blipFill>
                <a:blip r:embed="rId5"/>
                <a:stretch>
                  <a:fillRect t="-557" r="-332" b="-27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Marcador de contenido 2">
                <a:extLst>
                  <a:ext uri="{FF2B5EF4-FFF2-40B4-BE49-F238E27FC236}">
                    <a16:creationId xmlns:a16="http://schemas.microsoft.com/office/drawing/2014/main" id="{65A73864-70EF-44F6-9A98-9A38ADB2906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8909" y="3239848"/>
                <a:ext cx="5635219" cy="299208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Font typeface="Corbel" pitchFamily="34" charset="0"/>
                  <a:buNone/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Determinar: </a:t>
                </a:r>
              </a:p>
              <a:p>
                <a:pPr marL="269875" indent="-225425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Número de etapas ideales para contactado en contracorriente. </a:t>
                </a:r>
              </a:p>
              <a:p>
                <a:pPr marL="269875" indent="-225425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Relación entre las corrientes extracto/refinado que salen del equipo. </a:t>
                </a:r>
              </a:p>
              <a:p>
                <a:pPr marL="269875" indent="-225425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Ubicación optima de ambas alimentaciones. </a:t>
                </a:r>
              </a:p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	</a:t>
                </a:r>
              </a:p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endParaRPr lang="es-AR" sz="1400" b="1" dirty="0">
                  <a:solidFill>
                    <a:schemeClr val="tx1"/>
                  </a:solidFill>
                </a:endParaRPr>
              </a:p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 </a:t>
                </a:r>
                <a:r>
                  <a:rPr lang="es-AR" sz="1400" b="1" u="sng" dirty="0">
                    <a:solidFill>
                      <a:schemeClr val="tx1"/>
                    </a:solidFill>
                  </a:rPr>
                  <a:t>Datos:</a:t>
                </a:r>
              </a:p>
              <a:p>
                <a:pPr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Para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𝟑𝟎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, el solvente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𝑺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es totalmente insoluble en agua.</a:t>
                </a:r>
              </a:p>
              <a:p>
                <a:pPr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El coeficiente de reparto para el soluto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es unitario.</a:t>
                </a:r>
                <a:endParaRPr lang="es-ES" sz="1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Marcador de contenido 2">
                <a:extLst>
                  <a:ext uri="{FF2B5EF4-FFF2-40B4-BE49-F238E27FC236}">
                    <a16:creationId xmlns:a16="http://schemas.microsoft.com/office/drawing/2014/main" id="{65A73864-70EF-44F6-9A98-9A38ADB290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09" y="3239848"/>
                <a:ext cx="5635219" cy="2992081"/>
              </a:xfrm>
              <a:prstGeom prst="rect">
                <a:avLst/>
              </a:prstGeom>
              <a:blipFill>
                <a:blip r:embed="rId6"/>
                <a:stretch>
                  <a:fillRect t="-20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ítulo 1"/>
          <p:cNvSpPr>
            <a:spLocks noGrp="1"/>
          </p:cNvSpPr>
          <p:nvPr>
            <p:ph type="title"/>
          </p:nvPr>
        </p:nvSpPr>
        <p:spPr>
          <a:xfrm>
            <a:off x="438912" y="250026"/>
            <a:ext cx="9875520" cy="919940"/>
          </a:xfrm>
        </p:spPr>
        <p:txBody>
          <a:bodyPr/>
          <a:lstStyle/>
          <a:p>
            <a:r>
              <a:rPr lang="es-419" dirty="0"/>
              <a:t>Resolución – Diagrama Triangular	</a:t>
            </a:r>
            <a:endParaRPr lang="en-US" dirty="0"/>
          </a:p>
        </p:txBody>
      </p:sp>
      <p:pic>
        <p:nvPicPr>
          <p:cNvPr id="26" name="Picture 15">
            <a:extLst>
              <a:ext uri="{FF2B5EF4-FFF2-40B4-BE49-F238E27FC236}">
                <a16:creationId xmlns:a16="http://schemas.microsoft.com/office/drawing/2014/main" id="{C722F31F-4AB1-48EB-B5B4-84324B68FA1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75691" y="1377484"/>
            <a:ext cx="5486522" cy="4538666"/>
          </a:xfrm>
          <a:prstGeom prst="rect">
            <a:avLst/>
          </a:prstGeom>
        </p:spPr>
      </p:pic>
      <p:cxnSp>
        <p:nvCxnSpPr>
          <p:cNvPr id="27" name="Straight Connector 8">
            <a:extLst>
              <a:ext uri="{FF2B5EF4-FFF2-40B4-BE49-F238E27FC236}">
                <a16:creationId xmlns:a16="http://schemas.microsoft.com/office/drawing/2014/main" id="{5A4065EA-92F1-48C8-9386-008CB21A4229}"/>
              </a:ext>
            </a:extLst>
          </p:cNvPr>
          <p:cNvCxnSpPr>
            <a:cxnSpLocks/>
          </p:cNvCxnSpPr>
          <p:nvPr/>
        </p:nvCxnSpPr>
        <p:spPr>
          <a:xfrm flipV="1">
            <a:off x="6538321" y="4501180"/>
            <a:ext cx="690447" cy="1141516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TextBox 9">
            <a:extLst>
              <a:ext uri="{FF2B5EF4-FFF2-40B4-BE49-F238E27FC236}">
                <a16:creationId xmlns:a16="http://schemas.microsoft.com/office/drawing/2014/main" id="{073A944C-0855-4F16-A3F1-7A731D5DA7B2}"/>
              </a:ext>
            </a:extLst>
          </p:cNvPr>
          <p:cNvSpPr txBox="1"/>
          <p:nvPr/>
        </p:nvSpPr>
        <p:spPr>
          <a:xfrm>
            <a:off x="9892957" y="1507898"/>
            <a:ext cx="17304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</a:rPr>
              <a:t>----</a:t>
            </a:r>
            <a:r>
              <a:rPr lang="es-ES" sz="1400" dirty="0"/>
              <a:t> Refinado</a:t>
            </a:r>
          </a:p>
          <a:p>
            <a:r>
              <a:rPr lang="es-ES" sz="1400" b="1" dirty="0">
                <a:solidFill>
                  <a:srgbClr val="00B0F0"/>
                </a:solidFill>
              </a:rPr>
              <a:t>----</a:t>
            </a:r>
            <a:r>
              <a:rPr lang="es-ES" sz="1400" dirty="0"/>
              <a:t> Extracto</a:t>
            </a:r>
          </a:p>
          <a:p>
            <a:r>
              <a:rPr lang="es-ES" sz="1400" b="1" dirty="0"/>
              <a:t>----</a:t>
            </a:r>
            <a:r>
              <a:rPr lang="es-ES" sz="1400" dirty="0"/>
              <a:t> Líneas de unión</a:t>
            </a:r>
            <a:endParaRPr lang="es-AR" sz="1400" dirty="0"/>
          </a:p>
        </p:txBody>
      </p:sp>
      <p:cxnSp>
        <p:nvCxnSpPr>
          <p:cNvPr id="29" name="Straight Connector 19">
            <a:extLst>
              <a:ext uri="{FF2B5EF4-FFF2-40B4-BE49-F238E27FC236}">
                <a16:creationId xmlns:a16="http://schemas.microsoft.com/office/drawing/2014/main" id="{CC3637C4-9D54-4203-B40C-0DA332F22E55}"/>
              </a:ext>
            </a:extLst>
          </p:cNvPr>
          <p:cNvCxnSpPr>
            <a:cxnSpLocks/>
          </p:cNvCxnSpPr>
          <p:nvPr/>
        </p:nvCxnSpPr>
        <p:spPr>
          <a:xfrm flipH="1" flipV="1">
            <a:off x="10516987" y="4501181"/>
            <a:ext cx="651756" cy="1131312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" name="Straight Connector 25">
            <a:extLst>
              <a:ext uri="{FF2B5EF4-FFF2-40B4-BE49-F238E27FC236}">
                <a16:creationId xmlns:a16="http://schemas.microsoft.com/office/drawing/2014/main" id="{5C721338-F78D-48F2-B117-AAB5EDBFBAB0}"/>
              </a:ext>
            </a:extLst>
          </p:cNvPr>
          <p:cNvCxnSpPr>
            <a:cxnSpLocks/>
          </p:cNvCxnSpPr>
          <p:nvPr/>
        </p:nvCxnSpPr>
        <p:spPr>
          <a:xfrm>
            <a:off x="7228916" y="4513552"/>
            <a:ext cx="328807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26">
            <a:extLst>
              <a:ext uri="{FF2B5EF4-FFF2-40B4-BE49-F238E27FC236}">
                <a16:creationId xmlns:a16="http://schemas.microsoft.com/office/drawing/2014/main" id="{B64F6FF6-BDB6-4618-A2A7-4F06E6B1DAFB}"/>
              </a:ext>
            </a:extLst>
          </p:cNvPr>
          <p:cNvCxnSpPr>
            <a:cxnSpLocks/>
          </p:cNvCxnSpPr>
          <p:nvPr/>
        </p:nvCxnSpPr>
        <p:spPr>
          <a:xfrm>
            <a:off x="7015988" y="4903174"/>
            <a:ext cx="374220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28">
            <a:extLst>
              <a:ext uri="{FF2B5EF4-FFF2-40B4-BE49-F238E27FC236}">
                <a16:creationId xmlns:a16="http://schemas.microsoft.com/office/drawing/2014/main" id="{F3B2C148-DC7B-484D-BCE3-C2FA92E079A3}"/>
              </a:ext>
            </a:extLst>
          </p:cNvPr>
          <p:cNvCxnSpPr>
            <a:cxnSpLocks/>
          </p:cNvCxnSpPr>
          <p:nvPr/>
        </p:nvCxnSpPr>
        <p:spPr>
          <a:xfrm>
            <a:off x="6781568" y="5288681"/>
            <a:ext cx="420989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/>
              <p:cNvSpPr/>
              <p:nvPr/>
            </p:nvSpPr>
            <p:spPr>
              <a:xfrm>
                <a:off x="3089865" y="4549568"/>
                <a:ext cx="2747874" cy="7391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s-ES" sz="1400" dirty="0"/>
                  <a:t>las curvas de equilibrio para el refinado y extracto se encontrarán en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AR" sz="1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AR" sz="1400" i="1">
                            <a:latin typeface="Cambria Math" panose="02040503050406030204" pitchFamily="18" charset="0"/>
                          </a:rPr>
                          <m:t>𝐶𝑊</m:t>
                        </m:r>
                      </m:e>
                    </m:acc>
                    <m:r>
                      <a:rPr lang="es-AR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sz="1400" dirty="0"/>
                  <a:t>y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AR" sz="1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AR" sz="1400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s-ES" sz="14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es-ES" sz="1400" dirty="0"/>
                  <a:t>, respectivamente.</a:t>
                </a:r>
              </a:p>
            </p:txBody>
          </p:sp>
        </mc:Choice>
        <mc:Fallback xmlns=""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865" y="4549568"/>
                <a:ext cx="2747874" cy="739113"/>
              </a:xfrm>
              <a:prstGeom prst="rect">
                <a:avLst/>
              </a:prstGeom>
              <a:blipFill>
                <a:blip r:embed="rId8"/>
                <a:stretch>
                  <a:fillRect l="-665" t="-820" r="-665" b="-819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lecha doblada hacia arriba 10"/>
          <p:cNvSpPr/>
          <p:nvPr/>
        </p:nvSpPr>
        <p:spPr>
          <a:xfrm rot="5400000" flipH="1">
            <a:off x="2708857" y="4835941"/>
            <a:ext cx="300788" cy="467157"/>
          </a:xfrm>
          <a:prstGeom prst="bentUpArrow">
            <a:avLst>
              <a:gd name="adj1" fmla="val 13060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3" name="Rectángulo 32"/>
          <p:cNvSpPr/>
          <p:nvPr/>
        </p:nvSpPr>
        <p:spPr>
          <a:xfrm>
            <a:off x="3800689" y="5916150"/>
            <a:ext cx="226866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s-ES" sz="1400" dirty="0"/>
              <a:t>líneas de unión horizontales</a:t>
            </a:r>
          </a:p>
        </p:txBody>
      </p:sp>
      <p:sp>
        <p:nvSpPr>
          <p:cNvPr id="34" name="Flecha doblada hacia arriba 33"/>
          <p:cNvSpPr/>
          <p:nvPr/>
        </p:nvSpPr>
        <p:spPr>
          <a:xfrm rot="16200000" flipH="1" flipV="1">
            <a:off x="3505176" y="5847481"/>
            <a:ext cx="310660" cy="298578"/>
          </a:xfrm>
          <a:prstGeom prst="bentUpArrow">
            <a:avLst>
              <a:gd name="adj1" fmla="val 13060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3" name="Marcador de contenido 2">
            <a:extLst>
              <a:ext uri="{FF2B5EF4-FFF2-40B4-BE49-F238E27FC236}">
                <a16:creationId xmlns:a16="http://schemas.microsoft.com/office/drawing/2014/main" id="{827CE64A-D022-40F0-8ABA-3ED163D73849}"/>
              </a:ext>
            </a:extLst>
          </p:cNvPr>
          <p:cNvSpPr txBox="1">
            <a:spLocks/>
          </p:cNvSpPr>
          <p:nvPr/>
        </p:nvSpPr>
        <p:spPr>
          <a:xfrm>
            <a:off x="6538321" y="1418101"/>
            <a:ext cx="1864960" cy="936783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AR" sz="1800" dirty="0">
                <a:solidFill>
                  <a:schemeClr val="tx1"/>
                </a:solidFill>
              </a:rPr>
              <a:t>Usar las escalas que convengan en cada ejercicio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312FBA9-DA44-8959-449C-36FAD94B8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Materia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66371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pic>
        <p:nvPicPr>
          <p:cNvPr id="15" name="Imagen 5" descr="Nueva marca difusion - web">
            <a:extLst>
              <a:ext uri="{FF2B5EF4-FFF2-40B4-BE49-F238E27FC236}">
                <a16:creationId xmlns:a16="http://schemas.microsoft.com/office/drawing/2014/main" id="{096C658D-E731-4697-8BCC-2B81C7788EC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5879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5</a:t>
            </a:fld>
            <a:r>
              <a:rPr lang="en-US" sz="1600" b="1" dirty="0"/>
              <a:t>-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Marcador de contenido 2">
                <a:extLst>
                  <a:ext uri="{FF2B5EF4-FFF2-40B4-BE49-F238E27FC236}">
                    <a16:creationId xmlns:a16="http://schemas.microsoft.com/office/drawing/2014/main" id="{65A73864-70EF-44F6-9A98-9A38ADB290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8910" y="982297"/>
                <a:ext cx="5509404" cy="2185724"/>
              </a:xfrm>
            </p:spPr>
            <p:txBody>
              <a:bodyPr>
                <a:normAutofit/>
              </a:bodyPr>
              <a:lstStyle/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Mediante un solvente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𝑺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se quiere separar un soluto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de soluciones acuosas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𝑾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de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. Se deben procesar simultáneamente dos alimentaciones cuyas composiciones en peso son:</a:t>
                </a:r>
              </a:p>
              <a:p>
                <a:pPr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sSubSup>
                            <m:sSubSupPr>
                              <m:ctrlPr>
                                <a:rPr lang="es-AR" sz="1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s-AR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sup>
                          </m:sSubSup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  <m:e>
                          <m:sSubSup>
                            <m:sSubSupPr>
                              <m:ctrlPr>
                                <a:rPr lang="es-AR" sz="1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s-AR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sup>
                          </m:sSubSup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𝟗𝟎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mr>
                    </m:m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sSubSup>
                            <m:sSubSupPr>
                              <m:ctrlPr>
                                <a:rPr lang="es-AR" sz="1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s-AR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sup>
                          </m:sSubSup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𝟑𝟎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  <m:e>
                          <m:sSubSup>
                            <m:sSubSupPr>
                              <m:ctrlPr>
                                <a:rPr lang="es-AR" sz="1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AR" sz="14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s-AR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s-AR" sz="1400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sup>
                          </m:sSubSup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𝟕𝟎</m:t>
                          </m:r>
                          <m:r>
                            <a:rPr lang="es-AR" sz="14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mr>
                    </m:m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AR" sz="1400" b="1" dirty="0">
                    <a:solidFill>
                      <a:schemeClr val="tx1"/>
                    </a:solidFill>
                  </a:rPr>
                  <a:t>Se quiere que </a:t>
                </a:r>
                <a:r>
                  <a:rPr lang="es-AR" sz="1400" b="1" dirty="0" err="1">
                    <a:solidFill>
                      <a:schemeClr val="tx1"/>
                    </a:solidFill>
                  </a:rPr>
                  <a:t>la</a:t>
                </a:r>
                <a:r>
                  <a:rPr lang="es-AR" sz="1400" b="1" dirty="0">
                    <a:solidFill>
                      <a:schemeClr val="tx1"/>
                    </a:solidFill>
                  </a:rPr>
                  <a:t> fracción másica de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del refinado final no sea mayor a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𝟎𝟏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. Si las alimentaciones ingresan en sus puntos óptimos y </a:t>
                </a:r>
                <a14:m>
                  <m:oMath xmlns:m="http://schemas.openxmlformats.org/officeDocument/2006/math"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𝑺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/</m:t>
                    </m:r>
                    <m:d>
                      <m:dPr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AR" sz="1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4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s-AR" sz="14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AR" sz="1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4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s-AR" sz="14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s-AR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s-AR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AR" sz="1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s-AR" sz="1400" b="1" dirty="0">
                    <a:solidFill>
                      <a:schemeClr val="tx1"/>
                    </a:solidFill>
                  </a:rPr>
                  <a:t>, </a:t>
                </a:r>
              </a:p>
            </p:txBody>
          </p:sp>
        </mc:Choice>
        <mc:Fallback xmlns="">
          <p:sp>
            <p:nvSpPr>
              <p:cNvPr id="19" name="Marcador de contenido 2">
                <a:extLst>
                  <a:ext uri="{FF2B5EF4-FFF2-40B4-BE49-F238E27FC236}">
                    <a16:creationId xmlns:a16="http://schemas.microsoft.com/office/drawing/2014/main" id="{65A73864-70EF-44F6-9A98-9A38ADB290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8910" y="982297"/>
                <a:ext cx="5509404" cy="2185724"/>
              </a:xfrm>
              <a:blipFill>
                <a:blip r:embed="rId5"/>
                <a:stretch>
                  <a:fillRect t="-557" r="-332" b="-27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ítulo 1"/>
          <p:cNvSpPr>
            <a:spLocks noGrp="1"/>
          </p:cNvSpPr>
          <p:nvPr>
            <p:ph type="title"/>
          </p:nvPr>
        </p:nvSpPr>
        <p:spPr>
          <a:xfrm>
            <a:off x="438912" y="250026"/>
            <a:ext cx="7708392" cy="919940"/>
          </a:xfrm>
        </p:spPr>
        <p:txBody>
          <a:bodyPr/>
          <a:lstStyle/>
          <a:p>
            <a:r>
              <a:rPr lang="es-419" dirty="0"/>
              <a:t>Resolución – Puntos de Interés	</a:t>
            </a:r>
            <a:endParaRPr lang="en-US" dirty="0"/>
          </a:p>
        </p:txBody>
      </p:sp>
      <p:sp>
        <p:nvSpPr>
          <p:cNvPr id="23" name="Marcador de contenido 2">
            <a:extLst>
              <a:ext uri="{FF2B5EF4-FFF2-40B4-BE49-F238E27FC236}">
                <a16:creationId xmlns:a16="http://schemas.microsoft.com/office/drawing/2014/main" id="{65A73864-70EF-44F6-9A98-9A38ADB29064}"/>
              </a:ext>
            </a:extLst>
          </p:cNvPr>
          <p:cNvSpPr txBox="1">
            <a:spLocks/>
          </p:cNvSpPr>
          <p:nvPr/>
        </p:nvSpPr>
        <p:spPr>
          <a:xfrm>
            <a:off x="478590" y="3296122"/>
            <a:ext cx="5430043" cy="394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AR" sz="1400" dirty="0">
                <a:solidFill>
                  <a:schemeClr val="tx1"/>
                </a:solidFill>
              </a:rPr>
              <a:t>Marcamos las alimentaciones y el punto de refinado deseado.</a:t>
            </a:r>
          </a:p>
        </p:txBody>
      </p:sp>
      <p:sp>
        <p:nvSpPr>
          <p:cNvPr id="24" name="Marcador de contenido 2">
            <a:extLst>
              <a:ext uri="{FF2B5EF4-FFF2-40B4-BE49-F238E27FC236}">
                <a16:creationId xmlns:a16="http://schemas.microsoft.com/office/drawing/2014/main" id="{81F51905-AB0E-4F81-8C30-41ABB52D6931}"/>
              </a:ext>
            </a:extLst>
          </p:cNvPr>
          <p:cNvSpPr txBox="1">
            <a:spLocks/>
          </p:cNvSpPr>
          <p:nvPr/>
        </p:nvSpPr>
        <p:spPr>
          <a:xfrm>
            <a:off x="6126547" y="999415"/>
            <a:ext cx="5430043" cy="365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ES" sz="1400" dirty="0">
                <a:solidFill>
                  <a:schemeClr val="tx1"/>
                </a:solidFill>
              </a:rPr>
              <a:t>Hacemos un BM en todo el equipo:</a:t>
            </a:r>
            <a:endParaRPr lang="es-AR" sz="1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Marcador de contenido 2">
                <a:extLst>
                  <a:ext uri="{FF2B5EF4-FFF2-40B4-BE49-F238E27FC236}">
                    <a16:creationId xmlns:a16="http://schemas.microsoft.com/office/drawing/2014/main" id="{6542CC27-65BF-4258-9256-A4BBB14EF61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969674" y="1018746"/>
                <a:ext cx="2416628" cy="3651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Font typeface="Corbe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≝</m:t>
                      </m:r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s-AR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Marcador de contenido 2">
                <a:extLst>
                  <a:ext uri="{FF2B5EF4-FFF2-40B4-BE49-F238E27FC236}">
                    <a16:creationId xmlns:a16="http://schemas.microsoft.com/office/drawing/2014/main" id="{6542CC27-65BF-4258-9256-A4BBB14EF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674" y="1018746"/>
                <a:ext cx="2416628" cy="3651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Marcador de contenido 2">
            <a:extLst>
              <a:ext uri="{FF2B5EF4-FFF2-40B4-BE49-F238E27FC236}">
                <a16:creationId xmlns:a16="http://schemas.microsoft.com/office/drawing/2014/main" id="{06BD5ECC-4052-45C6-A4EA-9325017FC5ED}"/>
              </a:ext>
            </a:extLst>
          </p:cNvPr>
          <p:cNvSpPr txBox="1">
            <a:spLocks/>
          </p:cNvSpPr>
          <p:nvPr/>
        </p:nvSpPr>
        <p:spPr>
          <a:xfrm>
            <a:off x="6126547" y="1407328"/>
            <a:ext cx="5430043" cy="365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ES" sz="1400" dirty="0">
                <a:solidFill>
                  <a:schemeClr val="tx1"/>
                </a:solidFill>
              </a:rPr>
              <a:t>Sabiendo que el BM es ciego al lugar de inyección de las corrientes:</a:t>
            </a:r>
            <a:endParaRPr lang="es-AR" sz="1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11">
                <a:extLst>
                  <a:ext uri="{FF2B5EF4-FFF2-40B4-BE49-F238E27FC236}">
                    <a16:creationId xmlns:a16="http://schemas.microsoft.com/office/drawing/2014/main" id="{9A29D6CA-A78C-40DB-91CD-57C00A1676CB}"/>
                  </a:ext>
                </a:extLst>
              </p:cNvPr>
              <p:cNvSpPr/>
              <p:nvPr/>
            </p:nvSpPr>
            <p:spPr>
              <a:xfrm>
                <a:off x="6932514" y="1766404"/>
                <a:ext cx="2037160" cy="8900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AR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s-AR" sz="14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es-AR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14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s-AR" sz="1400" i="1">
                                      <a:latin typeface="Cambria Math" panose="02040503050406030204" pitchFamily="18" charset="0"/>
                                    </a:rPr>
                                    <m:t>𝑚𝑖𝑥</m:t>
                                  </m:r>
                                </m:sub>
                              </m:sSub>
                              <m:r>
                                <a:rPr lang="es-ES" sz="1400" i="1">
                                  <a:latin typeface="Cambria Math" panose="02040503050406030204" pitchFamily="18" charset="0"/>
                                </a:rPr>
                                <m:t>≝</m:t>
                              </m:r>
                              <m:sSub>
                                <m:sSubPr>
                                  <m:ctrlPr>
                                    <a:rPr lang="es-AR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14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s-AR" sz="14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sz="14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AR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14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s-AR" sz="1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s-AR" sz="14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Sup>
                                <m:sSubSupPr>
                                  <m:ctrlPr>
                                    <a:rPr lang="es-AR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AR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  <m:t>𝑚𝑖𝑥</m:t>
                                      </m:r>
                                    </m:sub>
                                  </m:sSub>
                                </m:sup>
                              </m:sSubSup>
                              <m:r>
                                <a:rPr lang="es-AR" sz="14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s-AR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es-AR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sz="1400" i="1">
                                              <a:latin typeface="Cambria Math" panose="02040503050406030204" pitchFamily="18" charset="0"/>
                                            </a:rPr>
                                            <m:t>𝐹</m:t>
                                          </m:r>
                                        </m:e>
                                        <m:sub>
                                          <m:r>
                                            <a:rPr lang="es-AR" sz="1400" i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sup>
                                  </m:sSubSup>
                                  <m:sSub>
                                    <m:sSubPr>
                                      <m:ctrlP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sz="14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s-AR" sz="1400" i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es-AR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sz="1400" i="1">
                                              <a:latin typeface="Cambria Math" panose="02040503050406030204" pitchFamily="18" charset="0"/>
                                            </a:rPr>
                                            <m:t>𝐹</m:t>
                                          </m:r>
                                        </m:e>
                                        <m:sub>
                                          <m:r>
                                            <a:rPr lang="es-AR" sz="1400" i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sup>
                                  </m:sSubSup>
                                  <m:sSub>
                                    <m:sSubPr>
                                      <m:ctrlP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sz="1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sz="14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s-AR" sz="1400" i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sz="1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43" name="Rectangle 11">
                <a:extLst>
                  <a:ext uri="{FF2B5EF4-FFF2-40B4-BE49-F238E27FC236}">
                    <a16:creationId xmlns:a16="http://schemas.microsoft.com/office/drawing/2014/main" id="{9A29D6CA-A78C-40DB-91CD-57C00A1676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2514" y="1766404"/>
                <a:ext cx="2037160" cy="8900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Marcador de contenido 2">
            <a:extLst>
              <a:ext uri="{FF2B5EF4-FFF2-40B4-BE49-F238E27FC236}">
                <a16:creationId xmlns:a16="http://schemas.microsoft.com/office/drawing/2014/main" id="{96864A60-90BE-4294-9E9E-3BD6EF5134CC}"/>
              </a:ext>
            </a:extLst>
          </p:cNvPr>
          <p:cNvSpPr txBox="1">
            <a:spLocks/>
          </p:cNvSpPr>
          <p:nvPr/>
        </p:nvSpPr>
        <p:spPr>
          <a:xfrm>
            <a:off x="6126547" y="2675787"/>
            <a:ext cx="5430043" cy="365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ES" sz="1400" dirty="0">
                <a:solidFill>
                  <a:schemeClr val="tx1"/>
                </a:solidFill>
              </a:rPr>
              <a:t>Luego, la expresión del BM global queda:</a:t>
            </a:r>
            <a:endParaRPr lang="es-AR" sz="1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Marcador de contenido 2">
                <a:extLst>
                  <a:ext uri="{FF2B5EF4-FFF2-40B4-BE49-F238E27FC236}">
                    <a16:creationId xmlns:a16="http://schemas.microsoft.com/office/drawing/2014/main" id="{40FD73B6-F3EA-442D-95B0-6A2638332BF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377017" y="2653076"/>
                <a:ext cx="2228772" cy="365126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>
                <a:norm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Font typeface="Corbe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𝑚𝑖𝑥</m:t>
                          </m:r>
                        </m:sub>
                      </m:sSub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≝</m:t>
                      </m:r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s-AR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Marcador de contenido 2">
                <a:extLst>
                  <a:ext uri="{FF2B5EF4-FFF2-40B4-BE49-F238E27FC236}">
                    <a16:creationId xmlns:a16="http://schemas.microsoft.com/office/drawing/2014/main" id="{40FD73B6-F3EA-442D-95B0-6A2638332B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7017" y="2653076"/>
                <a:ext cx="2228772" cy="36512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6" name="Picture 15">
            <a:extLst>
              <a:ext uri="{FF2B5EF4-FFF2-40B4-BE49-F238E27FC236}">
                <a16:creationId xmlns:a16="http://schemas.microsoft.com/office/drawing/2014/main" id="{C722F31F-4AB1-48EB-B5B4-84324B68FA1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67245"/>
          <a:stretch/>
        </p:blipFill>
        <p:spPr>
          <a:xfrm>
            <a:off x="554616" y="3940162"/>
            <a:ext cx="6377898" cy="1728156"/>
          </a:xfrm>
          <a:prstGeom prst="rect">
            <a:avLst/>
          </a:prstGeom>
        </p:spPr>
      </p:pic>
      <p:cxnSp>
        <p:nvCxnSpPr>
          <p:cNvPr id="47" name="Straight Connector 8">
            <a:extLst>
              <a:ext uri="{FF2B5EF4-FFF2-40B4-BE49-F238E27FC236}">
                <a16:creationId xmlns:a16="http://schemas.microsoft.com/office/drawing/2014/main" id="{5A4065EA-92F1-48C8-9386-008CB21A4229}"/>
              </a:ext>
            </a:extLst>
          </p:cNvPr>
          <p:cNvCxnSpPr>
            <a:cxnSpLocks/>
          </p:cNvCxnSpPr>
          <p:nvPr/>
        </p:nvCxnSpPr>
        <p:spPr>
          <a:xfrm flipV="1">
            <a:off x="886265" y="3905570"/>
            <a:ext cx="869455" cy="1422552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8" name="TextBox 9">
            <a:extLst>
              <a:ext uri="{FF2B5EF4-FFF2-40B4-BE49-F238E27FC236}">
                <a16:creationId xmlns:a16="http://schemas.microsoft.com/office/drawing/2014/main" id="{073A944C-0855-4F16-A3F1-7A731D5DA7B2}"/>
              </a:ext>
            </a:extLst>
          </p:cNvPr>
          <p:cNvSpPr txBox="1"/>
          <p:nvPr/>
        </p:nvSpPr>
        <p:spPr>
          <a:xfrm>
            <a:off x="1961300" y="5693428"/>
            <a:ext cx="1730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</a:rPr>
              <a:t>----</a:t>
            </a:r>
            <a:r>
              <a:rPr lang="es-ES" sz="1400" dirty="0"/>
              <a:t> Refinado</a:t>
            </a:r>
          </a:p>
          <a:p>
            <a:r>
              <a:rPr lang="es-ES" sz="1400" b="1" dirty="0">
                <a:solidFill>
                  <a:srgbClr val="00B0F0"/>
                </a:solidFill>
              </a:rPr>
              <a:t>----</a:t>
            </a:r>
            <a:r>
              <a:rPr lang="es-ES" sz="1400" dirty="0"/>
              <a:t> Extracto</a:t>
            </a:r>
          </a:p>
        </p:txBody>
      </p:sp>
      <p:cxnSp>
        <p:nvCxnSpPr>
          <p:cNvPr id="49" name="Straight Connector 19">
            <a:extLst>
              <a:ext uri="{FF2B5EF4-FFF2-40B4-BE49-F238E27FC236}">
                <a16:creationId xmlns:a16="http://schemas.microsoft.com/office/drawing/2014/main" id="{CC3637C4-9D54-4203-B40C-0DA332F22E55}"/>
              </a:ext>
            </a:extLst>
          </p:cNvPr>
          <p:cNvCxnSpPr>
            <a:cxnSpLocks/>
          </p:cNvCxnSpPr>
          <p:nvPr/>
        </p:nvCxnSpPr>
        <p:spPr>
          <a:xfrm flipH="1" flipV="1">
            <a:off x="5439458" y="3966295"/>
            <a:ext cx="823078" cy="1380852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0" name="Straight Connector 25">
            <a:extLst>
              <a:ext uri="{FF2B5EF4-FFF2-40B4-BE49-F238E27FC236}">
                <a16:creationId xmlns:a16="http://schemas.microsoft.com/office/drawing/2014/main" id="{5C721338-F78D-48F2-B117-AAB5EDBFBAB0}"/>
              </a:ext>
            </a:extLst>
          </p:cNvPr>
          <p:cNvCxnSpPr>
            <a:cxnSpLocks/>
          </p:cNvCxnSpPr>
          <p:nvPr/>
        </p:nvCxnSpPr>
        <p:spPr>
          <a:xfrm>
            <a:off x="1434437" y="4464358"/>
            <a:ext cx="42839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26">
            <a:extLst>
              <a:ext uri="{FF2B5EF4-FFF2-40B4-BE49-F238E27FC236}">
                <a16:creationId xmlns:a16="http://schemas.microsoft.com/office/drawing/2014/main" id="{B64F6FF6-BDB6-4618-A2A7-4F06E6B1DAFB}"/>
              </a:ext>
            </a:extLst>
          </p:cNvPr>
          <p:cNvCxnSpPr>
            <a:cxnSpLocks/>
          </p:cNvCxnSpPr>
          <p:nvPr/>
        </p:nvCxnSpPr>
        <p:spPr>
          <a:xfrm>
            <a:off x="1674289" y="4028382"/>
            <a:ext cx="380022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28">
            <a:extLst>
              <a:ext uri="{FF2B5EF4-FFF2-40B4-BE49-F238E27FC236}">
                <a16:creationId xmlns:a16="http://schemas.microsoft.com/office/drawing/2014/main" id="{F3B2C148-DC7B-484D-BCE3-C2FA92E079A3}"/>
              </a:ext>
            </a:extLst>
          </p:cNvPr>
          <p:cNvCxnSpPr>
            <a:cxnSpLocks/>
          </p:cNvCxnSpPr>
          <p:nvPr/>
        </p:nvCxnSpPr>
        <p:spPr>
          <a:xfrm>
            <a:off x="1166262" y="4896240"/>
            <a:ext cx="48549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10">
                <a:extLst>
                  <a:ext uri="{FF2B5EF4-FFF2-40B4-BE49-F238E27FC236}">
                    <a16:creationId xmlns:a16="http://schemas.microsoft.com/office/drawing/2014/main" id="{69A1B65D-BE2E-4837-B23E-73180F879489}"/>
                  </a:ext>
                </a:extLst>
              </p:cNvPr>
              <p:cNvSpPr txBox="1"/>
              <p:nvPr/>
            </p:nvSpPr>
            <p:spPr>
              <a:xfrm>
                <a:off x="1539476" y="3583764"/>
                <a:ext cx="269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54" name="TextBox 10">
                <a:extLst>
                  <a:ext uri="{FF2B5EF4-FFF2-40B4-BE49-F238E27FC236}">
                    <a16:creationId xmlns:a16="http://schemas.microsoft.com/office/drawing/2014/main" id="{69A1B65D-BE2E-4837-B23E-73180F8794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476" y="3583764"/>
                <a:ext cx="269625" cy="276999"/>
              </a:xfrm>
              <a:prstGeom prst="rect">
                <a:avLst/>
              </a:prstGeom>
              <a:blipFill>
                <a:blip r:embed="rId10"/>
                <a:stretch>
                  <a:fillRect l="-22727" r="-9091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Oval 20">
            <a:extLst>
              <a:ext uri="{FF2B5EF4-FFF2-40B4-BE49-F238E27FC236}">
                <a16:creationId xmlns:a16="http://schemas.microsoft.com/office/drawing/2014/main" id="{10FF3E4E-CED0-40A0-B41C-945CAD58CE88}"/>
              </a:ext>
            </a:extLst>
          </p:cNvPr>
          <p:cNvSpPr/>
          <p:nvPr/>
        </p:nvSpPr>
        <p:spPr>
          <a:xfrm>
            <a:off x="886265" y="5199810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6" name="Oval 21">
            <a:extLst>
              <a:ext uri="{FF2B5EF4-FFF2-40B4-BE49-F238E27FC236}">
                <a16:creationId xmlns:a16="http://schemas.microsoft.com/office/drawing/2014/main" id="{6FF1BAC0-E9B9-4601-8B38-FE0E4C44E94E}"/>
              </a:ext>
            </a:extLst>
          </p:cNvPr>
          <p:cNvSpPr/>
          <p:nvPr/>
        </p:nvSpPr>
        <p:spPr>
          <a:xfrm>
            <a:off x="1619678" y="3966745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22">
                <a:extLst>
                  <a:ext uri="{FF2B5EF4-FFF2-40B4-BE49-F238E27FC236}">
                    <a16:creationId xmlns:a16="http://schemas.microsoft.com/office/drawing/2014/main" id="{CC1DD3D6-CAF6-47AA-95C6-57FF49F1D5CA}"/>
                  </a:ext>
                </a:extLst>
              </p:cNvPr>
              <p:cNvSpPr txBox="1"/>
              <p:nvPr/>
            </p:nvSpPr>
            <p:spPr>
              <a:xfrm>
                <a:off x="637835" y="4991755"/>
                <a:ext cx="20067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57" name="TextBox 22">
                <a:extLst>
                  <a:ext uri="{FF2B5EF4-FFF2-40B4-BE49-F238E27FC236}">
                    <a16:creationId xmlns:a16="http://schemas.microsoft.com/office/drawing/2014/main" id="{CC1DD3D6-CAF6-47AA-95C6-57FF49F1D5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835" y="4991755"/>
                <a:ext cx="200670" cy="276999"/>
              </a:xfrm>
              <a:prstGeom prst="rect">
                <a:avLst/>
              </a:prstGeom>
              <a:blipFill>
                <a:blip r:embed="rId11"/>
                <a:stretch>
                  <a:fillRect l="-42424" r="-60606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Oval 27">
            <a:extLst>
              <a:ext uri="{FF2B5EF4-FFF2-40B4-BE49-F238E27FC236}">
                <a16:creationId xmlns:a16="http://schemas.microsoft.com/office/drawing/2014/main" id="{48D0EAFE-F609-410B-A0C1-3699E1818D31}"/>
              </a:ext>
            </a:extLst>
          </p:cNvPr>
          <p:cNvSpPr/>
          <p:nvPr/>
        </p:nvSpPr>
        <p:spPr>
          <a:xfrm>
            <a:off x="6210450" y="5283383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29">
                <a:extLst>
                  <a:ext uri="{FF2B5EF4-FFF2-40B4-BE49-F238E27FC236}">
                    <a16:creationId xmlns:a16="http://schemas.microsoft.com/office/drawing/2014/main" id="{6651D7C0-9EE1-4012-893B-675130989CC1}"/>
                  </a:ext>
                </a:extLst>
              </p:cNvPr>
              <p:cNvSpPr txBox="1"/>
              <p:nvPr/>
            </p:nvSpPr>
            <p:spPr>
              <a:xfrm>
                <a:off x="6262536" y="4958179"/>
                <a:ext cx="20067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59" name="TextBox 29">
                <a:extLst>
                  <a:ext uri="{FF2B5EF4-FFF2-40B4-BE49-F238E27FC236}">
                    <a16:creationId xmlns:a16="http://schemas.microsoft.com/office/drawing/2014/main" id="{6651D7C0-9EE1-4012-893B-675130989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2536" y="4958179"/>
                <a:ext cx="200670" cy="276999"/>
              </a:xfrm>
              <a:prstGeom prst="rect">
                <a:avLst/>
              </a:prstGeom>
              <a:blipFill>
                <a:blip r:embed="rId12"/>
                <a:stretch>
                  <a:fillRect l="-21212" r="-21212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30">
                <a:extLst>
                  <a:ext uri="{FF2B5EF4-FFF2-40B4-BE49-F238E27FC236}">
                    <a16:creationId xmlns:a16="http://schemas.microsoft.com/office/drawing/2014/main" id="{6C4CF2DA-9561-4E3D-B0EC-B4F868278BA2}"/>
                  </a:ext>
                </a:extLst>
              </p:cNvPr>
              <p:cNvSpPr txBox="1"/>
              <p:nvPr/>
            </p:nvSpPr>
            <p:spPr>
              <a:xfrm>
                <a:off x="1019425" y="4466552"/>
                <a:ext cx="269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0" name="TextBox 30">
                <a:extLst>
                  <a:ext uri="{FF2B5EF4-FFF2-40B4-BE49-F238E27FC236}">
                    <a16:creationId xmlns:a16="http://schemas.microsoft.com/office/drawing/2014/main" id="{6C4CF2DA-9561-4E3D-B0EC-B4F868278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425" y="4466552"/>
                <a:ext cx="269625" cy="276999"/>
              </a:xfrm>
              <a:prstGeom prst="rect">
                <a:avLst/>
              </a:prstGeom>
              <a:blipFill>
                <a:blip r:embed="rId13"/>
                <a:stretch>
                  <a:fillRect l="-20455" r="-9091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Oval 31">
            <a:extLst>
              <a:ext uri="{FF2B5EF4-FFF2-40B4-BE49-F238E27FC236}">
                <a16:creationId xmlns:a16="http://schemas.microsoft.com/office/drawing/2014/main" id="{3D013D4A-FCD2-49A7-860B-7B2976112C9A}"/>
              </a:ext>
            </a:extLst>
          </p:cNvPr>
          <p:cNvSpPr/>
          <p:nvPr/>
        </p:nvSpPr>
        <p:spPr>
          <a:xfrm>
            <a:off x="1099627" y="4849533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5" name="Picture 33">
            <a:extLst>
              <a:ext uri="{FF2B5EF4-FFF2-40B4-BE49-F238E27FC236}">
                <a16:creationId xmlns:a16="http://schemas.microsoft.com/office/drawing/2014/main" id="{1BE399A8-F377-4718-9AE4-562B0F0E33E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286284" y="3675677"/>
            <a:ext cx="4817434" cy="1348786"/>
          </a:xfrm>
          <a:prstGeom prst="rect">
            <a:avLst/>
          </a:prstGeom>
        </p:spPr>
      </p:pic>
      <p:sp>
        <p:nvSpPr>
          <p:cNvPr id="36" name="Freeform: Shape 12">
            <a:extLst>
              <a:ext uri="{FF2B5EF4-FFF2-40B4-BE49-F238E27FC236}">
                <a16:creationId xmlns:a16="http://schemas.microsoft.com/office/drawing/2014/main" id="{84C1A020-958C-49E2-9A05-C21ADC51B2AD}"/>
              </a:ext>
            </a:extLst>
          </p:cNvPr>
          <p:cNvSpPr/>
          <p:nvPr/>
        </p:nvSpPr>
        <p:spPr>
          <a:xfrm>
            <a:off x="7198092" y="3536310"/>
            <a:ext cx="2844396" cy="1121999"/>
          </a:xfrm>
          <a:custGeom>
            <a:avLst/>
            <a:gdLst>
              <a:gd name="connsiteX0" fmla="*/ 193040 w 3647440"/>
              <a:gd name="connsiteY0" fmla="*/ 934720 h 1432560"/>
              <a:gd name="connsiteX1" fmla="*/ 132080 w 3647440"/>
              <a:gd name="connsiteY1" fmla="*/ 985520 h 1432560"/>
              <a:gd name="connsiteX2" fmla="*/ 101600 w 3647440"/>
              <a:gd name="connsiteY2" fmla="*/ 1016000 h 1432560"/>
              <a:gd name="connsiteX3" fmla="*/ 71120 w 3647440"/>
              <a:gd name="connsiteY3" fmla="*/ 1036320 h 1432560"/>
              <a:gd name="connsiteX4" fmla="*/ 30480 w 3647440"/>
              <a:gd name="connsiteY4" fmla="*/ 1087120 h 1432560"/>
              <a:gd name="connsiteX5" fmla="*/ 20320 w 3647440"/>
              <a:gd name="connsiteY5" fmla="*/ 1137920 h 1432560"/>
              <a:gd name="connsiteX6" fmla="*/ 10160 w 3647440"/>
              <a:gd name="connsiteY6" fmla="*/ 1198880 h 1432560"/>
              <a:gd name="connsiteX7" fmla="*/ 0 w 3647440"/>
              <a:gd name="connsiteY7" fmla="*/ 1239520 h 1432560"/>
              <a:gd name="connsiteX8" fmla="*/ 40640 w 3647440"/>
              <a:gd name="connsiteY8" fmla="*/ 1341120 h 1432560"/>
              <a:gd name="connsiteX9" fmla="*/ 81280 w 3647440"/>
              <a:gd name="connsiteY9" fmla="*/ 1371600 h 1432560"/>
              <a:gd name="connsiteX10" fmla="*/ 121920 w 3647440"/>
              <a:gd name="connsiteY10" fmla="*/ 1391920 h 1432560"/>
              <a:gd name="connsiteX11" fmla="*/ 152400 w 3647440"/>
              <a:gd name="connsiteY11" fmla="*/ 1412240 h 1432560"/>
              <a:gd name="connsiteX12" fmla="*/ 213360 w 3647440"/>
              <a:gd name="connsiteY12" fmla="*/ 1422400 h 1432560"/>
              <a:gd name="connsiteX13" fmla="*/ 264160 w 3647440"/>
              <a:gd name="connsiteY13" fmla="*/ 1432560 h 1432560"/>
              <a:gd name="connsiteX14" fmla="*/ 863600 w 3647440"/>
              <a:gd name="connsiteY14" fmla="*/ 1412240 h 1432560"/>
              <a:gd name="connsiteX15" fmla="*/ 904240 w 3647440"/>
              <a:gd name="connsiteY15" fmla="*/ 1402080 h 1432560"/>
              <a:gd name="connsiteX16" fmla="*/ 985520 w 3647440"/>
              <a:gd name="connsiteY16" fmla="*/ 1391920 h 1432560"/>
              <a:gd name="connsiteX17" fmla="*/ 1117600 w 3647440"/>
              <a:gd name="connsiteY17" fmla="*/ 1341120 h 1432560"/>
              <a:gd name="connsiteX18" fmla="*/ 1259840 w 3647440"/>
              <a:gd name="connsiteY18" fmla="*/ 1259840 h 1432560"/>
              <a:gd name="connsiteX19" fmla="*/ 1341120 w 3647440"/>
              <a:gd name="connsiteY19" fmla="*/ 1229360 h 1432560"/>
              <a:gd name="connsiteX20" fmla="*/ 1463040 w 3647440"/>
              <a:gd name="connsiteY20" fmla="*/ 1158240 h 1432560"/>
              <a:gd name="connsiteX21" fmla="*/ 1544320 w 3647440"/>
              <a:gd name="connsiteY21" fmla="*/ 1137920 h 1432560"/>
              <a:gd name="connsiteX22" fmla="*/ 1757680 w 3647440"/>
              <a:gd name="connsiteY22" fmla="*/ 1107440 h 1432560"/>
              <a:gd name="connsiteX23" fmla="*/ 1991360 w 3647440"/>
              <a:gd name="connsiteY23" fmla="*/ 1127760 h 1432560"/>
              <a:gd name="connsiteX24" fmla="*/ 2082800 w 3647440"/>
              <a:gd name="connsiteY24" fmla="*/ 1158240 h 1432560"/>
              <a:gd name="connsiteX25" fmla="*/ 2316480 w 3647440"/>
              <a:gd name="connsiteY25" fmla="*/ 1198880 h 1432560"/>
              <a:gd name="connsiteX26" fmla="*/ 2540000 w 3647440"/>
              <a:gd name="connsiteY26" fmla="*/ 1259840 h 1432560"/>
              <a:gd name="connsiteX27" fmla="*/ 2794000 w 3647440"/>
              <a:gd name="connsiteY27" fmla="*/ 1310640 h 1432560"/>
              <a:gd name="connsiteX28" fmla="*/ 3098800 w 3647440"/>
              <a:gd name="connsiteY28" fmla="*/ 1270000 h 1432560"/>
              <a:gd name="connsiteX29" fmla="*/ 3190240 w 3647440"/>
              <a:gd name="connsiteY29" fmla="*/ 1239520 h 1432560"/>
              <a:gd name="connsiteX30" fmla="*/ 3484880 w 3647440"/>
              <a:gd name="connsiteY30" fmla="*/ 1016000 h 1432560"/>
              <a:gd name="connsiteX31" fmla="*/ 3535680 w 3647440"/>
              <a:gd name="connsiteY31" fmla="*/ 955040 h 1432560"/>
              <a:gd name="connsiteX32" fmla="*/ 3566160 w 3647440"/>
              <a:gd name="connsiteY32" fmla="*/ 883920 h 1432560"/>
              <a:gd name="connsiteX33" fmla="*/ 3647440 w 3647440"/>
              <a:gd name="connsiteY33" fmla="*/ 629920 h 1432560"/>
              <a:gd name="connsiteX34" fmla="*/ 3616960 w 3647440"/>
              <a:gd name="connsiteY34" fmla="*/ 487680 h 1432560"/>
              <a:gd name="connsiteX35" fmla="*/ 3525520 w 3647440"/>
              <a:gd name="connsiteY35" fmla="*/ 365760 h 1432560"/>
              <a:gd name="connsiteX36" fmla="*/ 3474720 w 3647440"/>
              <a:gd name="connsiteY36" fmla="*/ 294640 h 1432560"/>
              <a:gd name="connsiteX37" fmla="*/ 3342640 w 3647440"/>
              <a:gd name="connsiteY37" fmla="*/ 152400 h 1432560"/>
              <a:gd name="connsiteX38" fmla="*/ 3271520 w 3647440"/>
              <a:gd name="connsiteY38" fmla="*/ 91440 h 1432560"/>
              <a:gd name="connsiteX39" fmla="*/ 3180080 w 3647440"/>
              <a:gd name="connsiteY39" fmla="*/ 30480 h 1432560"/>
              <a:gd name="connsiteX40" fmla="*/ 3078480 w 3647440"/>
              <a:gd name="connsiteY40" fmla="*/ 0 h 1432560"/>
              <a:gd name="connsiteX41" fmla="*/ 2905760 w 3647440"/>
              <a:gd name="connsiteY41" fmla="*/ 71120 h 1432560"/>
              <a:gd name="connsiteX42" fmla="*/ 2763520 w 3647440"/>
              <a:gd name="connsiteY42" fmla="*/ 203200 h 1432560"/>
              <a:gd name="connsiteX43" fmla="*/ 2651760 w 3647440"/>
              <a:gd name="connsiteY43" fmla="*/ 447040 h 1432560"/>
              <a:gd name="connsiteX44" fmla="*/ 2621280 w 3647440"/>
              <a:gd name="connsiteY44" fmla="*/ 528320 h 1432560"/>
              <a:gd name="connsiteX45" fmla="*/ 2540000 w 3647440"/>
              <a:gd name="connsiteY45" fmla="*/ 650240 h 1432560"/>
              <a:gd name="connsiteX46" fmla="*/ 2489200 w 3647440"/>
              <a:gd name="connsiteY46" fmla="*/ 721360 h 1432560"/>
              <a:gd name="connsiteX47" fmla="*/ 2367280 w 3647440"/>
              <a:gd name="connsiteY47" fmla="*/ 833120 h 1432560"/>
              <a:gd name="connsiteX48" fmla="*/ 2316480 w 3647440"/>
              <a:gd name="connsiteY48" fmla="*/ 863600 h 1432560"/>
              <a:gd name="connsiteX49" fmla="*/ 2092960 w 3647440"/>
              <a:gd name="connsiteY49" fmla="*/ 853440 h 1432560"/>
              <a:gd name="connsiteX50" fmla="*/ 1869440 w 3647440"/>
              <a:gd name="connsiteY50" fmla="*/ 772160 h 1432560"/>
              <a:gd name="connsiteX51" fmla="*/ 1727200 w 3647440"/>
              <a:gd name="connsiteY51" fmla="*/ 741680 h 1432560"/>
              <a:gd name="connsiteX52" fmla="*/ 1452880 w 3647440"/>
              <a:gd name="connsiteY52" fmla="*/ 843280 h 1432560"/>
              <a:gd name="connsiteX53" fmla="*/ 1188720 w 3647440"/>
              <a:gd name="connsiteY53" fmla="*/ 1046480 h 1432560"/>
              <a:gd name="connsiteX54" fmla="*/ 1117600 w 3647440"/>
              <a:gd name="connsiteY54" fmla="*/ 1087120 h 1432560"/>
              <a:gd name="connsiteX55" fmla="*/ 833120 w 3647440"/>
              <a:gd name="connsiteY55" fmla="*/ 1148080 h 1432560"/>
              <a:gd name="connsiteX56" fmla="*/ 690880 w 3647440"/>
              <a:gd name="connsiteY56" fmla="*/ 1107440 h 1432560"/>
              <a:gd name="connsiteX57" fmla="*/ 609600 w 3647440"/>
              <a:gd name="connsiteY57" fmla="*/ 1046480 h 1432560"/>
              <a:gd name="connsiteX58" fmla="*/ 548640 w 3647440"/>
              <a:gd name="connsiteY58" fmla="*/ 1005840 h 1432560"/>
              <a:gd name="connsiteX59" fmla="*/ 406400 w 3647440"/>
              <a:gd name="connsiteY59" fmla="*/ 934720 h 1432560"/>
              <a:gd name="connsiteX60" fmla="*/ 274320 w 3647440"/>
              <a:gd name="connsiteY60" fmla="*/ 914400 h 1432560"/>
              <a:gd name="connsiteX61" fmla="*/ 193040 w 3647440"/>
              <a:gd name="connsiteY61" fmla="*/ 934720 h 1432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3647440" h="1432560">
                <a:moveTo>
                  <a:pt x="193040" y="934720"/>
                </a:moveTo>
                <a:cubicBezTo>
                  <a:pt x="169333" y="946573"/>
                  <a:pt x="151850" y="967947"/>
                  <a:pt x="132080" y="985520"/>
                </a:cubicBezTo>
                <a:cubicBezTo>
                  <a:pt x="121341" y="995066"/>
                  <a:pt x="112638" y="1006802"/>
                  <a:pt x="101600" y="1016000"/>
                </a:cubicBezTo>
                <a:cubicBezTo>
                  <a:pt x="92219" y="1023817"/>
                  <a:pt x="79754" y="1027686"/>
                  <a:pt x="71120" y="1036320"/>
                </a:cubicBezTo>
                <a:cubicBezTo>
                  <a:pt x="55786" y="1051654"/>
                  <a:pt x="44027" y="1070187"/>
                  <a:pt x="30480" y="1087120"/>
                </a:cubicBezTo>
                <a:cubicBezTo>
                  <a:pt x="27093" y="1104053"/>
                  <a:pt x="23409" y="1120930"/>
                  <a:pt x="20320" y="1137920"/>
                </a:cubicBezTo>
                <a:cubicBezTo>
                  <a:pt x="16635" y="1158188"/>
                  <a:pt x="14200" y="1178680"/>
                  <a:pt x="10160" y="1198880"/>
                </a:cubicBezTo>
                <a:cubicBezTo>
                  <a:pt x="7422" y="1212572"/>
                  <a:pt x="3387" y="1225973"/>
                  <a:pt x="0" y="1239520"/>
                </a:cubicBezTo>
                <a:cubicBezTo>
                  <a:pt x="13547" y="1273387"/>
                  <a:pt x="21523" y="1310055"/>
                  <a:pt x="40640" y="1341120"/>
                </a:cubicBezTo>
                <a:cubicBezTo>
                  <a:pt x="49515" y="1355541"/>
                  <a:pt x="66921" y="1362625"/>
                  <a:pt x="81280" y="1371600"/>
                </a:cubicBezTo>
                <a:cubicBezTo>
                  <a:pt x="94123" y="1379627"/>
                  <a:pt x="108770" y="1384406"/>
                  <a:pt x="121920" y="1391920"/>
                </a:cubicBezTo>
                <a:cubicBezTo>
                  <a:pt x="132522" y="1397978"/>
                  <a:pt x="140816" y="1408379"/>
                  <a:pt x="152400" y="1412240"/>
                </a:cubicBezTo>
                <a:cubicBezTo>
                  <a:pt x="171943" y="1418754"/>
                  <a:pt x="193092" y="1418715"/>
                  <a:pt x="213360" y="1422400"/>
                </a:cubicBezTo>
                <a:cubicBezTo>
                  <a:pt x="230350" y="1425489"/>
                  <a:pt x="247227" y="1429173"/>
                  <a:pt x="264160" y="1432560"/>
                </a:cubicBezTo>
                <a:lnTo>
                  <a:pt x="863600" y="1412240"/>
                </a:lnTo>
                <a:cubicBezTo>
                  <a:pt x="877530" y="1411279"/>
                  <a:pt x="890466" y="1404376"/>
                  <a:pt x="904240" y="1402080"/>
                </a:cubicBezTo>
                <a:cubicBezTo>
                  <a:pt x="931173" y="1397591"/>
                  <a:pt x="958427" y="1395307"/>
                  <a:pt x="985520" y="1391920"/>
                </a:cubicBezTo>
                <a:cubicBezTo>
                  <a:pt x="1033243" y="1376012"/>
                  <a:pt x="1072196" y="1364903"/>
                  <a:pt x="1117600" y="1341120"/>
                </a:cubicBezTo>
                <a:cubicBezTo>
                  <a:pt x="1165974" y="1315781"/>
                  <a:pt x="1208709" y="1279014"/>
                  <a:pt x="1259840" y="1259840"/>
                </a:cubicBezTo>
                <a:cubicBezTo>
                  <a:pt x="1286933" y="1249680"/>
                  <a:pt x="1315239" y="1242300"/>
                  <a:pt x="1341120" y="1229360"/>
                </a:cubicBezTo>
                <a:cubicBezTo>
                  <a:pt x="1383202" y="1208319"/>
                  <a:pt x="1417396" y="1169651"/>
                  <a:pt x="1463040" y="1158240"/>
                </a:cubicBezTo>
                <a:cubicBezTo>
                  <a:pt x="1490133" y="1151467"/>
                  <a:pt x="1516935" y="1143397"/>
                  <a:pt x="1544320" y="1137920"/>
                </a:cubicBezTo>
                <a:cubicBezTo>
                  <a:pt x="1639426" y="1118899"/>
                  <a:pt x="1667767" y="1117430"/>
                  <a:pt x="1757680" y="1107440"/>
                </a:cubicBezTo>
                <a:cubicBezTo>
                  <a:pt x="1772121" y="1108471"/>
                  <a:pt x="1954864" y="1119650"/>
                  <a:pt x="1991360" y="1127760"/>
                </a:cubicBezTo>
                <a:cubicBezTo>
                  <a:pt x="2022724" y="1134730"/>
                  <a:pt x="2051729" y="1150063"/>
                  <a:pt x="2082800" y="1158240"/>
                </a:cubicBezTo>
                <a:cubicBezTo>
                  <a:pt x="2144140" y="1174382"/>
                  <a:pt x="2258525" y="1189964"/>
                  <a:pt x="2316480" y="1198880"/>
                </a:cubicBezTo>
                <a:cubicBezTo>
                  <a:pt x="2423975" y="1234712"/>
                  <a:pt x="2414318" y="1234704"/>
                  <a:pt x="2540000" y="1259840"/>
                </a:cubicBezTo>
                <a:cubicBezTo>
                  <a:pt x="2805974" y="1313035"/>
                  <a:pt x="2687164" y="1275028"/>
                  <a:pt x="2794000" y="1310640"/>
                </a:cubicBezTo>
                <a:cubicBezTo>
                  <a:pt x="2895600" y="1297093"/>
                  <a:pt x="2997913" y="1288108"/>
                  <a:pt x="3098800" y="1270000"/>
                </a:cubicBezTo>
                <a:cubicBezTo>
                  <a:pt x="3130423" y="1264324"/>
                  <a:pt x="3162614" y="1255923"/>
                  <a:pt x="3190240" y="1239520"/>
                </a:cubicBezTo>
                <a:cubicBezTo>
                  <a:pt x="3317460" y="1163983"/>
                  <a:pt x="3396211" y="1112730"/>
                  <a:pt x="3484880" y="1016000"/>
                </a:cubicBezTo>
                <a:cubicBezTo>
                  <a:pt x="3502753" y="996502"/>
                  <a:pt x="3521817" y="977567"/>
                  <a:pt x="3535680" y="955040"/>
                </a:cubicBezTo>
                <a:cubicBezTo>
                  <a:pt x="3549198" y="933074"/>
                  <a:pt x="3556812" y="907958"/>
                  <a:pt x="3566160" y="883920"/>
                </a:cubicBezTo>
                <a:cubicBezTo>
                  <a:pt x="3612595" y="764514"/>
                  <a:pt x="3609663" y="762138"/>
                  <a:pt x="3647440" y="629920"/>
                </a:cubicBezTo>
                <a:cubicBezTo>
                  <a:pt x="3637280" y="582507"/>
                  <a:pt x="3632979" y="533447"/>
                  <a:pt x="3616960" y="487680"/>
                </a:cubicBezTo>
                <a:cubicBezTo>
                  <a:pt x="3605917" y="456127"/>
                  <a:pt x="3544007" y="389794"/>
                  <a:pt x="3525520" y="365760"/>
                </a:cubicBezTo>
                <a:cubicBezTo>
                  <a:pt x="3507757" y="342668"/>
                  <a:pt x="3492719" y="317548"/>
                  <a:pt x="3474720" y="294640"/>
                </a:cubicBezTo>
                <a:cubicBezTo>
                  <a:pt x="3435466" y="244681"/>
                  <a:pt x="3389103" y="195545"/>
                  <a:pt x="3342640" y="152400"/>
                </a:cubicBezTo>
                <a:cubicBezTo>
                  <a:pt x="3319760" y="131154"/>
                  <a:pt x="3296499" y="110174"/>
                  <a:pt x="3271520" y="91440"/>
                </a:cubicBezTo>
                <a:cubicBezTo>
                  <a:pt x="3242214" y="69461"/>
                  <a:pt x="3213186" y="46162"/>
                  <a:pt x="3180080" y="30480"/>
                </a:cubicBezTo>
                <a:cubicBezTo>
                  <a:pt x="3148126" y="15344"/>
                  <a:pt x="3112347" y="10160"/>
                  <a:pt x="3078480" y="0"/>
                </a:cubicBezTo>
                <a:cubicBezTo>
                  <a:pt x="3020907" y="23707"/>
                  <a:pt x="2960581" y="41601"/>
                  <a:pt x="2905760" y="71120"/>
                </a:cubicBezTo>
                <a:cubicBezTo>
                  <a:pt x="2845751" y="103433"/>
                  <a:pt x="2803208" y="150283"/>
                  <a:pt x="2763520" y="203200"/>
                </a:cubicBezTo>
                <a:cubicBezTo>
                  <a:pt x="2697393" y="291369"/>
                  <a:pt x="2702820" y="314283"/>
                  <a:pt x="2651760" y="447040"/>
                </a:cubicBezTo>
                <a:cubicBezTo>
                  <a:pt x="2641373" y="474047"/>
                  <a:pt x="2634220" y="502439"/>
                  <a:pt x="2621280" y="528320"/>
                </a:cubicBezTo>
                <a:cubicBezTo>
                  <a:pt x="2570953" y="628974"/>
                  <a:pt x="2614679" y="553157"/>
                  <a:pt x="2540000" y="650240"/>
                </a:cubicBezTo>
                <a:cubicBezTo>
                  <a:pt x="2522237" y="673332"/>
                  <a:pt x="2508018" y="699120"/>
                  <a:pt x="2489200" y="721360"/>
                </a:cubicBezTo>
                <a:cubicBezTo>
                  <a:pt x="2462452" y="752972"/>
                  <a:pt x="2401611" y="808152"/>
                  <a:pt x="2367280" y="833120"/>
                </a:cubicBezTo>
                <a:cubicBezTo>
                  <a:pt x="2351309" y="844735"/>
                  <a:pt x="2333413" y="853440"/>
                  <a:pt x="2316480" y="863600"/>
                </a:cubicBezTo>
                <a:cubicBezTo>
                  <a:pt x="2241973" y="860213"/>
                  <a:pt x="2166031" y="868386"/>
                  <a:pt x="2092960" y="853440"/>
                </a:cubicBezTo>
                <a:cubicBezTo>
                  <a:pt x="2015288" y="837553"/>
                  <a:pt x="1945669" y="793940"/>
                  <a:pt x="1869440" y="772160"/>
                </a:cubicBezTo>
                <a:cubicBezTo>
                  <a:pt x="1775294" y="745261"/>
                  <a:pt x="1822728" y="755327"/>
                  <a:pt x="1727200" y="741680"/>
                </a:cubicBezTo>
                <a:cubicBezTo>
                  <a:pt x="1575394" y="772041"/>
                  <a:pt x="1577110" y="754544"/>
                  <a:pt x="1452880" y="843280"/>
                </a:cubicBezTo>
                <a:cubicBezTo>
                  <a:pt x="1185073" y="1034571"/>
                  <a:pt x="1390837" y="915698"/>
                  <a:pt x="1188720" y="1046480"/>
                </a:cubicBezTo>
                <a:cubicBezTo>
                  <a:pt x="1165796" y="1061313"/>
                  <a:pt x="1142951" y="1076979"/>
                  <a:pt x="1117600" y="1087120"/>
                </a:cubicBezTo>
                <a:cubicBezTo>
                  <a:pt x="999212" y="1134475"/>
                  <a:pt x="961448" y="1130970"/>
                  <a:pt x="833120" y="1148080"/>
                </a:cubicBezTo>
                <a:cubicBezTo>
                  <a:pt x="785707" y="1134533"/>
                  <a:pt x="735771" y="1127845"/>
                  <a:pt x="690880" y="1107440"/>
                </a:cubicBezTo>
                <a:cubicBezTo>
                  <a:pt x="660049" y="1093426"/>
                  <a:pt x="637158" y="1066165"/>
                  <a:pt x="609600" y="1046480"/>
                </a:cubicBezTo>
                <a:cubicBezTo>
                  <a:pt x="589727" y="1032285"/>
                  <a:pt x="569439" y="1018639"/>
                  <a:pt x="548640" y="1005840"/>
                </a:cubicBezTo>
                <a:cubicBezTo>
                  <a:pt x="508501" y="981139"/>
                  <a:pt x="452198" y="948812"/>
                  <a:pt x="406400" y="934720"/>
                </a:cubicBezTo>
                <a:cubicBezTo>
                  <a:pt x="394183" y="930961"/>
                  <a:pt x="281712" y="915456"/>
                  <a:pt x="274320" y="914400"/>
                </a:cubicBezTo>
                <a:cubicBezTo>
                  <a:pt x="220199" y="925224"/>
                  <a:pt x="216747" y="922867"/>
                  <a:pt x="193040" y="934720"/>
                </a:cubicBezTo>
                <a:close/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Marcador de contenido 2">
                <a:extLst>
                  <a:ext uri="{FF2B5EF4-FFF2-40B4-BE49-F238E27FC236}">
                    <a16:creationId xmlns:a16="http://schemas.microsoft.com/office/drawing/2014/main" id="{AABB584B-A937-43DF-9F47-6126B346DE3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83127" y="3559655"/>
                <a:ext cx="1486547" cy="3651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Font typeface="Corbe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ES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ES" sz="1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ES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ES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ES" sz="1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ES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𝒎𝒊𝒙</m:t>
                          </m:r>
                        </m:sub>
                      </m:sSub>
                    </m:oMath>
                  </m:oMathPara>
                </a14:m>
                <a:endParaRPr lang="es-AR" sz="14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7" name="Marcador de contenido 2">
                <a:extLst>
                  <a:ext uri="{FF2B5EF4-FFF2-40B4-BE49-F238E27FC236}">
                    <a16:creationId xmlns:a16="http://schemas.microsoft.com/office/drawing/2014/main" id="{AABB584B-A937-43DF-9F47-6126B346DE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3127" y="3559655"/>
                <a:ext cx="1486547" cy="36512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9">
            <a:extLst>
              <a:ext uri="{FF2B5EF4-FFF2-40B4-BE49-F238E27FC236}">
                <a16:creationId xmlns:a16="http://schemas.microsoft.com/office/drawing/2014/main" id="{073A944C-0855-4F16-A3F1-7A731D5DA7B2}"/>
              </a:ext>
            </a:extLst>
          </p:cNvPr>
          <p:cNvSpPr txBox="1"/>
          <p:nvPr/>
        </p:nvSpPr>
        <p:spPr>
          <a:xfrm>
            <a:off x="3620815" y="5703093"/>
            <a:ext cx="1730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----</a:t>
            </a:r>
            <a:r>
              <a:rPr lang="es-ES" sz="1400" dirty="0"/>
              <a:t> Líneas de unión</a:t>
            </a:r>
          </a:p>
          <a:p>
            <a:r>
              <a:rPr lang="es-ES" sz="1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●</a:t>
            </a:r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 Puntos notables</a:t>
            </a:r>
            <a:endParaRPr lang="es-AR" sz="1400" dirty="0"/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3AE50F7-C8E4-87E7-C876-B7F325CA1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Materia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266332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uiExpand="1" build="p"/>
      <p:bldP spid="24" grpId="0" uiExpand="1" build="p"/>
      <p:bldP spid="35" grpId="0" uiExpand="1" build="p"/>
      <p:bldP spid="42" grpId="0" uiExpand="1" build="p"/>
      <p:bldP spid="43" grpId="0"/>
      <p:bldP spid="44" grpId="0" uiExpand="1" build="p"/>
      <p:bldP spid="45" grpId="0" animBg="1"/>
      <p:bldP spid="48" grpId="0"/>
      <p:bldP spid="54" grpId="0"/>
      <p:bldP spid="55" grpId="0" animBg="1"/>
      <p:bldP spid="56" grpId="0" animBg="1"/>
      <p:bldP spid="57" grpId="0"/>
      <p:bldP spid="58" grpId="0" animBg="1"/>
      <p:bldP spid="59" grpId="0"/>
      <p:bldP spid="60" grpId="0"/>
      <p:bldP spid="61" grpId="0" animBg="1"/>
      <p:bldP spid="36" grpId="0" animBg="1"/>
      <p:bldP spid="37" grpId="0" uiExpand="1" build="p"/>
      <p:bldP spid="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24" name="Marcador de contenido 2">
            <a:extLst>
              <a:ext uri="{FF2B5EF4-FFF2-40B4-BE49-F238E27FC236}">
                <a16:creationId xmlns:a16="http://schemas.microsoft.com/office/drawing/2014/main" id="{65A73864-70EF-44F6-9A98-9A38ADB29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1" y="1635273"/>
            <a:ext cx="4361689" cy="285545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400" dirty="0">
                <a:solidFill>
                  <a:schemeClr val="tx1"/>
                </a:solidFill>
              </a:rPr>
              <a:t>Aplicando la regla de la palanca:</a:t>
            </a:r>
            <a:endParaRPr lang="es-AR" sz="1400" i="1" dirty="0">
              <a:solidFill>
                <a:schemeClr val="tx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0196084-BAC9-459C-8F27-D2C8C05C1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568" y="2756716"/>
            <a:ext cx="1300026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722F31F-4AB1-48EB-B5B4-84324B68FA1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7245"/>
          <a:stretch/>
        </p:blipFill>
        <p:spPr>
          <a:xfrm>
            <a:off x="3040312" y="3578648"/>
            <a:ext cx="6377898" cy="1728156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A4065EA-92F1-48C8-9386-008CB21A4229}"/>
              </a:ext>
            </a:extLst>
          </p:cNvPr>
          <p:cNvCxnSpPr>
            <a:cxnSpLocks/>
          </p:cNvCxnSpPr>
          <p:nvPr/>
        </p:nvCxnSpPr>
        <p:spPr>
          <a:xfrm flipV="1">
            <a:off x="3371961" y="3544056"/>
            <a:ext cx="869455" cy="1422552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C3637C4-9D54-4203-B40C-0DA332F22E55}"/>
              </a:ext>
            </a:extLst>
          </p:cNvPr>
          <p:cNvCxnSpPr>
            <a:cxnSpLocks/>
          </p:cNvCxnSpPr>
          <p:nvPr/>
        </p:nvCxnSpPr>
        <p:spPr>
          <a:xfrm flipH="1" flipV="1">
            <a:off x="7925154" y="3604781"/>
            <a:ext cx="823078" cy="1380852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C721338-F78D-48F2-B117-AAB5EDBFBAB0}"/>
              </a:ext>
            </a:extLst>
          </p:cNvPr>
          <p:cNvCxnSpPr>
            <a:cxnSpLocks/>
          </p:cNvCxnSpPr>
          <p:nvPr/>
        </p:nvCxnSpPr>
        <p:spPr>
          <a:xfrm>
            <a:off x="3920133" y="4102844"/>
            <a:ext cx="42839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64F6FF6-BDB6-4618-A2A7-4F06E6B1DAFB}"/>
              </a:ext>
            </a:extLst>
          </p:cNvPr>
          <p:cNvCxnSpPr>
            <a:cxnSpLocks/>
          </p:cNvCxnSpPr>
          <p:nvPr/>
        </p:nvCxnSpPr>
        <p:spPr>
          <a:xfrm>
            <a:off x="4159985" y="3666868"/>
            <a:ext cx="380022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3B2C148-DC7B-484D-BCE3-C2FA92E079A3}"/>
              </a:ext>
            </a:extLst>
          </p:cNvPr>
          <p:cNvCxnSpPr>
            <a:cxnSpLocks/>
          </p:cNvCxnSpPr>
          <p:nvPr/>
        </p:nvCxnSpPr>
        <p:spPr>
          <a:xfrm>
            <a:off x="3651958" y="4534726"/>
            <a:ext cx="48549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9A1B65D-BE2E-4837-B23E-73180F879489}"/>
                  </a:ext>
                </a:extLst>
              </p:cNvPr>
              <p:cNvSpPr txBox="1"/>
              <p:nvPr/>
            </p:nvSpPr>
            <p:spPr>
              <a:xfrm>
                <a:off x="4025172" y="3222250"/>
                <a:ext cx="269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9A1B65D-BE2E-4837-B23E-73180F8794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172" y="3222250"/>
                <a:ext cx="269625" cy="276999"/>
              </a:xfrm>
              <a:prstGeom prst="rect">
                <a:avLst/>
              </a:prstGeom>
              <a:blipFill>
                <a:blip r:embed="rId5"/>
                <a:stretch>
                  <a:fillRect l="-20000" r="-8889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20">
            <a:extLst>
              <a:ext uri="{FF2B5EF4-FFF2-40B4-BE49-F238E27FC236}">
                <a16:creationId xmlns:a16="http://schemas.microsoft.com/office/drawing/2014/main" id="{10FF3E4E-CED0-40A0-B41C-945CAD58CE88}"/>
              </a:ext>
            </a:extLst>
          </p:cNvPr>
          <p:cNvSpPr/>
          <p:nvPr/>
        </p:nvSpPr>
        <p:spPr>
          <a:xfrm>
            <a:off x="3371961" y="4838296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FF1BAC0-E9B9-4601-8B38-FE0E4C44E94E}"/>
              </a:ext>
            </a:extLst>
          </p:cNvPr>
          <p:cNvSpPr/>
          <p:nvPr/>
        </p:nvSpPr>
        <p:spPr>
          <a:xfrm>
            <a:off x="4105374" y="3605231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C1DD3D6-CAF6-47AA-95C6-57FF49F1D5CA}"/>
                  </a:ext>
                </a:extLst>
              </p:cNvPr>
              <p:cNvSpPr txBox="1"/>
              <p:nvPr/>
            </p:nvSpPr>
            <p:spPr>
              <a:xfrm>
                <a:off x="3123531" y="4630241"/>
                <a:ext cx="20067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C1DD3D6-CAF6-47AA-95C6-57FF49F1D5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3531" y="4630241"/>
                <a:ext cx="200670" cy="276999"/>
              </a:xfrm>
              <a:prstGeom prst="rect">
                <a:avLst/>
              </a:prstGeom>
              <a:blipFill>
                <a:blip r:embed="rId6"/>
                <a:stretch>
                  <a:fillRect l="-39394" r="-63636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val 27">
            <a:extLst>
              <a:ext uri="{FF2B5EF4-FFF2-40B4-BE49-F238E27FC236}">
                <a16:creationId xmlns:a16="http://schemas.microsoft.com/office/drawing/2014/main" id="{48D0EAFE-F609-410B-A0C1-3699E1818D31}"/>
              </a:ext>
            </a:extLst>
          </p:cNvPr>
          <p:cNvSpPr/>
          <p:nvPr/>
        </p:nvSpPr>
        <p:spPr>
          <a:xfrm>
            <a:off x="8696146" y="4921869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651D7C0-9EE1-4012-893B-675130989CC1}"/>
                  </a:ext>
                </a:extLst>
              </p:cNvPr>
              <p:cNvSpPr txBox="1"/>
              <p:nvPr/>
            </p:nvSpPr>
            <p:spPr>
              <a:xfrm>
                <a:off x="8748232" y="4596665"/>
                <a:ext cx="20067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651D7C0-9EE1-4012-893B-675130989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8232" y="4596665"/>
                <a:ext cx="200670" cy="276999"/>
              </a:xfrm>
              <a:prstGeom prst="rect">
                <a:avLst/>
              </a:prstGeom>
              <a:blipFill>
                <a:blip r:embed="rId7"/>
                <a:stretch>
                  <a:fillRect l="-21212" r="-21212" b="-888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C4CF2DA-9561-4E3D-B0EC-B4F868278BA2}"/>
                  </a:ext>
                </a:extLst>
              </p:cNvPr>
              <p:cNvSpPr txBox="1"/>
              <p:nvPr/>
            </p:nvSpPr>
            <p:spPr>
              <a:xfrm>
                <a:off x="3338941" y="4290045"/>
                <a:ext cx="269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C4CF2DA-9561-4E3D-B0EC-B4F868278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941" y="4290045"/>
                <a:ext cx="269625" cy="276999"/>
              </a:xfrm>
              <a:prstGeom prst="rect">
                <a:avLst/>
              </a:prstGeom>
              <a:blipFill>
                <a:blip r:embed="rId8"/>
                <a:stretch>
                  <a:fillRect l="-22727" r="-6818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 31">
            <a:extLst>
              <a:ext uri="{FF2B5EF4-FFF2-40B4-BE49-F238E27FC236}">
                <a16:creationId xmlns:a16="http://schemas.microsoft.com/office/drawing/2014/main" id="{3D013D4A-FCD2-49A7-860B-7B2976112C9A}"/>
              </a:ext>
            </a:extLst>
          </p:cNvPr>
          <p:cNvSpPr/>
          <p:nvPr/>
        </p:nvSpPr>
        <p:spPr>
          <a:xfrm>
            <a:off x="3585323" y="4488019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1BE399A8-F377-4718-9AE4-562B0F0E33E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36709" y="1170246"/>
            <a:ext cx="6150864" cy="17221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6" name="Marcador de contenido 2">
                <a:extLst>
                  <a:ext uri="{FF2B5EF4-FFF2-40B4-BE49-F238E27FC236}">
                    <a16:creationId xmlns:a16="http://schemas.microsoft.com/office/drawing/2014/main" id="{06BD5ECC-4052-45C6-A4EA-9325017FC5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7075" y="3108218"/>
                <a:ext cx="5430043" cy="3651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Font typeface="Corbel" pitchFamily="34" charset="0"/>
                  <a:buNone/>
                </a:pPr>
                <a:r>
                  <a:rPr lang="es-ES" sz="1400" dirty="0">
                    <a:solidFill>
                      <a:schemeClr val="tx1"/>
                    </a:solidFill>
                  </a:rPr>
                  <a:t>Podemos ubicar tanto a </a:t>
                </a:r>
                <a14:m>
                  <m:oMath xmlns:m="http://schemas.openxmlformats.org/officeDocument/2006/math">
                    <m:r>
                      <a:rPr lang="es-E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s-ES" sz="1400" dirty="0">
                    <a:solidFill>
                      <a:schemeClr val="tx1"/>
                    </a:solidFill>
                  </a:rPr>
                  <a:t> como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s-ES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𝑚𝑖𝑥</m:t>
                        </m:r>
                      </m:sub>
                    </m:sSub>
                  </m:oMath>
                </a14:m>
                <a:r>
                  <a:rPr lang="es-ES" sz="1400" dirty="0">
                    <a:solidFill>
                      <a:schemeClr val="tx1"/>
                    </a:solidFill>
                  </a:rPr>
                  <a:t>:</a:t>
                </a:r>
                <a:endParaRPr lang="es-AR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Marcador de contenido 2">
                <a:extLst>
                  <a:ext uri="{FF2B5EF4-FFF2-40B4-BE49-F238E27FC236}">
                    <a16:creationId xmlns:a16="http://schemas.microsoft.com/office/drawing/2014/main" id="{06BD5ECC-4052-45C6-A4EA-9325017FC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75" y="3108218"/>
                <a:ext cx="5430043" cy="365126"/>
              </a:xfrm>
              <a:prstGeom prst="rect">
                <a:avLst/>
              </a:prstGeom>
              <a:blipFill>
                <a:blip r:embed="rId10"/>
                <a:stretch>
                  <a:fillRect t="-333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4C1A020-958C-49E2-9A05-C21ADC51B2AD}"/>
              </a:ext>
            </a:extLst>
          </p:cNvPr>
          <p:cNvSpPr/>
          <p:nvPr/>
        </p:nvSpPr>
        <p:spPr>
          <a:xfrm>
            <a:off x="5607236" y="973078"/>
            <a:ext cx="3647440" cy="1432560"/>
          </a:xfrm>
          <a:custGeom>
            <a:avLst/>
            <a:gdLst>
              <a:gd name="connsiteX0" fmla="*/ 193040 w 3647440"/>
              <a:gd name="connsiteY0" fmla="*/ 934720 h 1432560"/>
              <a:gd name="connsiteX1" fmla="*/ 132080 w 3647440"/>
              <a:gd name="connsiteY1" fmla="*/ 985520 h 1432560"/>
              <a:gd name="connsiteX2" fmla="*/ 101600 w 3647440"/>
              <a:gd name="connsiteY2" fmla="*/ 1016000 h 1432560"/>
              <a:gd name="connsiteX3" fmla="*/ 71120 w 3647440"/>
              <a:gd name="connsiteY3" fmla="*/ 1036320 h 1432560"/>
              <a:gd name="connsiteX4" fmla="*/ 30480 w 3647440"/>
              <a:gd name="connsiteY4" fmla="*/ 1087120 h 1432560"/>
              <a:gd name="connsiteX5" fmla="*/ 20320 w 3647440"/>
              <a:gd name="connsiteY5" fmla="*/ 1137920 h 1432560"/>
              <a:gd name="connsiteX6" fmla="*/ 10160 w 3647440"/>
              <a:gd name="connsiteY6" fmla="*/ 1198880 h 1432560"/>
              <a:gd name="connsiteX7" fmla="*/ 0 w 3647440"/>
              <a:gd name="connsiteY7" fmla="*/ 1239520 h 1432560"/>
              <a:gd name="connsiteX8" fmla="*/ 40640 w 3647440"/>
              <a:gd name="connsiteY8" fmla="*/ 1341120 h 1432560"/>
              <a:gd name="connsiteX9" fmla="*/ 81280 w 3647440"/>
              <a:gd name="connsiteY9" fmla="*/ 1371600 h 1432560"/>
              <a:gd name="connsiteX10" fmla="*/ 121920 w 3647440"/>
              <a:gd name="connsiteY10" fmla="*/ 1391920 h 1432560"/>
              <a:gd name="connsiteX11" fmla="*/ 152400 w 3647440"/>
              <a:gd name="connsiteY11" fmla="*/ 1412240 h 1432560"/>
              <a:gd name="connsiteX12" fmla="*/ 213360 w 3647440"/>
              <a:gd name="connsiteY12" fmla="*/ 1422400 h 1432560"/>
              <a:gd name="connsiteX13" fmla="*/ 264160 w 3647440"/>
              <a:gd name="connsiteY13" fmla="*/ 1432560 h 1432560"/>
              <a:gd name="connsiteX14" fmla="*/ 863600 w 3647440"/>
              <a:gd name="connsiteY14" fmla="*/ 1412240 h 1432560"/>
              <a:gd name="connsiteX15" fmla="*/ 904240 w 3647440"/>
              <a:gd name="connsiteY15" fmla="*/ 1402080 h 1432560"/>
              <a:gd name="connsiteX16" fmla="*/ 985520 w 3647440"/>
              <a:gd name="connsiteY16" fmla="*/ 1391920 h 1432560"/>
              <a:gd name="connsiteX17" fmla="*/ 1117600 w 3647440"/>
              <a:gd name="connsiteY17" fmla="*/ 1341120 h 1432560"/>
              <a:gd name="connsiteX18" fmla="*/ 1259840 w 3647440"/>
              <a:gd name="connsiteY18" fmla="*/ 1259840 h 1432560"/>
              <a:gd name="connsiteX19" fmla="*/ 1341120 w 3647440"/>
              <a:gd name="connsiteY19" fmla="*/ 1229360 h 1432560"/>
              <a:gd name="connsiteX20" fmla="*/ 1463040 w 3647440"/>
              <a:gd name="connsiteY20" fmla="*/ 1158240 h 1432560"/>
              <a:gd name="connsiteX21" fmla="*/ 1544320 w 3647440"/>
              <a:gd name="connsiteY21" fmla="*/ 1137920 h 1432560"/>
              <a:gd name="connsiteX22" fmla="*/ 1757680 w 3647440"/>
              <a:gd name="connsiteY22" fmla="*/ 1107440 h 1432560"/>
              <a:gd name="connsiteX23" fmla="*/ 1991360 w 3647440"/>
              <a:gd name="connsiteY23" fmla="*/ 1127760 h 1432560"/>
              <a:gd name="connsiteX24" fmla="*/ 2082800 w 3647440"/>
              <a:gd name="connsiteY24" fmla="*/ 1158240 h 1432560"/>
              <a:gd name="connsiteX25" fmla="*/ 2316480 w 3647440"/>
              <a:gd name="connsiteY25" fmla="*/ 1198880 h 1432560"/>
              <a:gd name="connsiteX26" fmla="*/ 2540000 w 3647440"/>
              <a:gd name="connsiteY26" fmla="*/ 1259840 h 1432560"/>
              <a:gd name="connsiteX27" fmla="*/ 2794000 w 3647440"/>
              <a:gd name="connsiteY27" fmla="*/ 1310640 h 1432560"/>
              <a:gd name="connsiteX28" fmla="*/ 3098800 w 3647440"/>
              <a:gd name="connsiteY28" fmla="*/ 1270000 h 1432560"/>
              <a:gd name="connsiteX29" fmla="*/ 3190240 w 3647440"/>
              <a:gd name="connsiteY29" fmla="*/ 1239520 h 1432560"/>
              <a:gd name="connsiteX30" fmla="*/ 3484880 w 3647440"/>
              <a:gd name="connsiteY30" fmla="*/ 1016000 h 1432560"/>
              <a:gd name="connsiteX31" fmla="*/ 3535680 w 3647440"/>
              <a:gd name="connsiteY31" fmla="*/ 955040 h 1432560"/>
              <a:gd name="connsiteX32" fmla="*/ 3566160 w 3647440"/>
              <a:gd name="connsiteY32" fmla="*/ 883920 h 1432560"/>
              <a:gd name="connsiteX33" fmla="*/ 3647440 w 3647440"/>
              <a:gd name="connsiteY33" fmla="*/ 629920 h 1432560"/>
              <a:gd name="connsiteX34" fmla="*/ 3616960 w 3647440"/>
              <a:gd name="connsiteY34" fmla="*/ 487680 h 1432560"/>
              <a:gd name="connsiteX35" fmla="*/ 3525520 w 3647440"/>
              <a:gd name="connsiteY35" fmla="*/ 365760 h 1432560"/>
              <a:gd name="connsiteX36" fmla="*/ 3474720 w 3647440"/>
              <a:gd name="connsiteY36" fmla="*/ 294640 h 1432560"/>
              <a:gd name="connsiteX37" fmla="*/ 3342640 w 3647440"/>
              <a:gd name="connsiteY37" fmla="*/ 152400 h 1432560"/>
              <a:gd name="connsiteX38" fmla="*/ 3271520 w 3647440"/>
              <a:gd name="connsiteY38" fmla="*/ 91440 h 1432560"/>
              <a:gd name="connsiteX39" fmla="*/ 3180080 w 3647440"/>
              <a:gd name="connsiteY39" fmla="*/ 30480 h 1432560"/>
              <a:gd name="connsiteX40" fmla="*/ 3078480 w 3647440"/>
              <a:gd name="connsiteY40" fmla="*/ 0 h 1432560"/>
              <a:gd name="connsiteX41" fmla="*/ 2905760 w 3647440"/>
              <a:gd name="connsiteY41" fmla="*/ 71120 h 1432560"/>
              <a:gd name="connsiteX42" fmla="*/ 2763520 w 3647440"/>
              <a:gd name="connsiteY42" fmla="*/ 203200 h 1432560"/>
              <a:gd name="connsiteX43" fmla="*/ 2651760 w 3647440"/>
              <a:gd name="connsiteY43" fmla="*/ 447040 h 1432560"/>
              <a:gd name="connsiteX44" fmla="*/ 2621280 w 3647440"/>
              <a:gd name="connsiteY44" fmla="*/ 528320 h 1432560"/>
              <a:gd name="connsiteX45" fmla="*/ 2540000 w 3647440"/>
              <a:gd name="connsiteY45" fmla="*/ 650240 h 1432560"/>
              <a:gd name="connsiteX46" fmla="*/ 2489200 w 3647440"/>
              <a:gd name="connsiteY46" fmla="*/ 721360 h 1432560"/>
              <a:gd name="connsiteX47" fmla="*/ 2367280 w 3647440"/>
              <a:gd name="connsiteY47" fmla="*/ 833120 h 1432560"/>
              <a:gd name="connsiteX48" fmla="*/ 2316480 w 3647440"/>
              <a:gd name="connsiteY48" fmla="*/ 863600 h 1432560"/>
              <a:gd name="connsiteX49" fmla="*/ 2092960 w 3647440"/>
              <a:gd name="connsiteY49" fmla="*/ 853440 h 1432560"/>
              <a:gd name="connsiteX50" fmla="*/ 1869440 w 3647440"/>
              <a:gd name="connsiteY50" fmla="*/ 772160 h 1432560"/>
              <a:gd name="connsiteX51" fmla="*/ 1727200 w 3647440"/>
              <a:gd name="connsiteY51" fmla="*/ 741680 h 1432560"/>
              <a:gd name="connsiteX52" fmla="*/ 1452880 w 3647440"/>
              <a:gd name="connsiteY52" fmla="*/ 843280 h 1432560"/>
              <a:gd name="connsiteX53" fmla="*/ 1188720 w 3647440"/>
              <a:gd name="connsiteY53" fmla="*/ 1046480 h 1432560"/>
              <a:gd name="connsiteX54" fmla="*/ 1117600 w 3647440"/>
              <a:gd name="connsiteY54" fmla="*/ 1087120 h 1432560"/>
              <a:gd name="connsiteX55" fmla="*/ 833120 w 3647440"/>
              <a:gd name="connsiteY55" fmla="*/ 1148080 h 1432560"/>
              <a:gd name="connsiteX56" fmla="*/ 690880 w 3647440"/>
              <a:gd name="connsiteY56" fmla="*/ 1107440 h 1432560"/>
              <a:gd name="connsiteX57" fmla="*/ 609600 w 3647440"/>
              <a:gd name="connsiteY57" fmla="*/ 1046480 h 1432560"/>
              <a:gd name="connsiteX58" fmla="*/ 548640 w 3647440"/>
              <a:gd name="connsiteY58" fmla="*/ 1005840 h 1432560"/>
              <a:gd name="connsiteX59" fmla="*/ 406400 w 3647440"/>
              <a:gd name="connsiteY59" fmla="*/ 934720 h 1432560"/>
              <a:gd name="connsiteX60" fmla="*/ 274320 w 3647440"/>
              <a:gd name="connsiteY60" fmla="*/ 914400 h 1432560"/>
              <a:gd name="connsiteX61" fmla="*/ 193040 w 3647440"/>
              <a:gd name="connsiteY61" fmla="*/ 934720 h 1432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3647440" h="1432560">
                <a:moveTo>
                  <a:pt x="193040" y="934720"/>
                </a:moveTo>
                <a:cubicBezTo>
                  <a:pt x="169333" y="946573"/>
                  <a:pt x="151850" y="967947"/>
                  <a:pt x="132080" y="985520"/>
                </a:cubicBezTo>
                <a:cubicBezTo>
                  <a:pt x="121341" y="995066"/>
                  <a:pt x="112638" y="1006802"/>
                  <a:pt x="101600" y="1016000"/>
                </a:cubicBezTo>
                <a:cubicBezTo>
                  <a:pt x="92219" y="1023817"/>
                  <a:pt x="79754" y="1027686"/>
                  <a:pt x="71120" y="1036320"/>
                </a:cubicBezTo>
                <a:cubicBezTo>
                  <a:pt x="55786" y="1051654"/>
                  <a:pt x="44027" y="1070187"/>
                  <a:pt x="30480" y="1087120"/>
                </a:cubicBezTo>
                <a:cubicBezTo>
                  <a:pt x="27093" y="1104053"/>
                  <a:pt x="23409" y="1120930"/>
                  <a:pt x="20320" y="1137920"/>
                </a:cubicBezTo>
                <a:cubicBezTo>
                  <a:pt x="16635" y="1158188"/>
                  <a:pt x="14200" y="1178680"/>
                  <a:pt x="10160" y="1198880"/>
                </a:cubicBezTo>
                <a:cubicBezTo>
                  <a:pt x="7422" y="1212572"/>
                  <a:pt x="3387" y="1225973"/>
                  <a:pt x="0" y="1239520"/>
                </a:cubicBezTo>
                <a:cubicBezTo>
                  <a:pt x="13547" y="1273387"/>
                  <a:pt x="21523" y="1310055"/>
                  <a:pt x="40640" y="1341120"/>
                </a:cubicBezTo>
                <a:cubicBezTo>
                  <a:pt x="49515" y="1355541"/>
                  <a:pt x="66921" y="1362625"/>
                  <a:pt x="81280" y="1371600"/>
                </a:cubicBezTo>
                <a:cubicBezTo>
                  <a:pt x="94123" y="1379627"/>
                  <a:pt x="108770" y="1384406"/>
                  <a:pt x="121920" y="1391920"/>
                </a:cubicBezTo>
                <a:cubicBezTo>
                  <a:pt x="132522" y="1397978"/>
                  <a:pt x="140816" y="1408379"/>
                  <a:pt x="152400" y="1412240"/>
                </a:cubicBezTo>
                <a:cubicBezTo>
                  <a:pt x="171943" y="1418754"/>
                  <a:pt x="193092" y="1418715"/>
                  <a:pt x="213360" y="1422400"/>
                </a:cubicBezTo>
                <a:cubicBezTo>
                  <a:pt x="230350" y="1425489"/>
                  <a:pt x="247227" y="1429173"/>
                  <a:pt x="264160" y="1432560"/>
                </a:cubicBezTo>
                <a:lnTo>
                  <a:pt x="863600" y="1412240"/>
                </a:lnTo>
                <a:cubicBezTo>
                  <a:pt x="877530" y="1411279"/>
                  <a:pt x="890466" y="1404376"/>
                  <a:pt x="904240" y="1402080"/>
                </a:cubicBezTo>
                <a:cubicBezTo>
                  <a:pt x="931173" y="1397591"/>
                  <a:pt x="958427" y="1395307"/>
                  <a:pt x="985520" y="1391920"/>
                </a:cubicBezTo>
                <a:cubicBezTo>
                  <a:pt x="1033243" y="1376012"/>
                  <a:pt x="1072196" y="1364903"/>
                  <a:pt x="1117600" y="1341120"/>
                </a:cubicBezTo>
                <a:cubicBezTo>
                  <a:pt x="1165974" y="1315781"/>
                  <a:pt x="1208709" y="1279014"/>
                  <a:pt x="1259840" y="1259840"/>
                </a:cubicBezTo>
                <a:cubicBezTo>
                  <a:pt x="1286933" y="1249680"/>
                  <a:pt x="1315239" y="1242300"/>
                  <a:pt x="1341120" y="1229360"/>
                </a:cubicBezTo>
                <a:cubicBezTo>
                  <a:pt x="1383202" y="1208319"/>
                  <a:pt x="1417396" y="1169651"/>
                  <a:pt x="1463040" y="1158240"/>
                </a:cubicBezTo>
                <a:cubicBezTo>
                  <a:pt x="1490133" y="1151467"/>
                  <a:pt x="1516935" y="1143397"/>
                  <a:pt x="1544320" y="1137920"/>
                </a:cubicBezTo>
                <a:cubicBezTo>
                  <a:pt x="1639426" y="1118899"/>
                  <a:pt x="1667767" y="1117430"/>
                  <a:pt x="1757680" y="1107440"/>
                </a:cubicBezTo>
                <a:cubicBezTo>
                  <a:pt x="1772121" y="1108471"/>
                  <a:pt x="1954864" y="1119650"/>
                  <a:pt x="1991360" y="1127760"/>
                </a:cubicBezTo>
                <a:cubicBezTo>
                  <a:pt x="2022724" y="1134730"/>
                  <a:pt x="2051729" y="1150063"/>
                  <a:pt x="2082800" y="1158240"/>
                </a:cubicBezTo>
                <a:cubicBezTo>
                  <a:pt x="2144140" y="1174382"/>
                  <a:pt x="2258525" y="1189964"/>
                  <a:pt x="2316480" y="1198880"/>
                </a:cubicBezTo>
                <a:cubicBezTo>
                  <a:pt x="2423975" y="1234712"/>
                  <a:pt x="2414318" y="1234704"/>
                  <a:pt x="2540000" y="1259840"/>
                </a:cubicBezTo>
                <a:cubicBezTo>
                  <a:pt x="2805974" y="1313035"/>
                  <a:pt x="2687164" y="1275028"/>
                  <a:pt x="2794000" y="1310640"/>
                </a:cubicBezTo>
                <a:cubicBezTo>
                  <a:pt x="2895600" y="1297093"/>
                  <a:pt x="2997913" y="1288108"/>
                  <a:pt x="3098800" y="1270000"/>
                </a:cubicBezTo>
                <a:cubicBezTo>
                  <a:pt x="3130423" y="1264324"/>
                  <a:pt x="3162614" y="1255923"/>
                  <a:pt x="3190240" y="1239520"/>
                </a:cubicBezTo>
                <a:cubicBezTo>
                  <a:pt x="3317460" y="1163983"/>
                  <a:pt x="3396211" y="1112730"/>
                  <a:pt x="3484880" y="1016000"/>
                </a:cubicBezTo>
                <a:cubicBezTo>
                  <a:pt x="3502753" y="996502"/>
                  <a:pt x="3521817" y="977567"/>
                  <a:pt x="3535680" y="955040"/>
                </a:cubicBezTo>
                <a:cubicBezTo>
                  <a:pt x="3549198" y="933074"/>
                  <a:pt x="3556812" y="907958"/>
                  <a:pt x="3566160" y="883920"/>
                </a:cubicBezTo>
                <a:cubicBezTo>
                  <a:pt x="3612595" y="764514"/>
                  <a:pt x="3609663" y="762138"/>
                  <a:pt x="3647440" y="629920"/>
                </a:cubicBezTo>
                <a:cubicBezTo>
                  <a:pt x="3637280" y="582507"/>
                  <a:pt x="3632979" y="533447"/>
                  <a:pt x="3616960" y="487680"/>
                </a:cubicBezTo>
                <a:cubicBezTo>
                  <a:pt x="3605917" y="456127"/>
                  <a:pt x="3544007" y="389794"/>
                  <a:pt x="3525520" y="365760"/>
                </a:cubicBezTo>
                <a:cubicBezTo>
                  <a:pt x="3507757" y="342668"/>
                  <a:pt x="3492719" y="317548"/>
                  <a:pt x="3474720" y="294640"/>
                </a:cubicBezTo>
                <a:cubicBezTo>
                  <a:pt x="3435466" y="244681"/>
                  <a:pt x="3389103" y="195545"/>
                  <a:pt x="3342640" y="152400"/>
                </a:cubicBezTo>
                <a:cubicBezTo>
                  <a:pt x="3319760" y="131154"/>
                  <a:pt x="3296499" y="110174"/>
                  <a:pt x="3271520" y="91440"/>
                </a:cubicBezTo>
                <a:cubicBezTo>
                  <a:pt x="3242214" y="69461"/>
                  <a:pt x="3213186" y="46162"/>
                  <a:pt x="3180080" y="30480"/>
                </a:cubicBezTo>
                <a:cubicBezTo>
                  <a:pt x="3148126" y="15344"/>
                  <a:pt x="3112347" y="10160"/>
                  <a:pt x="3078480" y="0"/>
                </a:cubicBezTo>
                <a:cubicBezTo>
                  <a:pt x="3020907" y="23707"/>
                  <a:pt x="2960581" y="41601"/>
                  <a:pt x="2905760" y="71120"/>
                </a:cubicBezTo>
                <a:cubicBezTo>
                  <a:pt x="2845751" y="103433"/>
                  <a:pt x="2803208" y="150283"/>
                  <a:pt x="2763520" y="203200"/>
                </a:cubicBezTo>
                <a:cubicBezTo>
                  <a:pt x="2697393" y="291369"/>
                  <a:pt x="2702820" y="314283"/>
                  <a:pt x="2651760" y="447040"/>
                </a:cubicBezTo>
                <a:cubicBezTo>
                  <a:pt x="2641373" y="474047"/>
                  <a:pt x="2634220" y="502439"/>
                  <a:pt x="2621280" y="528320"/>
                </a:cubicBezTo>
                <a:cubicBezTo>
                  <a:pt x="2570953" y="628974"/>
                  <a:pt x="2614679" y="553157"/>
                  <a:pt x="2540000" y="650240"/>
                </a:cubicBezTo>
                <a:cubicBezTo>
                  <a:pt x="2522237" y="673332"/>
                  <a:pt x="2508018" y="699120"/>
                  <a:pt x="2489200" y="721360"/>
                </a:cubicBezTo>
                <a:cubicBezTo>
                  <a:pt x="2462452" y="752972"/>
                  <a:pt x="2401611" y="808152"/>
                  <a:pt x="2367280" y="833120"/>
                </a:cubicBezTo>
                <a:cubicBezTo>
                  <a:pt x="2351309" y="844735"/>
                  <a:pt x="2333413" y="853440"/>
                  <a:pt x="2316480" y="863600"/>
                </a:cubicBezTo>
                <a:cubicBezTo>
                  <a:pt x="2241973" y="860213"/>
                  <a:pt x="2166031" y="868386"/>
                  <a:pt x="2092960" y="853440"/>
                </a:cubicBezTo>
                <a:cubicBezTo>
                  <a:pt x="2015288" y="837553"/>
                  <a:pt x="1945669" y="793940"/>
                  <a:pt x="1869440" y="772160"/>
                </a:cubicBezTo>
                <a:cubicBezTo>
                  <a:pt x="1775294" y="745261"/>
                  <a:pt x="1822728" y="755327"/>
                  <a:pt x="1727200" y="741680"/>
                </a:cubicBezTo>
                <a:cubicBezTo>
                  <a:pt x="1575394" y="772041"/>
                  <a:pt x="1577110" y="754544"/>
                  <a:pt x="1452880" y="843280"/>
                </a:cubicBezTo>
                <a:cubicBezTo>
                  <a:pt x="1185073" y="1034571"/>
                  <a:pt x="1390837" y="915698"/>
                  <a:pt x="1188720" y="1046480"/>
                </a:cubicBezTo>
                <a:cubicBezTo>
                  <a:pt x="1165796" y="1061313"/>
                  <a:pt x="1142951" y="1076979"/>
                  <a:pt x="1117600" y="1087120"/>
                </a:cubicBezTo>
                <a:cubicBezTo>
                  <a:pt x="999212" y="1134475"/>
                  <a:pt x="961448" y="1130970"/>
                  <a:pt x="833120" y="1148080"/>
                </a:cubicBezTo>
                <a:cubicBezTo>
                  <a:pt x="785707" y="1134533"/>
                  <a:pt x="735771" y="1127845"/>
                  <a:pt x="690880" y="1107440"/>
                </a:cubicBezTo>
                <a:cubicBezTo>
                  <a:pt x="660049" y="1093426"/>
                  <a:pt x="637158" y="1066165"/>
                  <a:pt x="609600" y="1046480"/>
                </a:cubicBezTo>
                <a:cubicBezTo>
                  <a:pt x="589727" y="1032285"/>
                  <a:pt x="569439" y="1018639"/>
                  <a:pt x="548640" y="1005840"/>
                </a:cubicBezTo>
                <a:cubicBezTo>
                  <a:pt x="508501" y="981139"/>
                  <a:pt x="452198" y="948812"/>
                  <a:pt x="406400" y="934720"/>
                </a:cubicBezTo>
                <a:cubicBezTo>
                  <a:pt x="394183" y="930961"/>
                  <a:pt x="281712" y="915456"/>
                  <a:pt x="274320" y="914400"/>
                </a:cubicBezTo>
                <a:cubicBezTo>
                  <a:pt x="220199" y="925224"/>
                  <a:pt x="216747" y="922867"/>
                  <a:pt x="193040" y="934720"/>
                </a:cubicBezTo>
                <a:close/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Marcador de contenido 2">
                <a:extLst>
                  <a:ext uri="{FF2B5EF4-FFF2-40B4-BE49-F238E27FC236}">
                    <a16:creationId xmlns:a16="http://schemas.microsoft.com/office/drawing/2014/main" id="{AABB584B-A937-43DF-9F47-6126B346DE3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79342" y="1375325"/>
                <a:ext cx="1486547" cy="3651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Font typeface="Corbe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ES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ES" sz="1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ES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ES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ES" sz="1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s-ES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𝒎𝒊𝒙</m:t>
                          </m:r>
                        </m:sub>
                      </m:sSub>
                    </m:oMath>
                  </m:oMathPara>
                </a14:m>
                <a:endParaRPr lang="es-AR" sz="14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7" name="Marcador de contenido 2">
                <a:extLst>
                  <a:ext uri="{FF2B5EF4-FFF2-40B4-BE49-F238E27FC236}">
                    <a16:creationId xmlns:a16="http://schemas.microsoft.com/office/drawing/2014/main" id="{AABB584B-A937-43DF-9F47-6126B346DE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9342" y="1375325"/>
                <a:ext cx="1486547" cy="36512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Marcador de contenido 2">
                <a:extLst>
                  <a:ext uri="{FF2B5EF4-FFF2-40B4-BE49-F238E27FC236}">
                    <a16:creationId xmlns:a16="http://schemas.microsoft.com/office/drawing/2014/main" id="{40FD73B6-F3EA-442D-95B0-6A2638332BF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26731" y="1204001"/>
                <a:ext cx="2228772" cy="365126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>
                <a:norm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Font typeface="Corbe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𝑚𝑖𝑥</m:t>
                          </m:r>
                        </m:sub>
                      </m:sSub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≝</m:t>
                      </m:r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s-AR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Marcador de contenido 2">
                <a:extLst>
                  <a:ext uri="{FF2B5EF4-FFF2-40B4-BE49-F238E27FC236}">
                    <a16:creationId xmlns:a16="http://schemas.microsoft.com/office/drawing/2014/main" id="{40FD73B6-F3EA-442D-95B0-6A2638332B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731" y="1204001"/>
                <a:ext cx="2228772" cy="36512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71F1BAD-9CE5-483E-9E54-AF9062BA0219}"/>
                  </a:ext>
                </a:extLst>
              </p:cNvPr>
              <p:cNvSpPr/>
              <p:nvPr/>
            </p:nvSpPr>
            <p:spPr>
              <a:xfrm>
                <a:off x="1623084" y="1937046"/>
                <a:ext cx="2783583" cy="1109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AR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s-AR" sz="14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es-AR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sz="1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  <m:t>𝑚𝑖𝑥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s-AR" sz="14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s-AR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̅"/>
                                      <m:ctrlP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s-AR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sz="1400" i="1">
                                              <a:latin typeface="Cambria Math" panose="02040503050406030204" pitchFamily="18" charset="0"/>
                                            </a:rPr>
                                            <m:t>𝐹</m:t>
                                          </m:r>
                                        </m:e>
                                        <m:sub>
                                          <m:r>
                                            <a:rPr lang="es-AR" sz="1400" i="1">
                                              <a:latin typeface="Cambria Math" panose="02040503050406030204" pitchFamily="18" charset="0"/>
                                            </a:rPr>
                                            <m:t>𝑚𝑖𝑥</m:t>
                                          </m:r>
                                        </m:sub>
                                      </m:sSub>
                                      <m: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</m:acc>
                                </m:num>
                                <m:den>
                                  <m:acc>
                                    <m:accPr>
                                      <m:chr m:val="̅"/>
                                      <m:ctrlP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  <m:t>𝑀𝑆</m:t>
                                      </m:r>
                                    </m:e>
                                  </m:acc>
                                </m:den>
                              </m:f>
                              <m:r>
                                <a:rPr lang="es-AR" sz="14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s-AR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sz="1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sz="14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s-AR" sz="1400" i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sz="1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s-AR" sz="1400" i="0">
                                  <a:latin typeface="Cambria Math" panose="02040503050406030204" pitchFamily="18" charset="0"/>
                                </a:rPr>
                                <m:t>=1.25</m:t>
                              </m:r>
                            </m:e>
                            <m:e>
                              <m:r>
                                <a:rPr lang="es-AR" sz="14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es-AR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sz="14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sz="1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s-AR" sz="14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s-AR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̅"/>
                                      <m:ctrlP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s-AR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sz="1400" i="1">
                                              <a:latin typeface="Cambria Math" panose="02040503050406030204" pitchFamily="18" charset="0"/>
                                            </a:rPr>
                                            <m:t>𝐹</m:t>
                                          </m:r>
                                        </m:e>
                                        <m:sub>
                                          <m:r>
                                            <a:rPr lang="es-AR" sz="1400" i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s-AR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sz="1400" i="1">
                                              <a:latin typeface="Cambria Math" panose="02040503050406030204" pitchFamily="18" charset="0"/>
                                            </a:rPr>
                                            <m:t>𝐹</m:t>
                                          </m:r>
                                        </m:e>
                                        <m:sub>
                                          <m:r>
                                            <a:rPr lang="es-AR" sz="1400" i="1">
                                              <a:latin typeface="Cambria Math" panose="02040503050406030204" pitchFamily="18" charset="0"/>
                                            </a:rPr>
                                            <m:t>𝑚𝑖𝑥</m:t>
                                          </m:r>
                                        </m:sub>
                                      </m:sSub>
                                    </m:e>
                                  </m:acc>
                                </m:num>
                                <m:den>
                                  <m:acc>
                                    <m:accPr>
                                      <m:chr m:val="̅"/>
                                      <m:ctrlPr>
                                        <a:rPr lang="es-A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s-AR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sz="1400" i="1">
                                              <a:latin typeface="Cambria Math" panose="02040503050406030204" pitchFamily="18" charset="0"/>
                                            </a:rPr>
                                            <m:t>𝐹</m:t>
                                          </m:r>
                                        </m:e>
                                        <m:sub>
                                          <m:r>
                                            <a:rPr lang="es-AR" sz="1400" i="1">
                                              <a:latin typeface="Cambria Math" panose="02040503050406030204" pitchFamily="18" charset="0"/>
                                            </a:rPr>
                                            <m:t>𝑚𝑖𝑥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s-AR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sz="1400" i="1">
                                              <a:latin typeface="Cambria Math" panose="02040503050406030204" pitchFamily="18" charset="0"/>
                                            </a:rPr>
                                            <m:t>𝐹</m:t>
                                          </m:r>
                                        </m:e>
                                        <m:sub>
                                          <m:r>
                                            <a:rPr lang="es-AR" sz="1400" i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den>
                              </m:f>
                              <m:r>
                                <a:rPr lang="es-AR" sz="1400" i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71F1BAD-9CE5-483E-9E54-AF9062BA02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084" y="1937046"/>
                <a:ext cx="2783583" cy="110998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44C5667-08F8-4ABC-BC7F-9FCB326B1188}"/>
                  </a:ext>
                </a:extLst>
              </p:cNvPr>
              <p:cNvSpPr txBox="1"/>
              <p:nvPr/>
            </p:nvSpPr>
            <p:spPr>
              <a:xfrm>
                <a:off x="3235120" y="4028961"/>
                <a:ext cx="4921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𝑚𝑖𝑥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44C5667-08F8-4ABC-BC7F-9FCB326B1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120" y="4028961"/>
                <a:ext cx="492121" cy="276999"/>
              </a:xfrm>
              <a:prstGeom prst="rect">
                <a:avLst/>
              </a:prstGeom>
              <a:blipFill>
                <a:blip r:embed="rId14"/>
                <a:stretch>
                  <a:fillRect l="-12500" r="-6250" b="-1777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Oval 40">
            <a:extLst>
              <a:ext uri="{FF2B5EF4-FFF2-40B4-BE49-F238E27FC236}">
                <a16:creationId xmlns:a16="http://schemas.microsoft.com/office/drawing/2014/main" id="{3A4FBBD7-7414-4751-B56A-DE5E3CFD1D06}"/>
              </a:ext>
            </a:extLst>
          </p:cNvPr>
          <p:cNvSpPr/>
          <p:nvPr/>
        </p:nvSpPr>
        <p:spPr>
          <a:xfrm>
            <a:off x="3716748" y="4253160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A2F0D8D-5D3E-4AA8-B5CF-F5BC56310A77}"/>
              </a:ext>
            </a:extLst>
          </p:cNvPr>
          <p:cNvCxnSpPr>
            <a:cxnSpLocks/>
            <a:stCxn id="41" idx="6"/>
            <a:endCxn id="28" idx="1"/>
          </p:cNvCxnSpPr>
          <p:nvPr/>
        </p:nvCxnSpPr>
        <p:spPr>
          <a:xfrm>
            <a:off x="3825968" y="4299867"/>
            <a:ext cx="4886173" cy="63568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B3914A9-0B8E-410C-8105-FE43088677D6}"/>
                  </a:ext>
                </a:extLst>
              </p:cNvPr>
              <p:cNvSpPr txBox="1"/>
              <p:nvPr/>
            </p:nvSpPr>
            <p:spPr>
              <a:xfrm>
                <a:off x="6506491" y="4234373"/>
                <a:ext cx="2492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B3914A9-0B8E-410C-8105-FE4308867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6491" y="4234373"/>
                <a:ext cx="249299" cy="276999"/>
              </a:xfrm>
              <a:prstGeom prst="rect">
                <a:avLst/>
              </a:prstGeom>
              <a:blipFill>
                <a:blip r:embed="rId15"/>
                <a:stretch>
                  <a:fillRect l="-21951" r="-21951"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val 42">
            <a:extLst>
              <a:ext uri="{FF2B5EF4-FFF2-40B4-BE49-F238E27FC236}">
                <a16:creationId xmlns:a16="http://schemas.microsoft.com/office/drawing/2014/main" id="{C3FD1579-C745-429A-8CC1-D0A58DE7E82F}"/>
              </a:ext>
            </a:extLst>
          </p:cNvPr>
          <p:cNvSpPr/>
          <p:nvPr/>
        </p:nvSpPr>
        <p:spPr>
          <a:xfrm>
            <a:off x="6576531" y="4612674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Marcador de contenido 2">
                <a:extLst>
                  <a:ext uri="{FF2B5EF4-FFF2-40B4-BE49-F238E27FC236}">
                    <a16:creationId xmlns:a16="http://schemas.microsoft.com/office/drawing/2014/main" id="{346BACFA-0066-4700-8171-203C8F6F9EF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7075" y="5540067"/>
                <a:ext cx="4975475" cy="3651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Font typeface="Corbel" pitchFamily="34" charset="0"/>
                  <a:buNone/>
                </a:pPr>
                <a:r>
                  <a:rPr lang="es-ES" sz="1400" dirty="0">
                    <a:solidFill>
                      <a:schemeClr val="tx1"/>
                    </a:solidFill>
                  </a:rPr>
                  <a:t>Además, podemos ubicar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s-ES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ES" sz="1400" dirty="0">
                    <a:solidFill>
                      <a:schemeClr val="tx1"/>
                    </a:solidFill>
                  </a:rPr>
                  <a:t>, pues conocemos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ES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s-ES" sz="1400" dirty="0">
                    <a:solidFill>
                      <a:schemeClr val="tx1"/>
                    </a:solidFill>
                  </a:rPr>
                  <a:t> y </a:t>
                </a:r>
                <a14:m>
                  <m:oMath xmlns:m="http://schemas.openxmlformats.org/officeDocument/2006/math">
                    <m:r>
                      <a:rPr lang="es-E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s-ES" sz="1400" dirty="0">
                    <a:solidFill>
                      <a:schemeClr val="tx1"/>
                    </a:solidFill>
                  </a:rPr>
                  <a:t>:</a:t>
                </a:r>
                <a:endParaRPr lang="es-AR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Marcador de contenido 2">
                <a:extLst>
                  <a:ext uri="{FF2B5EF4-FFF2-40B4-BE49-F238E27FC236}">
                    <a16:creationId xmlns:a16="http://schemas.microsoft.com/office/drawing/2014/main" id="{346BACFA-0066-4700-8171-203C8F6F9E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75" y="5540067"/>
                <a:ext cx="4975475" cy="365126"/>
              </a:xfrm>
              <a:prstGeom prst="rect">
                <a:avLst/>
              </a:prstGeom>
              <a:blipFill>
                <a:blip r:embed="rId16"/>
                <a:stretch>
                  <a:fillRect t="-333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6140F58-B6D9-4136-A62E-022500705FA9}"/>
              </a:ext>
            </a:extLst>
          </p:cNvPr>
          <p:cNvCxnSpPr>
            <a:cxnSpLocks/>
            <a:stCxn id="21" idx="6"/>
          </p:cNvCxnSpPr>
          <p:nvPr/>
        </p:nvCxnSpPr>
        <p:spPr>
          <a:xfrm flipV="1">
            <a:off x="3481181" y="4543597"/>
            <a:ext cx="5025762" cy="34140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3F88B08-B8FE-4260-A42D-382EB7879AE4}"/>
                  </a:ext>
                </a:extLst>
              </p:cNvPr>
              <p:cNvSpPr txBox="1"/>
              <p:nvPr/>
            </p:nvSpPr>
            <p:spPr>
              <a:xfrm>
                <a:off x="8511294" y="4241499"/>
                <a:ext cx="2803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3F88B08-B8FE-4260-A42D-382EB7879A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1294" y="4241499"/>
                <a:ext cx="280398" cy="276999"/>
              </a:xfrm>
              <a:prstGeom prst="rect">
                <a:avLst/>
              </a:prstGeom>
              <a:blipFill>
                <a:blip r:embed="rId17"/>
                <a:stretch>
                  <a:fillRect l="-19565" r="-10870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al 46">
            <a:extLst>
              <a:ext uri="{FF2B5EF4-FFF2-40B4-BE49-F238E27FC236}">
                <a16:creationId xmlns:a16="http://schemas.microsoft.com/office/drawing/2014/main" id="{6D2D0D33-D642-4B99-A844-3AAC25BE6DBF}"/>
              </a:ext>
            </a:extLst>
          </p:cNvPr>
          <p:cNvSpPr/>
          <p:nvPr/>
        </p:nvSpPr>
        <p:spPr>
          <a:xfrm>
            <a:off x="8463435" y="4488007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48" name="Imagen 5" descr="Nueva marca difusion - web">
            <a:extLst>
              <a:ext uri="{FF2B5EF4-FFF2-40B4-BE49-F238E27FC236}">
                <a16:creationId xmlns:a16="http://schemas.microsoft.com/office/drawing/2014/main" id="{096C658D-E731-4697-8BCC-2B81C7788EC1}"/>
              </a:ext>
            </a:extLst>
          </p:cNvPr>
          <p:cNvPicPr/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5879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6</a:t>
            </a:fld>
            <a:r>
              <a:rPr lang="en-US" sz="1600" b="1" dirty="0"/>
              <a:t>-</a:t>
            </a:r>
          </a:p>
        </p:txBody>
      </p:sp>
      <p:sp>
        <p:nvSpPr>
          <p:cNvPr id="51" name="Título 1"/>
          <p:cNvSpPr>
            <a:spLocks noGrp="1"/>
          </p:cNvSpPr>
          <p:nvPr>
            <p:ph type="title"/>
          </p:nvPr>
        </p:nvSpPr>
        <p:spPr>
          <a:xfrm>
            <a:off x="438912" y="250026"/>
            <a:ext cx="7708392" cy="919940"/>
          </a:xfrm>
        </p:spPr>
        <p:txBody>
          <a:bodyPr/>
          <a:lstStyle/>
          <a:p>
            <a:r>
              <a:rPr lang="es-419" dirty="0"/>
              <a:t>Resolución – Puntos de Interés	</a:t>
            </a:r>
            <a:endParaRPr lang="en-US" dirty="0"/>
          </a:p>
        </p:txBody>
      </p:sp>
      <p:sp>
        <p:nvSpPr>
          <p:cNvPr id="52" name="TextBox 9">
            <a:extLst>
              <a:ext uri="{FF2B5EF4-FFF2-40B4-BE49-F238E27FC236}">
                <a16:creationId xmlns:a16="http://schemas.microsoft.com/office/drawing/2014/main" id="{073A944C-0855-4F16-A3F1-7A731D5DA7B2}"/>
              </a:ext>
            </a:extLst>
          </p:cNvPr>
          <p:cNvSpPr txBox="1"/>
          <p:nvPr/>
        </p:nvSpPr>
        <p:spPr>
          <a:xfrm>
            <a:off x="9446313" y="3660956"/>
            <a:ext cx="1730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</a:rPr>
              <a:t>----</a:t>
            </a:r>
            <a:r>
              <a:rPr lang="es-ES" sz="1400" dirty="0"/>
              <a:t> Refinado</a:t>
            </a:r>
          </a:p>
          <a:p>
            <a:r>
              <a:rPr lang="es-ES" sz="1400" b="1" dirty="0">
                <a:solidFill>
                  <a:srgbClr val="00B0F0"/>
                </a:solidFill>
              </a:rPr>
              <a:t>----</a:t>
            </a:r>
            <a:r>
              <a:rPr lang="es-ES" sz="1400" dirty="0"/>
              <a:t> Extracto</a:t>
            </a:r>
          </a:p>
        </p:txBody>
      </p:sp>
      <p:sp>
        <p:nvSpPr>
          <p:cNvPr id="53" name="TextBox 9">
            <a:extLst>
              <a:ext uri="{FF2B5EF4-FFF2-40B4-BE49-F238E27FC236}">
                <a16:creationId xmlns:a16="http://schemas.microsoft.com/office/drawing/2014/main" id="{073A944C-0855-4F16-A3F1-7A731D5DA7B2}"/>
              </a:ext>
            </a:extLst>
          </p:cNvPr>
          <p:cNvSpPr txBox="1"/>
          <p:nvPr/>
        </p:nvSpPr>
        <p:spPr>
          <a:xfrm>
            <a:off x="9446313" y="4136160"/>
            <a:ext cx="1730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----</a:t>
            </a:r>
            <a:r>
              <a:rPr lang="es-ES" sz="1400" dirty="0"/>
              <a:t> Líneas de unión</a:t>
            </a:r>
          </a:p>
          <a:p>
            <a:r>
              <a:rPr lang="es-ES" sz="1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●</a:t>
            </a:r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 Puntos notables</a:t>
            </a:r>
            <a:endParaRPr lang="es-AR" sz="1400" dirty="0"/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BF8155C-93EE-459A-4C8A-40BA68E52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Materia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180202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  <p:bldP spid="36" grpId="0"/>
      <p:bldP spid="3" grpId="0"/>
      <p:bldP spid="40" grpId="0"/>
      <p:bldP spid="41" grpId="0" animBg="1"/>
      <p:bldP spid="42" grpId="0"/>
      <p:bldP spid="43" grpId="0" animBg="1"/>
      <p:bldP spid="44" grpId="0"/>
      <p:bldP spid="46" grpId="0"/>
      <p:bldP spid="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24" name="Marcador de contenido 2">
            <a:extLst>
              <a:ext uri="{FF2B5EF4-FFF2-40B4-BE49-F238E27FC236}">
                <a16:creationId xmlns:a16="http://schemas.microsoft.com/office/drawing/2014/main" id="{65A73864-70EF-44F6-9A98-9A38ADB29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3986" y="1120915"/>
            <a:ext cx="3076503" cy="298225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400" dirty="0">
                <a:solidFill>
                  <a:schemeClr val="tx1"/>
                </a:solidFill>
              </a:rPr>
              <a:t>Centrémonos en la parte </a:t>
            </a:r>
            <a:r>
              <a:rPr lang="es-AR" sz="1400" b="1" dirty="0">
                <a:solidFill>
                  <a:srgbClr val="FF0000"/>
                </a:solidFill>
              </a:rPr>
              <a:t>ROJA</a:t>
            </a:r>
            <a:r>
              <a:rPr lang="es-AR" sz="1400" dirty="0">
                <a:solidFill>
                  <a:schemeClr val="tx1"/>
                </a:solidFill>
              </a:rPr>
              <a:t>:</a:t>
            </a:r>
            <a:endParaRPr lang="es-AR" sz="1400" i="1" dirty="0">
              <a:solidFill>
                <a:schemeClr val="tx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722F31F-4AB1-48EB-B5B4-84324B68FA1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7245"/>
          <a:stretch/>
        </p:blipFill>
        <p:spPr>
          <a:xfrm>
            <a:off x="724534" y="3745937"/>
            <a:ext cx="6377898" cy="1728156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A4065EA-92F1-48C8-9386-008CB21A4229}"/>
              </a:ext>
            </a:extLst>
          </p:cNvPr>
          <p:cNvCxnSpPr>
            <a:cxnSpLocks/>
          </p:cNvCxnSpPr>
          <p:nvPr/>
        </p:nvCxnSpPr>
        <p:spPr>
          <a:xfrm flipV="1">
            <a:off x="1056183" y="3711345"/>
            <a:ext cx="869455" cy="1422552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C3637C4-9D54-4203-B40C-0DA332F22E55}"/>
              </a:ext>
            </a:extLst>
          </p:cNvPr>
          <p:cNvCxnSpPr>
            <a:cxnSpLocks/>
          </p:cNvCxnSpPr>
          <p:nvPr/>
        </p:nvCxnSpPr>
        <p:spPr>
          <a:xfrm flipH="1" flipV="1">
            <a:off x="5609376" y="3772070"/>
            <a:ext cx="823078" cy="1380852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C721338-F78D-48F2-B117-AAB5EDBFBAB0}"/>
              </a:ext>
            </a:extLst>
          </p:cNvPr>
          <p:cNvCxnSpPr>
            <a:cxnSpLocks/>
          </p:cNvCxnSpPr>
          <p:nvPr/>
        </p:nvCxnSpPr>
        <p:spPr>
          <a:xfrm>
            <a:off x="1604355" y="4270133"/>
            <a:ext cx="42839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64F6FF6-BDB6-4618-A2A7-4F06E6B1DAFB}"/>
              </a:ext>
            </a:extLst>
          </p:cNvPr>
          <p:cNvCxnSpPr>
            <a:cxnSpLocks/>
          </p:cNvCxnSpPr>
          <p:nvPr/>
        </p:nvCxnSpPr>
        <p:spPr>
          <a:xfrm>
            <a:off x="1844207" y="3834157"/>
            <a:ext cx="380022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3B2C148-DC7B-484D-BCE3-C2FA92E079A3}"/>
              </a:ext>
            </a:extLst>
          </p:cNvPr>
          <p:cNvCxnSpPr>
            <a:cxnSpLocks/>
          </p:cNvCxnSpPr>
          <p:nvPr/>
        </p:nvCxnSpPr>
        <p:spPr>
          <a:xfrm>
            <a:off x="1336180" y="4702015"/>
            <a:ext cx="48549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9A1B65D-BE2E-4837-B23E-73180F879489}"/>
                  </a:ext>
                </a:extLst>
              </p:cNvPr>
              <p:cNvSpPr txBox="1"/>
              <p:nvPr/>
            </p:nvSpPr>
            <p:spPr>
              <a:xfrm>
                <a:off x="1709394" y="3389539"/>
                <a:ext cx="269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9A1B65D-BE2E-4837-B23E-73180F8794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394" y="3389539"/>
                <a:ext cx="269625" cy="276999"/>
              </a:xfrm>
              <a:prstGeom prst="rect">
                <a:avLst/>
              </a:prstGeom>
              <a:blipFill>
                <a:blip r:embed="rId5"/>
                <a:stretch>
                  <a:fillRect l="-20000" r="-8889" b="-1777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20">
            <a:extLst>
              <a:ext uri="{FF2B5EF4-FFF2-40B4-BE49-F238E27FC236}">
                <a16:creationId xmlns:a16="http://schemas.microsoft.com/office/drawing/2014/main" id="{10FF3E4E-CED0-40A0-B41C-945CAD58CE88}"/>
              </a:ext>
            </a:extLst>
          </p:cNvPr>
          <p:cNvSpPr/>
          <p:nvPr/>
        </p:nvSpPr>
        <p:spPr>
          <a:xfrm>
            <a:off x="1056183" y="5005585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FF1BAC0-E9B9-4601-8B38-FE0E4C44E94E}"/>
              </a:ext>
            </a:extLst>
          </p:cNvPr>
          <p:cNvSpPr/>
          <p:nvPr/>
        </p:nvSpPr>
        <p:spPr>
          <a:xfrm>
            <a:off x="1789596" y="3772520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C1DD3D6-CAF6-47AA-95C6-57FF49F1D5CA}"/>
                  </a:ext>
                </a:extLst>
              </p:cNvPr>
              <p:cNvSpPr txBox="1"/>
              <p:nvPr/>
            </p:nvSpPr>
            <p:spPr>
              <a:xfrm>
                <a:off x="807753" y="4797530"/>
                <a:ext cx="20067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C1DD3D6-CAF6-47AA-95C6-57FF49F1D5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53" y="4797530"/>
                <a:ext cx="200670" cy="276999"/>
              </a:xfrm>
              <a:prstGeom prst="rect">
                <a:avLst/>
              </a:prstGeom>
              <a:blipFill>
                <a:blip r:embed="rId6"/>
                <a:stretch>
                  <a:fillRect l="-43750" r="-65625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val 27">
            <a:extLst>
              <a:ext uri="{FF2B5EF4-FFF2-40B4-BE49-F238E27FC236}">
                <a16:creationId xmlns:a16="http://schemas.microsoft.com/office/drawing/2014/main" id="{48D0EAFE-F609-410B-A0C1-3699E1818D31}"/>
              </a:ext>
            </a:extLst>
          </p:cNvPr>
          <p:cNvSpPr/>
          <p:nvPr/>
        </p:nvSpPr>
        <p:spPr>
          <a:xfrm>
            <a:off x="6380368" y="5089158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651D7C0-9EE1-4012-893B-675130989CC1}"/>
                  </a:ext>
                </a:extLst>
              </p:cNvPr>
              <p:cNvSpPr txBox="1"/>
              <p:nvPr/>
            </p:nvSpPr>
            <p:spPr>
              <a:xfrm>
                <a:off x="6432454" y="4763954"/>
                <a:ext cx="20067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651D7C0-9EE1-4012-893B-675130989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2454" y="4763954"/>
                <a:ext cx="200670" cy="276999"/>
              </a:xfrm>
              <a:prstGeom prst="rect">
                <a:avLst/>
              </a:prstGeom>
              <a:blipFill>
                <a:blip r:embed="rId7"/>
                <a:stretch>
                  <a:fillRect l="-21212" r="-21212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C4CF2DA-9561-4E3D-B0EC-B4F868278BA2}"/>
                  </a:ext>
                </a:extLst>
              </p:cNvPr>
              <p:cNvSpPr txBox="1"/>
              <p:nvPr/>
            </p:nvSpPr>
            <p:spPr>
              <a:xfrm>
                <a:off x="1023163" y="4457334"/>
                <a:ext cx="269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C4CF2DA-9561-4E3D-B0EC-B4F868278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163" y="4457334"/>
                <a:ext cx="269625" cy="276999"/>
              </a:xfrm>
              <a:prstGeom prst="rect">
                <a:avLst/>
              </a:prstGeom>
              <a:blipFill>
                <a:blip r:embed="rId8"/>
                <a:stretch>
                  <a:fillRect l="-22727" r="-6818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 31">
            <a:extLst>
              <a:ext uri="{FF2B5EF4-FFF2-40B4-BE49-F238E27FC236}">
                <a16:creationId xmlns:a16="http://schemas.microsoft.com/office/drawing/2014/main" id="{3D013D4A-FCD2-49A7-860B-7B2976112C9A}"/>
              </a:ext>
            </a:extLst>
          </p:cNvPr>
          <p:cNvSpPr/>
          <p:nvPr/>
        </p:nvSpPr>
        <p:spPr>
          <a:xfrm>
            <a:off x="1269545" y="4655308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Marcador de contenido 2">
                <a:extLst>
                  <a:ext uri="{FF2B5EF4-FFF2-40B4-BE49-F238E27FC236}">
                    <a16:creationId xmlns:a16="http://schemas.microsoft.com/office/drawing/2014/main" id="{06BD5ECC-4052-45C6-A4EA-9325017FC5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41583" y="1948045"/>
                <a:ext cx="3106788" cy="365126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 algn="just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Font typeface="Corbel" pitchFamily="34" charset="0"/>
                  <a:buNone/>
                </a:pPr>
                <a:r>
                  <a:rPr lang="es-ES" sz="1400" b="1" dirty="0">
                    <a:solidFill>
                      <a:schemeClr val="tx1"/>
                    </a:solidFill>
                  </a:rPr>
                  <a:t>¿Qué pasa a partir del ingreso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s-ES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s-ES" sz="1400" b="1" dirty="0">
                    <a:solidFill>
                      <a:schemeClr val="tx1"/>
                    </a:solidFill>
                  </a:rPr>
                  <a:t>?</a:t>
                </a:r>
                <a:endParaRPr lang="es-AR" sz="1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Marcador de contenido 2">
                <a:extLst>
                  <a:ext uri="{FF2B5EF4-FFF2-40B4-BE49-F238E27FC236}">
                    <a16:creationId xmlns:a16="http://schemas.microsoft.com/office/drawing/2014/main" id="{06BD5ECC-4052-45C6-A4EA-9325017FC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1583" y="1948045"/>
                <a:ext cx="3106788" cy="365126"/>
              </a:xfrm>
              <a:prstGeom prst="rect">
                <a:avLst/>
              </a:prstGeom>
              <a:blipFill>
                <a:blip r:embed="rId9"/>
                <a:stretch>
                  <a:fillRect t="-163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44C5667-08F8-4ABC-BC7F-9FCB326B1188}"/>
                  </a:ext>
                </a:extLst>
              </p:cNvPr>
              <p:cNvSpPr txBox="1"/>
              <p:nvPr/>
            </p:nvSpPr>
            <p:spPr>
              <a:xfrm>
                <a:off x="919342" y="4196250"/>
                <a:ext cx="4921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𝑚𝑖𝑥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44C5667-08F8-4ABC-BC7F-9FCB326B1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342" y="4196250"/>
                <a:ext cx="492121" cy="276999"/>
              </a:xfrm>
              <a:prstGeom prst="rect">
                <a:avLst/>
              </a:prstGeom>
              <a:blipFill>
                <a:blip r:embed="rId10"/>
                <a:stretch>
                  <a:fillRect l="-12346" r="-4938" b="-1739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Oval 40">
            <a:extLst>
              <a:ext uri="{FF2B5EF4-FFF2-40B4-BE49-F238E27FC236}">
                <a16:creationId xmlns:a16="http://schemas.microsoft.com/office/drawing/2014/main" id="{3A4FBBD7-7414-4751-B56A-DE5E3CFD1D06}"/>
              </a:ext>
            </a:extLst>
          </p:cNvPr>
          <p:cNvSpPr/>
          <p:nvPr/>
        </p:nvSpPr>
        <p:spPr>
          <a:xfrm>
            <a:off x="1400970" y="4420449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A2F0D8D-5D3E-4AA8-B5CF-F5BC56310A77}"/>
              </a:ext>
            </a:extLst>
          </p:cNvPr>
          <p:cNvCxnSpPr>
            <a:cxnSpLocks/>
            <a:stCxn id="41" idx="6"/>
            <a:endCxn id="28" idx="1"/>
          </p:cNvCxnSpPr>
          <p:nvPr/>
        </p:nvCxnSpPr>
        <p:spPr>
          <a:xfrm>
            <a:off x="1510190" y="4467156"/>
            <a:ext cx="4886173" cy="63568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B3914A9-0B8E-410C-8105-FE43088677D6}"/>
                  </a:ext>
                </a:extLst>
              </p:cNvPr>
              <p:cNvSpPr txBox="1"/>
              <p:nvPr/>
            </p:nvSpPr>
            <p:spPr>
              <a:xfrm>
                <a:off x="4190713" y="4401662"/>
                <a:ext cx="2492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B3914A9-0B8E-410C-8105-FE4308867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713" y="4401662"/>
                <a:ext cx="249299" cy="276999"/>
              </a:xfrm>
              <a:prstGeom prst="rect">
                <a:avLst/>
              </a:prstGeom>
              <a:blipFill>
                <a:blip r:embed="rId11"/>
                <a:stretch>
                  <a:fillRect l="-21951" r="-21951" b="-888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val 42">
            <a:extLst>
              <a:ext uri="{FF2B5EF4-FFF2-40B4-BE49-F238E27FC236}">
                <a16:creationId xmlns:a16="http://schemas.microsoft.com/office/drawing/2014/main" id="{C3FD1579-C745-429A-8CC1-D0A58DE7E82F}"/>
              </a:ext>
            </a:extLst>
          </p:cNvPr>
          <p:cNvSpPr/>
          <p:nvPr/>
        </p:nvSpPr>
        <p:spPr>
          <a:xfrm>
            <a:off x="4260753" y="4779963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6140F58-B6D9-4136-A62E-022500705FA9}"/>
              </a:ext>
            </a:extLst>
          </p:cNvPr>
          <p:cNvCxnSpPr>
            <a:cxnSpLocks/>
            <a:stCxn id="21" idx="6"/>
          </p:cNvCxnSpPr>
          <p:nvPr/>
        </p:nvCxnSpPr>
        <p:spPr>
          <a:xfrm flipV="1">
            <a:off x="1165403" y="4710886"/>
            <a:ext cx="5025762" cy="34140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3F88B08-B8FE-4260-A42D-382EB7879AE4}"/>
                  </a:ext>
                </a:extLst>
              </p:cNvPr>
              <p:cNvSpPr txBox="1"/>
              <p:nvPr/>
            </p:nvSpPr>
            <p:spPr>
              <a:xfrm>
                <a:off x="6195516" y="4408788"/>
                <a:ext cx="2803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3F88B08-B8FE-4260-A42D-382EB7879A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5516" y="4408788"/>
                <a:ext cx="280398" cy="276999"/>
              </a:xfrm>
              <a:prstGeom prst="rect">
                <a:avLst/>
              </a:prstGeom>
              <a:blipFill>
                <a:blip r:embed="rId12"/>
                <a:stretch>
                  <a:fillRect l="-19565" r="-10870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al 46">
            <a:extLst>
              <a:ext uri="{FF2B5EF4-FFF2-40B4-BE49-F238E27FC236}">
                <a16:creationId xmlns:a16="http://schemas.microsoft.com/office/drawing/2014/main" id="{6D2D0D33-D642-4B99-A844-3AAC25BE6DBF}"/>
              </a:ext>
            </a:extLst>
          </p:cNvPr>
          <p:cNvSpPr/>
          <p:nvPr/>
        </p:nvSpPr>
        <p:spPr>
          <a:xfrm>
            <a:off x="6147657" y="4655296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00977B9-35D0-413A-8749-1DF01FD72F9A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r="3127"/>
          <a:stretch/>
        </p:blipFill>
        <p:spPr>
          <a:xfrm>
            <a:off x="438911" y="1145229"/>
            <a:ext cx="6525075" cy="1109983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69C319F2-DE70-47DE-BD51-6E97E58E75FE}"/>
              </a:ext>
            </a:extLst>
          </p:cNvPr>
          <p:cNvSpPr/>
          <p:nvPr/>
        </p:nvSpPr>
        <p:spPr>
          <a:xfrm>
            <a:off x="653113" y="1506973"/>
            <a:ext cx="2812026" cy="9282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5874B83-5246-430C-AE82-3E090486316E}"/>
                  </a:ext>
                </a:extLst>
              </p:cNvPr>
              <p:cNvSpPr/>
              <p:nvPr/>
            </p:nvSpPr>
            <p:spPr>
              <a:xfrm>
                <a:off x="8147304" y="1494017"/>
                <a:ext cx="2444772" cy="307777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≝</m:t>
                      </m:r>
                      <m:sSub>
                        <m:sSubPr>
                          <m:ctrlPr>
                            <a:rPr lang="es-AR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s-AR" sz="1400" b="1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5874B83-5246-430C-AE82-3E09048631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7304" y="1494017"/>
                <a:ext cx="2444772" cy="307777"/>
              </a:xfrm>
              <a:prstGeom prst="rect">
                <a:avLst/>
              </a:prstGeom>
              <a:blipFill>
                <a:blip r:embed="rId14"/>
                <a:stretch>
                  <a:fillRect b="-185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 descr="porque? porque? ha por eso | sheldon">
            <a:extLst>
              <a:ext uri="{FF2B5EF4-FFF2-40B4-BE49-F238E27FC236}">
                <a16:creationId xmlns:a16="http://schemas.microsoft.com/office/drawing/2014/main" id="{C317ACA9-2A97-4978-BD30-0A817B05C5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03" r="8704" b="15424"/>
          <a:stretch/>
        </p:blipFill>
        <p:spPr bwMode="auto">
          <a:xfrm>
            <a:off x="8162763" y="2474134"/>
            <a:ext cx="2941227" cy="1702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Marcador de contenido 2">
            <a:extLst>
              <a:ext uri="{FF2B5EF4-FFF2-40B4-BE49-F238E27FC236}">
                <a16:creationId xmlns:a16="http://schemas.microsoft.com/office/drawing/2014/main" id="{77BF58EA-D9C0-429C-9532-809D78A1BB6D}"/>
              </a:ext>
            </a:extLst>
          </p:cNvPr>
          <p:cNvSpPr txBox="1">
            <a:spLocks/>
          </p:cNvSpPr>
          <p:nvPr/>
        </p:nvSpPr>
        <p:spPr>
          <a:xfrm>
            <a:off x="6925603" y="4301936"/>
            <a:ext cx="4504398" cy="2982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AR" sz="1400" dirty="0">
                <a:solidFill>
                  <a:schemeClr val="tx1"/>
                </a:solidFill>
              </a:rPr>
              <a:t>Centrémonos en la parte </a:t>
            </a:r>
            <a:r>
              <a:rPr lang="es-AR" sz="1400" b="1" dirty="0">
                <a:solidFill>
                  <a:srgbClr val="00B0F0"/>
                </a:solidFill>
              </a:rPr>
              <a:t>AZUL</a:t>
            </a:r>
            <a:r>
              <a:rPr lang="es-AR" sz="1400" dirty="0">
                <a:solidFill>
                  <a:schemeClr val="tx1"/>
                </a:solidFill>
              </a:rPr>
              <a:t>:</a:t>
            </a:r>
            <a:endParaRPr lang="es-AR" sz="1400" i="1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B9AA1F5-766C-4F78-8D2C-96035D60D15D}"/>
              </a:ext>
            </a:extLst>
          </p:cNvPr>
          <p:cNvSpPr txBox="1"/>
          <p:nvPr/>
        </p:nvSpPr>
        <p:spPr>
          <a:xfrm>
            <a:off x="8162762" y="3827072"/>
            <a:ext cx="294122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>
                    <a:lumMod val="85000"/>
                  </a:schemeClr>
                </a:solidFill>
              </a:rPr>
              <a:t>¿Por qué? ¡¿¡¿Por qué?!?!</a:t>
            </a:r>
            <a:endParaRPr lang="es-AR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6942E49E-F1F0-4F8B-8F33-2DDD18FB101F}"/>
              </a:ext>
            </a:extLst>
          </p:cNvPr>
          <p:cNvSpPr/>
          <p:nvPr/>
        </p:nvSpPr>
        <p:spPr>
          <a:xfrm>
            <a:off x="4113576" y="1531287"/>
            <a:ext cx="2812026" cy="92823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B14BA120-DCBC-42F2-86F6-DB3D913FFA31}"/>
                  </a:ext>
                </a:extLst>
              </p:cNvPr>
              <p:cNvSpPr/>
              <p:nvPr/>
            </p:nvSpPr>
            <p:spPr>
              <a:xfrm>
                <a:off x="8490080" y="4697506"/>
                <a:ext cx="2661178" cy="307777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AR" sz="14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s-AR" sz="1400" i="0">
                          <a:latin typeface="Cambria Math" panose="02040503050406030204" pitchFamily="18" charset="0"/>
                        </a:rPr>
                        <m:t>≝</m:t>
                      </m:r>
                      <m:sSub>
                        <m:sSubPr>
                          <m:ctrlPr>
                            <a:rPr lang="es-AR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b="1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s-AR" sz="1400" b="1" i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B14BA120-DCBC-42F2-86F6-DB3D913FFA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0080" y="4697506"/>
                <a:ext cx="2661178" cy="307777"/>
              </a:xfrm>
              <a:prstGeom prst="rect">
                <a:avLst/>
              </a:prstGeom>
              <a:blipFill>
                <a:blip r:embed="rId16"/>
                <a:stretch>
                  <a:fillRect b="-188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4" name="Imagen 5" descr="Nueva marca difusion - web">
            <a:extLst>
              <a:ext uri="{FF2B5EF4-FFF2-40B4-BE49-F238E27FC236}">
                <a16:creationId xmlns:a16="http://schemas.microsoft.com/office/drawing/2014/main" id="{096C658D-E731-4697-8BCC-2B81C7788EC1}"/>
              </a:ext>
            </a:extLst>
          </p:cNvPr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5879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7</a:t>
            </a:fld>
            <a:r>
              <a:rPr lang="en-US" sz="1600" b="1" dirty="0"/>
              <a:t>-</a:t>
            </a:r>
          </a:p>
        </p:txBody>
      </p:sp>
      <p:sp>
        <p:nvSpPr>
          <p:cNvPr id="52" name="Título 1"/>
          <p:cNvSpPr>
            <a:spLocks noGrp="1"/>
          </p:cNvSpPr>
          <p:nvPr>
            <p:ph type="title"/>
          </p:nvPr>
        </p:nvSpPr>
        <p:spPr>
          <a:xfrm>
            <a:off x="438912" y="250026"/>
            <a:ext cx="7708392" cy="919940"/>
          </a:xfrm>
        </p:spPr>
        <p:txBody>
          <a:bodyPr/>
          <a:lstStyle/>
          <a:p>
            <a:r>
              <a:rPr lang="es-419" dirty="0"/>
              <a:t>Resolución – Polos</a:t>
            </a:r>
            <a:endParaRPr lang="en-US" dirty="0"/>
          </a:p>
        </p:txBody>
      </p:sp>
      <p:sp>
        <p:nvSpPr>
          <p:cNvPr id="53" name="TextBox 9">
            <a:extLst>
              <a:ext uri="{FF2B5EF4-FFF2-40B4-BE49-F238E27FC236}">
                <a16:creationId xmlns:a16="http://schemas.microsoft.com/office/drawing/2014/main" id="{073A944C-0855-4F16-A3F1-7A731D5DA7B2}"/>
              </a:ext>
            </a:extLst>
          </p:cNvPr>
          <p:cNvSpPr txBox="1"/>
          <p:nvPr/>
        </p:nvSpPr>
        <p:spPr>
          <a:xfrm>
            <a:off x="2219383" y="5538376"/>
            <a:ext cx="1730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</a:rPr>
              <a:t>----</a:t>
            </a:r>
            <a:r>
              <a:rPr lang="es-ES" sz="1400" dirty="0"/>
              <a:t> Refinado</a:t>
            </a:r>
          </a:p>
          <a:p>
            <a:r>
              <a:rPr lang="es-ES" sz="1400" b="1" dirty="0">
                <a:solidFill>
                  <a:srgbClr val="00B0F0"/>
                </a:solidFill>
              </a:rPr>
              <a:t>----</a:t>
            </a:r>
            <a:r>
              <a:rPr lang="es-ES" sz="1400" dirty="0"/>
              <a:t> Extracto</a:t>
            </a:r>
          </a:p>
        </p:txBody>
      </p:sp>
      <p:sp>
        <p:nvSpPr>
          <p:cNvPr id="54" name="TextBox 9">
            <a:extLst>
              <a:ext uri="{FF2B5EF4-FFF2-40B4-BE49-F238E27FC236}">
                <a16:creationId xmlns:a16="http://schemas.microsoft.com/office/drawing/2014/main" id="{073A944C-0855-4F16-A3F1-7A731D5DA7B2}"/>
              </a:ext>
            </a:extLst>
          </p:cNvPr>
          <p:cNvSpPr txBox="1"/>
          <p:nvPr/>
        </p:nvSpPr>
        <p:spPr>
          <a:xfrm>
            <a:off x="3878898" y="5548041"/>
            <a:ext cx="1730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----</a:t>
            </a:r>
            <a:r>
              <a:rPr lang="es-ES" sz="1400" dirty="0"/>
              <a:t> Líneas de unión</a:t>
            </a:r>
          </a:p>
          <a:p>
            <a:r>
              <a:rPr lang="es-ES" sz="1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●</a:t>
            </a:r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 Puntos notables</a:t>
            </a:r>
            <a:endParaRPr lang="es-AR" sz="1400" dirty="0"/>
          </a:p>
        </p:txBody>
      </p:sp>
      <p:sp>
        <p:nvSpPr>
          <p:cNvPr id="55" name="Marcador de contenido 2">
            <a:extLst>
              <a:ext uri="{FF2B5EF4-FFF2-40B4-BE49-F238E27FC236}">
                <a16:creationId xmlns:a16="http://schemas.microsoft.com/office/drawing/2014/main" id="{77BF58EA-D9C0-429C-9532-809D78A1BB6D}"/>
              </a:ext>
            </a:extLst>
          </p:cNvPr>
          <p:cNvSpPr txBox="1">
            <a:spLocks/>
          </p:cNvSpPr>
          <p:nvPr/>
        </p:nvSpPr>
        <p:spPr>
          <a:xfrm>
            <a:off x="4997075" y="2538924"/>
            <a:ext cx="1045028" cy="2982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AR" sz="1400" b="1" dirty="0">
                <a:solidFill>
                  <a:srgbClr val="00B0F0"/>
                </a:solidFill>
              </a:rPr>
              <a:t>POLO Q2</a:t>
            </a:r>
            <a:endParaRPr lang="es-AR" sz="1400" i="1" dirty="0">
              <a:solidFill>
                <a:schemeClr val="tx1"/>
              </a:solidFill>
            </a:endParaRPr>
          </a:p>
        </p:txBody>
      </p:sp>
      <p:sp>
        <p:nvSpPr>
          <p:cNvPr id="56" name="Marcador de contenido 2">
            <a:extLst>
              <a:ext uri="{FF2B5EF4-FFF2-40B4-BE49-F238E27FC236}">
                <a16:creationId xmlns:a16="http://schemas.microsoft.com/office/drawing/2014/main" id="{65A73864-70EF-44F6-9A98-9A38ADB29064}"/>
              </a:ext>
            </a:extLst>
          </p:cNvPr>
          <p:cNvSpPr txBox="1">
            <a:spLocks/>
          </p:cNvSpPr>
          <p:nvPr/>
        </p:nvSpPr>
        <p:spPr>
          <a:xfrm>
            <a:off x="1579066" y="2518727"/>
            <a:ext cx="960120" cy="2982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AR" sz="1400" b="1" dirty="0">
                <a:solidFill>
                  <a:srgbClr val="FF0000"/>
                </a:solidFill>
              </a:rPr>
              <a:t>POLO Q1</a:t>
            </a:r>
            <a:endParaRPr lang="es-AR" sz="1400" i="1" dirty="0">
              <a:solidFill>
                <a:schemeClr val="tx1"/>
              </a:solidFill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240412B-AF76-D869-5803-7A8BD65D7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Materia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340479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  <p:bldP spid="36" grpId="0" animBg="1"/>
      <p:bldP spid="17" grpId="0" animBg="1"/>
      <p:bldP spid="19" grpId="0" animBg="1"/>
      <p:bldP spid="48" grpId="0"/>
      <p:bldP spid="25" grpId="0" animBg="1"/>
      <p:bldP spid="49" grpId="0" animBg="1"/>
      <p:bldP spid="33" grpId="0" animBg="1"/>
      <p:bldP spid="55" grpId="0"/>
      <p:bldP spid="5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722F31F-4AB1-48EB-B5B4-84324B68FA1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7245"/>
          <a:stretch/>
        </p:blipFill>
        <p:spPr>
          <a:xfrm>
            <a:off x="5390430" y="3766156"/>
            <a:ext cx="6377898" cy="1728156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A4065EA-92F1-48C8-9386-008CB21A4229}"/>
              </a:ext>
            </a:extLst>
          </p:cNvPr>
          <p:cNvCxnSpPr>
            <a:cxnSpLocks/>
          </p:cNvCxnSpPr>
          <p:nvPr/>
        </p:nvCxnSpPr>
        <p:spPr>
          <a:xfrm flipV="1">
            <a:off x="5722079" y="3731564"/>
            <a:ext cx="869455" cy="1422552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C3637C4-9D54-4203-B40C-0DA332F22E55}"/>
              </a:ext>
            </a:extLst>
          </p:cNvPr>
          <p:cNvCxnSpPr>
            <a:cxnSpLocks/>
          </p:cNvCxnSpPr>
          <p:nvPr/>
        </p:nvCxnSpPr>
        <p:spPr>
          <a:xfrm flipH="1" flipV="1">
            <a:off x="10275272" y="3792289"/>
            <a:ext cx="823078" cy="1380852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C721338-F78D-48F2-B117-AAB5EDBFBAB0}"/>
              </a:ext>
            </a:extLst>
          </p:cNvPr>
          <p:cNvCxnSpPr>
            <a:cxnSpLocks/>
          </p:cNvCxnSpPr>
          <p:nvPr/>
        </p:nvCxnSpPr>
        <p:spPr>
          <a:xfrm>
            <a:off x="6270251" y="4290352"/>
            <a:ext cx="42839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64F6FF6-BDB6-4618-A2A7-4F06E6B1DAFB}"/>
              </a:ext>
            </a:extLst>
          </p:cNvPr>
          <p:cNvCxnSpPr>
            <a:cxnSpLocks/>
          </p:cNvCxnSpPr>
          <p:nvPr/>
        </p:nvCxnSpPr>
        <p:spPr>
          <a:xfrm>
            <a:off x="6510103" y="3854376"/>
            <a:ext cx="380022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3B2C148-DC7B-484D-BCE3-C2FA92E079A3}"/>
              </a:ext>
            </a:extLst>
          </p:cNvPr>
          <p:cNvCxnSpPr>
            <a:cxnSpLocks/>
          </p:cNvCxnSpPr>
          <p:nvPr/>
        </p:nvCxnSpPr>
        <p:spPr>
          <a:xfrm>
            <a:off x="6002076" y="4722234"/>
            <a:ext cx="48549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9A1B65D-BE2E-4837-B23E-73180F879489}"/>
                  </a:ext>
                </a:extLst>
              </p:cNvPr>
              <p:cNvSpPr txBox="1"/>
              <p:nvPr/>
            </p:nvSpPr>
            <p:spPr>
              <a:xfrm>
                <a:off x="6375290" y="3409758"/>
                <a:ext cx="269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9A1B65D-BE2E-4837-B23E-73180F8794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5290" y="3409758"/>
                <a:ext cx="269625" cy="276999"/>
              </a:xfrm>
              <a:prstGeom prst="rect">
                <a:avLst/>
              </a:prstGeom>
              <a:blipFill>
                <a:blip r:embed="rId5"/>
                <a:stretch>
                  <a:fillRect l="-22727" r="-9091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20">
            <a:extLst>
              <a:ext uri="{FF2B5EF4-FFF2-40B4-BE49-F238E27FC236}">
                <a16:creationId xmlns:a16="http://schemas.microsoft.com/office/drawing/2014/main" id="{10FF3E4E-CED0-40A0-B41C-945CAD58CE88}"/>
              </a:ext>
            </a:extLst>
          </p:cNvPr>
          <p:cNvSpPr/>
          <p:nvPr/>
        </p:nvSpPr>
        <p:spPr>
          <a:xfrm>
            <a:off x="5722079" y="5025804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FF1BAC0-E9B9-4601-8B38-FE0E4C44E94E}"/>
              </a:ext>
            </a:extLst>
          </p:cNvPr>
          <p:cNvSpPr/>
          <p:nvPr/>
        </p:nvSpPr>
        <p:spPr>
          <a:xfrm>
            <a:off x="6455492" y="3792739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C1DD3D6-CAF6-47AA-95C6-57FF49F1D5CA}"/>
                  </a:ext>
                </a:extLst>
              </p:cNvPr>
              <p:cNvSpPr txBox="1"/>
              <p:nvPr/>
            </p:nvSpPr>
            <p:spPr>
              <a:xfrm>
                <a:off x="5473649" y="4817749"/>
                <a:ext cx="20067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C1DD3D6-CAF6-47AA-95C6-57FF49F1D5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3649" y="4817749"/>
                <a:ext cx="200670" cy="276999"/>
              </a:xfrm>
              <a:prstGeom prst="rect">
                <a:avLst/>
              </a:prstGeom>
              <a:blipFill>
                <a:blip r:embed="rId6"/>
                <a:stretch>
                  <a:fillRect l="-42424" r="-60606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val 27">
            <a:extLst>
              <a:ext uri="{FF2B5EF4-FFF2-40B4-BE49-F238E27FC236}">
                <a16:creationId xmlns:a16="http://schemas.microsoft.com/office/drawing/2014/main" id="{48D0EAFE-F609-410B-A0C1-3699E1818D31}"/>
              </a:ext>
            </a:extLst>
          </p:cNvPr>
          <p:cNvSpPr/>
          <p:nvPr/>
        </p:nvSpPr>
        <p:spPr>
          <a:xfrm>
            <a:off x="11046264" y="5109377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651D7C0-9EE1-4012-893B-675130989CC1}"/>
                  </a:ext>
                </a:extLst>
              </p:cNvPr>
              <p:cNvSpPr txBox="1"/>
              <p:nvPr/>
            </p:nvSpPr>
            <p:spPr>
              <a:xfrm>
                <a:off x="11098350" y="4784173"/>
                <a:ext cx="20067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651D7C0-9EE1-4012-893B-675130989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8350" y="4784173"/>
                <a:ext cx="200670" cy="276999"/>
              </a:xfrm>
              <a:prstGeom prst="rect">
                <a:avLst/>
              </a:prstGeom>
              <a:blipFill>
                <a:blip r:embed="rId7"/>
                <a:stretch>
                  <a:fillRect l="-24242" r="-18182"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C4CF2DA-9561-4E3D-B0EC-B4F868278BA2}"/>
                  </a:ext>
                </a:extLst>
              </p:cNvPr>
              <p:cNvSpPr txBox="1"/>
              <p:nvPr/>
            </p:nvSpPr>
            <p:spPr>
              <a:xfrm>
                <a:off x="5689059" y="4477553"/>
                <a:ext cx="269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C4CF2DA-9561-4E3D-B0EC-B4F868278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9059" y="4477553"/>
                <a:ext cx="269625" cy="276999"/>
              </a:xfrm>
              <a:prstGeom prst="rect">
                <a:avLst/>
              </a:prstGeom>
              <a:blipFill>
                <a:blip r:embed="rId8"/>
                <a:stretch>
                  <a:fillRect l="-20455" r="-9091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 31">
            <a:extLst>
              <a:ext uri="{FF2B5EF4-FFF2-40B4-BE49-F238E27FC236}">
                <a16:creationId xmlns:a16="http://schemas.microsoft.com/office/drawing/2014/main" id="{3D013D4A-FCD2-49A7-860B-7B2976112C9A}"/>
              </a:ext>
            </a:extLst>
          </p:cNvPr>
          <p:cNvSpPr/>
          <p:nvPr/>
        </p:nvSpPr>
        <p:spPr>
          <a:xfrm>
            <a:off x="5935441" y="4675527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44C5667-08F8-4ABC-BC7F-9FCB326B1188}"/>
                  </a:ext>
                </a:extLst>
              </p:cNvPr>
              <p:cNvSpPr txBox="1"/>
              <p:nvPr/>
            </p:nvSpPr>
            <p:spPr>
              <a:xfrm>
                <a:off x="5585238" y="4216469"/>
                <a:ext cx="4921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𝑚𝑖𝑥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44C5667-08F8-4ABC-BC7F-9FCB326B1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5238" y="4216469"/>
                <a:ext cx="492121" cy="276999"/>
              </a:xfrm>
              <a:prstGeom prst="rect">
                <a:avLst/>
              </a:prstGeom>
              <a:blipFill>
                <a:blip r:embed="rId9"/>
                <a:stretch>
                  <a:fillRect l="-11111" r="-6173" b="-1777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Oval 40">
            <a:extLst>
              <a:ext uri="{FF2B5EF4-FFF2-40B4-BE49-F238E27FC236}">
                <a16:creationId xmlns:a16="http://schemas.microsoft.com/office/drawing/2014/main" id="{3A4FBBD7-7414-4751-B56A-DE5E3CFD1D06}"/>
              </a:ext>
            </a:extLst>
          </p:cNvPr>
          <p:cNvSpPr/>
          <p:nvPr/>
        </p:nvSpPr>
        <p:spPr>
          <a:xfrm>
            <a:off x="6066866" y="4440668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A2F0D8D-5D3E-4AA8-B5CF-F5BC56310A77}"/>
              </a:ext>
            </a:extLst>
          </p:cNvPr>
          <p:cNvCxnSpPr>
            <a:cxnSpLocks/>
            <a:stCxn id="41" idx="6"/>
            <a:endCxn id="28" idx="1"/>
          </p:cNvCxnSpPr>
          <p:nvPr/>
        </p:nvCxnSpPr>
        <p:spPr>
          <a:xfrm>
            <a:off x="6176086" y="4487375"/>
            <a:ext cx="4886173" cy="63568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B3914A9-0B8E-410C-8105-FE43088677D6}"/>
                  </a:ext>
                </a:extLst>
              </p:cNvPr>
              <p:cNvSpPr txBox="1"/>
              <p:nvPr/>
            </p:nvSpPr>
            <p:spPr>
              <a:xfrm>
                <a:off x="8856609" y="4421881"/>
                <a:ext cx="2492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B3914A9-0B8E-410C-8105-FE4308867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6609" y="4421881"/>
                <a:ext cx="249299" cy="276999"/>
              </a:xfrm>
              <a:prstGeom prst="rect">
                <a:avLst/>
              </a:prstGeom>
              <a:blipFill>
                <a:blip r:embed="rId10"/>
                <a:stretch>
                  <a:fillRect l="-24390" r="-19512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val 42">
            <a:extLst>
              <a:ext uri="{FF2B5EF4-FFF2-40B4-BE49-F238E27FC236}">
                <a16:creationId xmlns:a16="http://schemas.microsoft.com/office/drawing/2014/main" id="{C3FD1579-C745-429A-8CC1-D0A58DE7E82F}"/>
              </a:ext>
            </a:extLst>
          </p:cNvPr>
          <p:cNvSpPr/>
          <p:nvPr/>
        </p:nvSpPr>
        <p:spPr>
          <a:xfrm>
            <a:off x="8926649" y="4800182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6140F58-B6D9-4136-A62E-022500705FA9}"/>
              </a:ext>
            </a:extLst>
          </p:cNvPr>
          <p:cNvCxnSpPr>
            <a:cxnSpLocks/>
            <a:stCxn id="21" idx="6"/>
          </p:cNvCxnSpPr>
          <p:nvPr/>
        </p:nvCxnSpPr>
        <p:spPr>
          <a:xfrm flipV="1">
            <a:off x="5831299" y="4731105"/>
            <a:ext cx="5025762" cy="34140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3F88B08-B8FE-4260-A42D-382EB7879AE4}"/>
                  </a:ext>
                </a:extLst>
              </p:cNvPr>
              <p:cNvSpPr txBox="1"/>
              <p:nvPr/>
            </p:nvSpPr>
            <p:spPr>
              <a:xfrm>
                <a:off x="10861412" y="4429007"/>
                <a:ext cx="2803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3F88B08-B8FE-4260-A42D-382EB7879A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1412" y="4429007"/>
                <a:ext cx="280398" cy="276999"/>
              </a:xfrm>
              <a:prstGeom prst="rect">
                <a:avLst/>
              </a:prstGeom>
              <a:blipFill>
                <a:blip r:embed="rId11"/>
                <a:stretch>
                  <a:fillRect l="-21739" r="-8696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al 46">
            <a:extLst>
              <a:ext uri="{FF2B5EF4-FFF2-40B4-BE49-F238E27FC236}">
                <a16:creationId xmlns:a16="http://schemas.microsoft.com/office/drawing/2014/main" id="{6D2D0D33-D642-4B99-A844-3AAC25BE6DBF}"/>
              </a:ext>
            </a:extLst>
          </p:cNvPr>
          <p:cNvSpPr/>
          <p:nvPr/>
        </p:nvSpPr>
        <p:spPr>
          <a:xfrm>
            <a:off x="10813553" y="4675515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00977B9-35D0-413A-8749-1DF01FD72F9A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r="3127"/>
          <a:stretch/>
        </p:blipFill>
        <p:spPr>
          <a:xfrm>
            <a:off x="4787900" y="1289580"/>
            <a:ext cx="6525075" cy="1109983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69C319F2-DE70-47DE-BD51-6E97E58E75FE}"/>
              </a:ext>
            </a:extLst>
          </p:cNvPr>
          <p:cNvSpPr/>
          <p:nvPr/>
        </p:nvSpPr>
        <p:spPr>
          <a:xfrm>
            <a:off x="5002102" y="1651324"/>
            <a:ext cx="2812026" cy="9282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6942E49E-F1F0-4F8B-8F33-2DDD18FB101F}"/>
              </a:ext>
            </a:extLst>
          </p:cNvPr>
          <p:cNvSpPr/>
          <p:nvPr/>
        </p:nvSpPr>
        <p:spPr>
          <a:xfrm>
            <a:off x="8462565" y="1675638"/>
            <a:ext cx="2812026" cy="92823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0" name="Marcador de contenido 2">
            <a:extLst>
              <a:ext uri="{FF2B5EF4-FFF2-40B4-BE49-F238E27FC236}">
                <a16:creationId xmlns:a16="http://schemas.microsoft.com/office/drawing/2014/main" id="{1E5CB234-CF87-4A00-981C-43412089A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108" y="2923244"/>
            <a:ext cx="5430043" cy="298225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400" dirty="0">
                <a:solidFill>
                  <a:schemeClr val="tx1"/>
                </a:solidFill>
              </a:rPr>
              <a:t>Recordando el BM, aún se pueden sacar resultados interesantes:</a:t>
            </a:r>
            <a:endParaRPr lang="es-AR" sz="1400" i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CC66BAA3-97DC-4ABE-B8BF-E5F084B7DAAE}"/>
                  </a:ext>
                </a:extLst>
              </p:cNvPr>
              <p:cNvSpPr/>
              <p:nvPr/>
            </p:nvSpPr>
            <p:spPr>
              <a:xfrm>
                <a:off x="1418861" y="1665130"/>
                <a:ext cx="2444772" cy="307777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≝</m:t>
                      </m:r>
                      <m:sSub>
                        <m:sSubPr>
                          <m:ctrlPr>
                            <a:rPr lang="es-AR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s-AR" sz="1400" b="1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CC66BAA3-97DC-4ABE-B8BF-E5F084B7DA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861" y="1665130"/>
                <a:ext cx="2444772" cy="307777"/>
              </a:xfrm>
              <a:prstGeom prst="rect">
                <a:avLst/>
              </a:prstGeom>
              <a:blipFill>
                <a:blip r:embed="rId13"/>
                <a:stretch>
                  <a:fillRect b="-185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008207B1-379C-4B34-ADD9-11977110770E}"/>
                  </a:ext>
                </a:extLst>
              </p:cNvPr>
              <p:cNvSpPr/>
              <p:nvPr/>
            </p:nvSpPr>
            <p:spPr>
              <a:xfrm>
                <a:off x="1252598" y="2224668"/>
                <a:ext cx="2777299" cy="307777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AR" sz="14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s-AR" sz="1400" i="0">
                          <a:latin typeface="Cambria Math" panose="02040503050406030204" pitchFamily="18" charset="0"/>
                        </a:rPr>
                        <m:t>=≝</m:t>
                      </m:r>
                      <m:sSub>
                        <m:sSubPr>
                          <m:ctrlPr>
                            <a:rPr lang="es-AR" sz="1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b="1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s-AR" sz="1400" b="1" i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008207B1-379C-4B34-ADD9-1197711077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2598" y="2224668"/>
                <a:ext cx="2777299" cy="307777"/>
              </a:xfrm>
              <a:prstGeom prst="rect">
                <a:avLst/>
              </a:prstGeom>
              <a:blipFill>
                <a:blip r:embed="rId14"/>
                <a:stretch>
                  <a:fillRect b="-188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74D9C5B-3D68-4904-9716-0F7DCF622D45}"/>
                  </a:ext>
                </a:extLst>
              </p:cNvPr>
              <p:cNvSpPr/>
              <p:nvPr/>
            </p:nvSpPr>
            <p:spPr>
              <a:xfrm>
                <a:off x="2301155" y="3692317"/>
                <a:ext cx="172874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𝑚𝑖𝑥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4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s-AR" sz="1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74D9C5B-3D68-4904-9716-0F7DCF622D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155" y="3692317"/>
                <a:ext cx="1728742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A85E9DC-BF6B-44A2-B59F-1245396572E0}"/>
                  </a:ext>
                </a:extLst>
              </p:cNvPr>
              <p:cNvSpPr/>
              <p:nvPr/>
            </p:nvSpPr>
            <p:spPr>
              <a:xfrm>
                <a:off x="2196671" y="3254606"/>
                <a:ext cx="193771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4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s-AR" sz="1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A85E9DC-BF6B-44A2-B59F-1245396572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6671" y="3254606"/>
                <a:ext cx="1937710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42259554-8884-45CA-82D9-B3C9CF268B54}"/>
                  </a:ext>
                </a:extLst>
              </p:cNvPr>
              <p:cNvSpPr/>
              <p:nvPr/>
            </p:nvSpPr>
            <p:spPr>
              <a:xfrm>
                <a:off x="1981298" y="4104378"/>
                <a:ext cx="2162066" cy="307777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𝑚𝑖𝑥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AR" sz="14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s-AR" sz="1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42259554-8884-45CA-82D9-B3C9CF268B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98" y="4104378"/>
                <a:ext cx="2162066" cy="307777"/>
              </a:xfrm>
              <a:prstGeom prst="rect">
                <a:avLst/>
              </a:prstGeom>
              <a:blipFill>
                <a:blip r:embed="rId17"/>
                <a:stretch>
                  <a:fillRect b="-185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Marcador de contenido 2">
            <a:extLst>
              <a:ext uri="{FF2B5EF4-FFF2-40B4-BE49-F238E27FC236}">
                <a16:creationId xmlns:a16="http://schemas.microsoft.com/office/drawing/2014/main" id="{34E9BCE4-D9A7-4B22-8BA1-6AF72EBD62F6}"/>
              </a:ext>
            </a:extLst>
          </p:cNvPr>
          <p:cNvSpPr txBox="1">
            <a:spLocks/>
          </p:cNvSpPr>
          <p:nvPr/>
        </p:nvSpPr>
        <p:spPr>
          <a:xfrm>
            <a:off x="464108" y="4729436"/>
            <a:ext cx="5430043" cy="2982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AR" sz="1400" dirty="0">
                <a:solidFill>
                  <a:schemeClr val="tx1"/>
                </a:solidFill>
              </a:rPr>
              <a:t>Además…</a:t>
            </a:r>
            <a:endParaRPr lang="es-AR" sz="1400" i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44B368E-F5C9-440E-A485-0B24706C7253}"/>
                  </a:ext>
                </a:extLst>
              </p:cNvPr>
              <p:cNvSpPr/>
              <p:nvPr/>
            </p:nvSpPr>
            <p:spPr>
              <a:xfrm>
                <a:off x="2155848" y="5034107"/>
                <a:ext cx="193771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4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s-AR" sz="1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44B368E-F5C9-440E-A485-0B24706C72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848" y="5034107"/>
                <a:ext cx="1937710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7BF525C5-D33C-42EF-8BA9-EB7642E724C7}"/>
                  </a:ext>
                </a:extLst>
              </p:cNvPr>
              <p:cNvSpPr/>
              <p:nvPr/>
            </p:nvSpPr>
            <p:spPr>
              <a:xfrm>
                <a:off x="2083625" y="5476314"/>
                <a:ext cx="208672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40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AR" sz="1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4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s-AR" sz="1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s-AR" sz="1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AR" sz="1400" i="1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7BF525C5-D33C-42EF-8BA9-EB7642E724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3625" y="5476314"/>
                <a:ext cx="2086725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35849107-4245-4135-A2C2-FC5D81EF3D56}"/>
                  </a:ext>
                </a:extLst>
              </p:cNvPr>
              <p:cNvSpPr/>
              <p:nvPr/>
            </p:nvSpPr>
            <p:spPr>
              <a:xfrm>
                <a:off x="2563929" y="5933031"/>
                <a:ext cx="1230400" cy="307777"/>
              </a:xfrm>
              <a:prstGeom prst="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4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AR" sz="1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sz="1400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35849107-4245-4135-A2C2-FC5D81EF3D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929" y="5933031"/>
                <a:ext cx="1230400" cy="307777"/>
              </a:xfrm>
              <a:prstGeom prst="rect">
                <a:avLst/>
              </a:prstGeom>
              <a:blipFill>
                <a:blip r:embed="rId19"/>
                <a:stretch>
                  <a:fillRect b="-1852"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4" name="Imagen 5" descr="Nueva marca difusion - web">
            <a:extLst>
              <a:ext uri="{FF2B5EF4-FFF2-40B4-BE49-F238E27FC236}">
                <a16:creationId xmlns:a16="http://schemas.microsoft.com/office/drawing/2014/main" id="{096C658D-E731-4697-8BCC-2B81C7788EC1}"/>
              </a:ext>
            </a:extLst>
          </p:cNvPr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5879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8</a:t>
            </a:fld>
            <a:r>
              <a:rPr lang="en-US" sz="1600" b="1" dirty="0"/>
              <a:t>-</a:t>
            </a:r>
          </a:p>
        </p:txBody>
      </p:sp>
      <p:sp>
        <p:nvSpPr>
          <p:cNvPr id="55" name="Título 1"/>
          <p:cNvSpPr>
            <a:spLocks noGrp="1"/>
          </p:cNvSpPr>
          <p:nvPr>
            <p:ph type="title"/>
          </p:nvPr>
        </p:nvSpPr>
        <p:spPr>
          <a:xfrm>
            <a:off x="438912" y="250026"/>
            <a:ext cx="7708392" cy="919940"/>
          </a:xfrm>
        </p:spPr>
        <p:txBody>
          <a:bodyPr/>
          <a:lstStyle/>
          <a:p>
            <a:r>
              <a:rPr lang="es-419" dirty="0"/>
              <a:t>Resolución – Polos</a:t>
            </a:r>
            <a:endParaRPr lang="en-US" dirty="0"/>
          </a:p>
        </p:txBody>
      </p:sp>
      <p:sp>
        <p:nvSpPr>
          <p:cNvPr id="56" name="TextBox 9">
            <a:extLst>
              <a:ext uri="{FF2B5EF4-FFF2-40B4-BE49-F238E27FC236}">
                <a16:creationId xmlns:a16="http://schemas.microsoft.com/office/drawing/2014/main" id="{073A944C-0855-4F16-A3F1-7A731D5DA7B2}"/>
              </a:ext>
            </a:extLst>
          </p:cNvPr>
          <p:cNvSpPr txBox="1"/>
          <p:nvPr/>
        </p:nvSpPr>
        <p:spPr>
          <a:xfrm>
            <a:off x="6885279" y="5556399"/>
            <a:ext cx="1730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</a:rPr>
              <a:t>----</a:t>
            </a:r>
            <a:r>
              <a:rPr lang="es-ES" sz="1400" dirty="0"/>
              <a:t> Refinado</a:t>
            </a:r>
          </a:p>
          <a:p>
            <a:r>
              <a:rPr lang="es-ES" sz="1400" b="1" dirty="0">
                <a:solidFill>
                  <a:srgbClr val="00B0F0"/>
                </a:solidFill>
              </a:rPr>
              <a:t>----</a:t>
            </a:r>
            <a:r>
              <a:rPr lang="es-ES" sz="1400" dirty="0"/>
              <a:t> Extracto</a:t>
            </a:r>
          </a:p>
        </p:txBody>
      </p:sp>
      <p:sp>
        <p:nvSpPr>
          <p:cNvPr id="57" name="TextBox 9">
            <a:extLst>
              <a:ext uri="{FF2B5EF4-FFF2-40B4-BE49-F238E27FC236}">
                <a16:creationId xmlns:a16="http://schemas.microsoft.com/office/drawing/2014/main" id="{073A944C-0855-4F16-A3F1-7A731D5DA7B2}"/>
              </a:ext>
            </a:extLst>
          </p:cNvPr>
          <p:cNvSpPr txBox="1"/>
          <p:nvPr/>
        </p:nvSpPr>
        <p:spPr>
          <a:xfrm>
            <a:off x="8544794" y="5566064"/>
            <a:ext cx="1730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----</a:t>
            </a:r>
            <a:r>
              <a:rPr lang="es-ES" sz="1400" dirty="0"/>
              <a:t> Líneas de unión</a:t>
            </a:r>
          </a:p>
          <a:p>
            <a:r>
              <a:rPr lang="es-ES" sz="1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●</a:t>
            </a:r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 Puntos notables</a:t>
            </a:r>
            <a:endParaRPr lang="es-AR" sz="1400" dirty="0"/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318F680-21BC-0777-08CC-AB156B0C6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Materia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175027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/>
      <p:bldP spid="13" grpId="0"/>
      <p:bldP spid="14" grpId="0"/>
      <p:bldP spid="34" grpId="0" animBg="1"/>
      <p:bldP spid="53" grpId="0" build="p"/>
      <p:bldP spid="37" grpId="0"/>
      <p:bldP spid="38" grpId="0"/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722F31F-4AB1-48EB-B5B4-84324B68FA1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7245"/>
          <a:stretch/>
        </p:blipFill>
        <p:spPr>
          <a:xfrm>
            <a:off x="221884" y="3168020"/>
            <a:ext cx="6377898" cy="1728156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A4065EA-92F1-48C8-9386-008CB21A4229}"/>
              </a:ext>
            </a:extLst>
          </p:cNvPr>
          <p:cNvCxnSpPr>
            <a:cxnSpLocks/>
          </p:cNvCxnSpPr>
          <p:nvPr/>
        </p:nvCxnSpPr>
        <p:spPr>
          <a:xfrm flipV="1">
            <a:off x="553533" y="3133428"/>
            <a:ext cx="869455" cy="1422552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C3637C4-9D54-4203-B40C-0DA332F22E55}"/>
              </a:ext>
            </a:extLst>
          </p:cNvPr>
          <p:cNvCxnSpPr>
            <a:cxnSpLocks/>
          </p:cNvCxnSpPr>
          <p:nvPr/>
        </p:nvCxnSpPr>
        <p:spPr>
          <a:xfrm flipH="1" flipV="1">
            <a:off x="5106726" y="3194153"/>
            <a:ext cx="823078" cy="1380852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C721338-F78D-48F2-B117-AAB5EDBFBAB0}"/>
              </a:ext>
            </a:extLst>
          </p:cNvPr>
          <p:cNvCxnSpPr>
            <a:cxnSpLocks/>
          </p:cNvCxnSpPr>
          <p:nvPr/>
        </p:nvCxnSpPr>
        <p:spPr>
          <a:xfrm>
            <a:off x="1101705" y="3692216"/>
            <a:ext cx="42839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64F6FF6-BDB6-4618-A2A7-4F06E6B1DAFB}"/>
              </a:ext>
            </a:extLst>
          </p:cNvPr>
          <p:cNvCxnSpPr>
            <a:cxnSpLocks/>
          </p:cNvCxnSpPr>
          <p:nvPr/>
        </p:nvCxnSpPr>
        <p:spPr>
          <a:xfrm>
            <a:off x="1341557" y="3256240"/>
            <a:ext cx="380022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3B2C148-DC7B-484D-BCE3-C2FA92E079A3}"/>
              </a:ext>
            </a:extLst>
          </p:cNvPr>
          <p:cNvCxnSpPr>
            <a:cxnSpLocks/>
          </p:cNvCxnSpPr>
          <p:nvPr/>
        </p:nvCxnSpPr>
        <p:spPr>
          <a:xfrm>
            <a:off x="833530" y="4124098"/>
            <a:ext cx="48549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9A1B65D-BE2E-4837-B23E-73180F879489}"/>
                  </a:ext>
                </a:extLst>
              </p:cNvPr>
              <p:cNvSpPr txBox="1"/>
              <p:nvPr/>
            </p:nvSpPr>
            <p:spPr>
              <a:xfrm>
                <a:off x="1206744" y="2811622"/>
                <a:ext cx="269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9A1B65D-BE2E-4837-B23E-73180F8794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744" y="2811622"/>
                <a:ext cx="269625" cy="276999"/>
              </a:xfrm>
              <a:prstGeom prst="rect">
                <a:avLst/>
              </a:prstGeom>
              <a:blipFill>
                <a:blip r:embed="rId5"/>
                <a:stretch>
                  <a:fillRect l="-22727" r="-9091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20">
            <a:extLst>
              <a:ext uri="{FF2B5EF4-FFF2-40B4-BE49-F238E27FC236}">
                <a16:creationId xmlns:a16="http://schemas.microsoft.com/office/drawing/2014/main" id="{10FF3E4E-CED0-40A0-B41C-945CAD58CE88}"/>
              </a:ext>
            </a:extLst>
          </p:cNvPr>
          <p:cNvSpPr/>
          <p:nvPr/>
        </p:nvSpPr>
        <p:spPr>
          <a:xfrm>
            <a:off x="553533" y="4427668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FF1BAC0-E9B9-4601-8B38-FE0E4C44E94E}"/>
              </a:ext>
            </a:extLst>
          </p:cNvPr>
          <p:cNvSpPr/>
          <p:nvPr/>
        </p:nvSpPr>
        <p:spPr>
          <a:xfrm>
            <a:off x="1286946" y="3194603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C1DD3D6-CAF6-47AA-95C6-57FF49F1D5CA}"/>
                  </a:ext>
                </a:extLst>
              </p:cNvPr>
              <p:cNvSpPr txBox="1"/>
              <p:nvPr/>
            </p:nvSpPr>
            <p:spPr>
              <a:xfrm>
                <a:off x="305103" y="4219613"/>
                <a:ext cx="20067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C1DD3D6-CAF6-47AA-95C6-57FF49F1D5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103" y="4219613"/>
                <a:ext cx="200670" cy="276999"/>
              </a:xfrm>
              <a:prstGeom prst="rect">
                <a:avLst/>
              </a:prstGeom>
              <a:blipFill>
                <a:blip r:embed="rId6"/>
                <a:stretch>
                  <a:fillRect l="-39394" r="-63636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val 27">
            <a:extLst>
              <a:ext uri="{FF2B5EF4-FFF2-40B4-BE49-F238E27FC236}">
                <a16:creationId xmlns:a16="http://schemas.microsoft.com/office/drawing/2014/main" id="{48D0EAFE-F609-410B-A0C1-3699E1818D31}"/>
              </a:ext>
            </a:extLst>
          </p:cNvPr>
          <p:cNvSpPr/>
          <p:nvPr/>
        </p:nvSpPr>
        <p:spPr>
          <a:xfrm>
            <a:off x="5877718" y="4511241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651D7C0-9EE1-4012-893B-675130989CC1}"/>
                  </a:ext>
                </a:extLst>
              </p:cNvPr>
              <p:cNvSpPr txBox="1"/>
              <p:nvPr/>
            </p:nvSpPr>
            <p:spPr>
              <a:xfrm>
                <a:off x="5929804" y="4186037"/>
                <a:ext cx="20067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651D7C0-9EE1-4012-893B-675130989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804" y="4186037"/>
                <a:ext cx="200670" cy="276999"/>
              </a:xfrm>
              <a:prstGeom prst="rect">
                <a:avLst/>
              </a:prstGeom>
              <a:blipFill>
                <a:blip r:embed="rId7"/>
                <a:stretch>
                  <a:fillRect l="-24242" r="-18182"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C4CF2DA-9561-4E3D-B0EC-B4F868278BA2}"/>
                  </a:ext>
                </a:extLst>
              </p:cNvPr>
              <p:cNvSpPr txBox="1"/>
              <p:nvPr/>
            </p:nvSpPr>
            <p:spPr>
              <a:xfrm>
                <a:off x="520513" y="3879417"/>
                <a:ext cx="269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C4CF2DA-9561-4E3D-B0EC-B4F868278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13" y="3879417"/>
                <a:ext cx="269625" cy="276999"/>
              </a:xfrm>
              <a:prstGeom prst="rect">
                <a:avLst/>
              </a:prstGeom>
              <a:blipFill>
                <a:blip r:embed="rId8"/>
                <a:stretch>
                  <a:fillRect l="-20000" r="-6667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 31">
            <a:extLst>
              <a:ext uri="{FF2B5EF4-FFF2-40B4-BE49-F238E27FC236}">
                <a16:creationId xmlns:a16="http://schemas.microsoft.com/office/drawing/2014/main" id="{3D013D4A-FCD2-49A7-860B-7B2976112C9A}"/>
              </a:ext>
            </a:extLst>
          </p:cNvPr>
          <p:cNvSpPr/>
          <p:nvPr/>
        </p:nvSpPr>
        <p:spPr>
          <a:xfrm>
            <a:off x="766895" y="4077391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44C5667-08F8-4ABC-BC7F-9FCB326B1188}"/>
                  </a:ext>
                </a:extLst>
              </p:cNvPr>
              <p:cNvSpPr txBox="1"/>
              <p:nvPr/>
            </p:nvSpPr>
            <p:spPr>
              <a:xfrm>
                <a:off x="416692" y="3618333"/>
                <a:ext cx="4921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𝑚𝑖𝑥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44C5667-08F8-4ABC-BC7F-9FCB326B1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92" y="3618333"/>
                <a:ext cx="492121" cy="276999"/>
              </a:xfrm>
              <a:prstGeom prst="rect">
                <a:avLst/>
              </a:prstGeom>
              <a:blipFill>
                <a:blip r:embed="rId9"/>
                <a:stretch>
                  <a:fillRect l="-11111" r="-6173" b="-1777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Oval 40">
            <a:extLst>
              <a:ext uri="{FF2B5EF4-FFF2-40B4-BE49-F238E27FC236}">
                <a16:creationId xmlns:a16="http://schemas.microsoft.com/office/drawing/2014/main" id="{3A4FBBD7-7414-4751-B56A-DE5E3CFD1D06}"/>
              </a:ext>
            </a:extLst>
          </p:cNvPr>
          <p:cNvSpPr/>
          <p:nvPr/>
        </p:nvSpPr>
        <p:spPr>
          <a:xfrm>
            <a:off x="898320" y="3842532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A2F0D8D-5D3E-4AA8-B5CF-F5BC56310A77}"/>
              </a:ext>
            </a:extLst>
          </p:cNvPr>
          <p:cNvCxnSpPr>
            <a:cxnSpLocks/>
            <a:stCxn id="41" idx="6"/>
            <a:endCxn id="28" idx="1"/>
          </p:cNvCxnSpPr>
          <p:nvPr/>
        </p:nvCxnSpPr>
        <p:spPr>
          <a:xfrm>
            <a:off x="1007540" y="3889239"/>
            <a:ext cx="4886173" cy="63568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B3914A9-0B8E-410C-8105-FE43088677D6}"/>
                  </a:ext>
                </a:extLst>
              </p:cNvPr>
              <p:cNvSpPr txBox="1"/>
              <p:nvPr/>
            </p:nvSpPr>
            <p:spPr>
              <a:xfrm>
                <a:off x="3688063" y="3823745"/>
                <a:ext cx="2492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B3914A9-0B8E-410C-8105-FE4308867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063" y="3823745"/>
                <a:ext cx="249299" cy="276999"/>
              </a:xfrm>
              <a:prstGeom prst="rect">
                <a:avLst/>
              </a:prstGeom>
              <a:blipFill>
                <a:blip r:embed="rId10"/>
                <a:stretch>
                  <a:fillRect l="-24390" r="-19512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val 42">
            <a:extLst>
              <a:ext uri="{FF2B5EF4-FFF2-40B4-BE49-F238E27FC236}">
                <a16:creationId xmlns:a16="http://schemas.microsoft.com/office/drawing/2014/main" id="{C3FD1579-C745-429A-8CC1-D0A58DE7E82F}"/>
              </a:ext>
            </a:extLst>
          </p:cNvPr>
          <p:cNvSpPr/>
          <p:nvPr/>
        </p:nvSpPr>
        <p:spPr>
          <a:xfrm>
            <a:off x="3758103" y="4202046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6140F58-B6D9-4136-A62E-022500705FA9}"/>
              </a:ext>
            </a:extLst>
          </p:cNvPr>
          <p:cNvCxnSpPr>
            <a:cxnSpLocks/>
            <a:stCxn id="21" idx="6"/>
          </p:cNvCxnSpPr>
          <p:nvPr/>
        </p:nvCxnSpPr>
        <p:spPr>
          <a:xfrm flipV="1">
            <a:off x="662753" y="4132969"/>
            <a:ext cx="5025762" cy="34140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3F88B08-B8FE-4260-A42D-382EB7879AE4}"/>
                  </a:ext>
                </a:extLst>
              </p:cNvPr>
              <p:cNvSpPr txBox="1"/>
              <p:nvPr/>
            </p:nvSpPr>
            <p:spPr>
              <a:xfrm>
                <a:off x="5692866" y="3830871"/>
                <a:ext cx="2803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3F88B08-B8FE-4260-A42D-382EB7879A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2866" y="3830871"/>
                <a:ext cx="280398" cy="276999"/>
              </a:xfrm>
              <a:prstGeom prst="rect">
                <a:avLst/>
              </a:prstGeom>
              <a:blipFill>
                <a:blip r:embed="rId11"/>
                <a:stretch>
                  <a:fillRect l="-21739" r="-8696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al 46">
            <a:extLst>
              <a:ext uri="{FF2B5EF4-FFF2-40B4-BE49-F238E27FC236}">
                <a16:creationId xmlns:a16="http://schemas.microsoft.com/office/drawing/2014/main" id="{6D2D0D33-D642-4B99-A844-3AAC25BE6DBF}"/>
              </a:ext>
            </a:extLst>
          </p:cNvPr>
          <p:cNvSpPr/>
          <p:nvPr/>
        </p:nvSpPr>
        <p:spPr>
          <a:xfrm>
            <a:off x="5645007" y="4077379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CC66BAA3-97DC-4ABE-B8BF-E5F084B7DAAE}"/>
                  </a:ext>
                </a:extLst>
              </p:cNvPr>
              <p:cNvSpPr/>
              <p:nvPr/>
            </p:nvSpPr>
            <p:spPr>
              <a:xfrm>
                <a:off x="711974" y="1417056"/>
                <a:ext cx="2798908" cy="338554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6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sz="16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sz="16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600" i="0">
                          <a:latin typeface="Cambria Math" panose="02040503050406030204" pitchFamily="18" charset="0"/>
                        </a:rPr>
                        <m:t>≝</m:t>
                      </m:r>
                      <m:sSub>
                        <m:sSubPr>
                          <m:ctrlPr>
                            <a:rPr lang="es-A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s-AR" sz="1600" b="1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AR" sz="16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6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6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sz="16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sz="1600" i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s-AR" sz="1600" dirty="0"/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CC66BAA3-97DC-4ABE-B8BF-E5F084B7DA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974" y="1417056"/>
                <a:ext cx="2798908" cy="338554"/>
              </a:xfrm>
              <a:prstGeom prst="rect">
                <a:avLst/>
              </a:prstGeom>
              <a:blipFill>
                <a:blip r:embed="rId12"/>
                <a:stretch>
                  <a:fillRect b="-169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008207B1-379C-4B34-ADD9-11977110770E}"/>
                  </a:ext>
                </a:extLst>
              </p:cNvPr>
              <p:cNvSpPr/>
              <p:nvPr/>
            </p:nvSpPr>
            <p:spPr>
              <a:xfrm>
                <a:off x="700510" y="1878651"/>
                <a:ext cx="3176254" cy="338554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6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AR" sz="16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AR" sz="16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s-AR" sz="1600" i="0">
                          <a:latin typeface="Cambria Math" panose="02040503050406030204" pitchFamily="18" charset="0"/>
                        </a:rPr>
                        <m:t>=≝</m:t>
                      </m:r>
                      <m:sSub>
                        <m:sSubPr>
                          <m:ctrlPr>
                            <a:rPr lang="es-AR" sz="16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b="1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s-AR" sz="1600" b="1" i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AR" sz="16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6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AR" sz="1600" i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s-AR" sz="16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sz="16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AR" sz="1600" i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s-AR" sz="1600" dirty="0"/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008207B1-379C-4B34-ADD9-1197711077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510" y="1878651"/>
                <a:ext cx="3176254" cy="338554"/>
              </a:xfrm>
              <a:prstGeom prst="rect">
                <a:avLst/>
              </a:prstGeom>
              <a:blipFill>
                <a:blip r:embed="rId13"/>
                <a:stretch>
                  <a:fillRect b="-169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42259554-8884-45CA-82D9-B3C9CF268B54}"/>
                  </a:ext>
                </a:extLst>
              </p:cNvPr>
              <p:cNvSpPr/>
              <p:nvPr/>
            </p:nvSpPr>
            <p:spPr>
              <a:xfrm>
                <a:off x="4080451" y="1415578"/>
                <a:ext cx="2450351" cy="338554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600" i="1">
                              <a:latin typeface="Cambria Math" panose="02040503050406030204" pitchFamily="18" charset="0"/>
                            </a:rPr>
                            <m:t>𝑚𝑖𝑥</m:t>
                          </m:r>
                        </m:sub>
                      </m:sSub>
                      <m:r>
                        <a:rPr lang="es-AR" sz="16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sz="16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6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6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AR" sz="16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AR" sz="16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s-AR" sz="16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AR" sz="16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sz="1600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42259554-8884-45CA-82D9-B3C9CF268B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0451" y="1415578"/>
                <a:ext cx="2450351" cy="338554"/>
              </a:xfrm>
              <a:prstGeom prst="rect">
                <a:avLst/>
              </a:prstGeom>
              <a:blipFill>
                <a:blip r:embed="rId14"/>
                <a:stretch>
                  <a:fillRect b="-169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35849107-4245-4135-A2C2-FC5D81EF3D56}"/>
                  </a:ext>
                </a:extLst>
              </p:cNvPr>
              <p:cNvSpPr/>
              <p:nvPr/>
            </p:nvSpPr>
            <p:spPr>
              <a:xfrm>
                <a:off x="4546284" y="1874509"/>
                <a:ext cx="1383520" cy="338554"/>
              </a:xfrm>
              <a:prstGeom prst="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6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6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AR" sz="16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sz="16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AR" sz="16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sz="1600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35849107-4245-4135-A2C2-FC5D81EF3D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6284" y="1874509"/>
                <a:ext cx="1383520" cy="338554"/>
              </a:xfrm>
              <a:prstGeom prst="rect">
                <a:avLst/>
              </a:prstGeom>
              <a:blipFill>
                <a:blip r:embed="rId15"/>
                <a:stretch>
                  <a:fillRect b="-1695"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333D2C9-584E-4718-A927-C9DBFB289943}"/>
              </a:ext>
            </a:extLst>
          </p:cNvPr>
          <p:cNvCxnSpPr>
            <a:cxnSpLocks/>
            <a:stCxn id="21" idx="6"/>
          </p:cNvCxnSpPr>
          <p:nvPr/>
        </p:nvCxnSpPr>
        <p:spPr>
          <a:xfrm>
            <a:off x="662753" y="4474375"/>
            <a:ext cx="18006247" cy="24730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4DDB5D6-3AF6-4F19-A62A-A2312A62AA20}"/>
              </a:ext>
            </a:extLst>
          </p:cNvPr>
          <p:cNvCxnSpPr>
            <a:cxnSpLocks/>
            <a:stCxn id="41" idx="6"/>
          </p:cNvCxnSpPr>
          <p:nvPr/>
        </p:nvCxnSpPr>
        <p:spPr>
          <a:xfrm>
            <a:off x="1007540" y="3889239"/>
            <a:ext cx="16899460" cy="86468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id="{1CD0D251-FA7D-442A-8D1D-D66D187255A7}"/>
              </a:ext>
            </a:extLst>
          </p:cNvPr>
          <p:cNvSpPr/>
          <p:nvPr/>
        </p:nvSpPr>
        <p:spPr>
          <a:xfrm>
            <a:off x="16692881" y="4641041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5EF3C522-85A8-4775-9D69-D57B6E73BEF3}"/>
                  </a:ext>
                </a:extLst>
              </p:cNvPr>
              <p:cNvSpPr txBox="1"/>
              <p:nvPr/>
            </p:nvSpPr>
            <p:spPr>
              <a:xfrm>
                <a:off x="16647156" y="4303632"/>
                <a:ext cx="20067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5EF3C522-85A8-4775-9D69-D57B6E73B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7156" y="4303632"/>
                <a:ext cx="200670" cy="276999"/>
              </a:xfrm>
              <a:prstGeom prst="rect">
                <a:avLst/>
              </a:prstGeom>
              <a:blipFill>
                <a:blip r:embed="rId16"/>
                <a:stretch>
                  <a:fillRect l="-51515" r="-51515" b="-3111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Oval 62">
            <a:extLst>
              <a:ext uri="{FF2B5EF4-FFF2-40B4-BE49-F238E27FC236}">
                <a16:creationId xmlns:a16="http://schemas.microsoft.com/office/drawing/2014/main" id="{E7D75E99-8080-49E7-AA35-79060630282D}"/>
              </a:ext>
            </a:extLst>
          </p:cNvPr>
          <p:cNvSpPr/>
          <p:nvPr/>
        </p:nvSpPr>
        <p:spPr>
          <a:xfrm>
            <a:off x="8045097" y="2324814"/>
            <a:ext cx="1560841" cy="9199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69022424-0966-4A7A-A33A-C483A6E34C63}"/>
              </a:ext>
            </a:extLst>
          </p:cNvPr>
          <p:cNvCxnSpPr>
            <a:stCxn id="63" idx="3"/>
          </p:cNvCxnSpPr>
          <p:nvPr/>
        </p:nvCxnSpPr>
        <p:spPr>
          <a:xfrm>
            <a:off x="8273677" y="3110032"/>
            <a:ext cx="3676771" cy="7664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5F414AE6-CE94-44F2-A2D4-17C8B3B7E739}"/>
              </a:ext>
            </a:extLst>
          </p:cNvPr>
          <p:cNvCxnSpPr>
            <a:stCxn id="63" idx="6"/>
          </p:cNvCxnSpPr>
          <p:nvPr/>
        </p:nvCxnSpPr>
        <p:spPr>
          <a:xfrm>
            <a:off x="9605938" y="2784784"/>
            <a:ext cx="2344510" cy="900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9EA89F8-2A92-4686-97F6-90FDEEBC1C6C}"/>
              </a:ext>
            </a:extLst>
          </p:cNvPr>
          <p:cNvCxnSpPr>
            <a:cxnSpLocks/>
          </p:cNvCxnSpPr>
          <p:nvPr/>
        </p:nvCxnSpPr>
        <p:spPr>
          <a:xfrm>
            <a:off x="8273677" y="2468905"/>
            <a:ext cx="993933" cy="69720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73DDCF0F-9158-4A0D-8649-C5747D7588CC}"/>
              </a:ext>
            </a:extLst>
          </p:cNvPr>
          <p:cNvCxnSpPr>
            <a:cxnSpLocks/>
            <a:stCxn id="63" idx="2"/>
          </p:cNvCxnSpPr>
          <p:nvPr/>
        </p:nvCxnSpPr>
        <p:spPr>
          <a:xfrm>
            <a:off x="8045097" y="2784784"/>
            <a:ext cx="1519693" cy="12613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>
            <a:extLst>
              <a:ext uri="{FF2B5EF4-FFF2-40B4-BE49-F238E27FC236}">
                <a16:creationId xmlns:a16="http://schemas.microsoft.com/office/drawing/2014/main" id="{117E4B01-7D5A-45C4-A864-5A630410EA90}"/>
              </a:ext>
            </a:extLst>
          </p:cNvPr>
          <p:cNvSpPr/>
          <p:nvPr/>
        </p:nvSpPr>
        <p:spPr>
          <a:xfrm>
            <a:off x="8760636" y="2792107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42DA3C9-CF4B-4D53-8EEC-D8CC0C8367DD}"/>
                  </a:ext>
                </a:extLst>
              </p:cNvPr>
              <p:cNvSpPr txBox="1"/>
              <p:nvPr/>
            </p:nvSpPr>
            <p:spPr>
              <a:xfrm>
                <a:off x="8714910" y="2454698"/>
                <a:ext cx="26059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42DA3C9-CF4B-4D53-8EEC-D8CC0C8367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4910" y="2454698"/>
                <a:ext cx="260599" cy="276999"/>
              </a:xfrm>
              <a:prstGeom prst="rect">
                <a:avLst/>
              </a:prstGeom>
              <a:blipFill>
                <a:blip r:embed="rId17"/>
                <a:stretch>
                  <a:fillRect l="-38095" r="-21429" b="-3111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C6009751-CD48-404C-9288-39766673986C}"/>
                  </a:ext>
                </a:extLst>
              </p:cNvPr>
              <p:cNvSpPr txBox="1"/>
              <p:nvPr/>
            </p:nvSpPr>
            <p:spPr>
              <a:xfrm>
                <a:off x="7891617" y="2068296"/>
                <a:ext cx="83207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𝑚𝑖𝑥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C6009751-CD48-404C-9288-3976667398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1617" y="2068296"/>
                <a:ext cx="832072" cy="276999"/>
              </a:xfrm>
              <a:prstGeom prst="rect">
                <a:avLst/>
              </a:prstGeom>
              <a:blipFill>
                <a:blip r:embed="rId18"/>
                <a:stretch>
                  <a:fillRect l="-735" b="-1739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7D42A28B-6E93-47B7-A4AD-8A5393DB1A6F}"/>
                  </a:ext>
                </a:extLst>
              </p:cNvPr>
              <p:cNvSpPr txBox="1"/>
              <p:nvPr/>
            </p:nvSpPr>
            <p:spPr>
              <a:xfrm>
                <a:off x="7383241" y="2800291"/>
                <a:ext cx="83207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7D42A28B-6E93-47B7-A4AD-8A5393DB1A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3241" y="2800291"/>
                <a:ext cx="832072" cy="276999"/>
              </a:xfrm>
              <a:prstGeom prst="rect">
                <a:avLst/>
              </a:prstGeom>
              <a:blipFill>
                <a:blip r:embed="rId19"/>
                <a:stretch>
                  <a:fillRect b="-1739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38F60F52-3903-4D7F-AC8C-27E5514D0650}"/>
              </a:ext>
            </a:extLst>
          </p:cNvPr>
          <p:cNvCxnSpPr>
            <a:cxnSpLocks/>
          </p:cNvCxnSpPr>
          <p:nvPr/>
        </p:nvCxnSpPr>
        <p:spPr>
          <a:xfrm>
            <a:off x="1396166" y="3246429"/>
            <a:ext cx="9581470" cy="192777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7D0FE211-3C5B-472A-9309-BEC565081F75}"/>
              </a:ext>
            </a:extLst>
          </p:cNvPr>
          <p:cNvCxnSpPr>
            <a:cxnSpLocks/>
            <a:stCxn id="32" idx="6"/>
          </p:cNvCxnSpPr>
          <p:nvPr/>
        </p:nvCxnSpPr>
        <p:spPr>
          <a:xfrm>
            <a:off x="876115" y="4124098"/>
            <a:ext cx="17891612" cy="66064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>
            <a:extLst>
              <a:ext uri="{FF2B5EF4-FFF2-40B4-BE49-F238E27FC236}">
                <a16:creationId xmlns:a16="http://schemas.microsoft.com/office/drawing/2014/main" id="{F6B123BD-AEBF-4837-8E7B-485E4CBEBB0F}"/>
              </a:ext>
            </a:extLst>
          </p:cNvPr>
          <p:cNvSpPr/>
          <p:nvPr/>
        </p:nvSpPr>
        <p:spPr>
          <a:xfrm>
            <a:off x="6819399" y="4295459"/>
            <a:ext cx="109220" cy="934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C207D9A1-672B-498D-9DE1-346BF9B84E37}"/>
                  </a:ext>
                </a:extLst>
              </p:cNvPr>
              <p:cNvSpPr txBox="1"/>
              <p:nvPr/>
            </p:nvSpPr>
            <p:spPr>
              <a:xfrm>
                <a:off x="6763943" y="3817915"/>
                <a:ext cx="26059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C207D9A1-672B-498D-9DE1-346BF9B84E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943" y="3817915"/>
                <a:ext cx="260599" cy="276999"/>
              </a:xfrm>
              <a:prstGeom prst="rect">
                <a:avLst/>
              </a:prstGeom>
              <a:blipFill>
                <a:blip r:embed="rId20"/>
                <a:stretch>
                  <a:fillRect l="-38095" r="-19048" b="-2826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D0C05518-92A4-408B-BC9B-3ED223AC6B53}"/>
              </a:ext>
            </a:extLst>
          </p:cNvPr>
          <p:cNvCxnSpPr>
            <a:cxnSpLocks/>
          </p:cNvCxnSpPr>
          <p:nvPr/>
        </p:nvCxnSpPr>
        <p:spPr>
          <a:xfrm>
            <a:off x="8098478" y="2625276"/>
            <a:ext cx="1377599" cy="416801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4C9DFFDF-1DF1-42D1-8BDD-81E7CE36BC76}"/>
                  </a:ext>
                </a:extLst>
              </p:cNvPr>
              <p:cNvSpPr txBox="1"/>
              <p:nvPr/>
            </p:nvSpPr>
            <p:spPr>
              <a:xfrm>
                <a:off x="7390062" y="2454768"/>
                <a:ext cx="83207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4C9DFFDF-1DF1-42D1-8BDD-81E7CE36BC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0062" y="2454768"/>
                <a:ext cx="832072" cy="276999"/>
              </a:xfrm>
              <a:prstGeom prst="rect">
                <a:avLst/>
              </a:prstGeom>
              <a:blipFill>
                <a:blip r:embed="rId21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5" name="Imagen 5" descr="Nueva marca difusion - web">
            <a:extLst>
              <a:ext uri="{FF2B5EF4-FFF2-40B4-BE49-F238E27FC236}">
                <a16:creationId xmlns:a16="http://schemas.microsoft.com/office/drawing/2014/main" id="{096C658D-E731-4697-8BCC-2B81C7788EC1}"/>
              </a:ext>
            </a:extLst>
          </p:cNvPr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5879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9</a:t>
            </a:fld>
            <a:r>
              <a:rPr lang="en-US" sz="1600" b="1" dirty="0"/>
              <a:t>-</a:t>
            </a:r>
          </a:p>
        </p:txBody>
      </p:sp>
      <p:sp>
        <p:nvSpPr>
          <p:cNvPr id="58" name="Título 1"/>
          <p:cNvSpPr>
            <a:spLocks noGrp="1"/>
          </p:cNvSpPr>
          <p:nvPr>
            <p:ph type="title"/>
          </p:nvPr>
        </p:nvSpPr>
        <p:spPr>
          <a:xfrm>
            <a:off x="438912" y="250026"/>
            <a:ext cx="7708392" cy="919940"/>
          </a:xfrm>
        </p:spPr>
        <p:txBody>
          <a:bodyPr/>
          <a:lstStyle/>
          <a:p>
            <a:r>
              <a:rPr lang="es-419" dirty="0"/>
              <a:t>Resolución – Polos</a:t>
            </a:r>
            <a:endParaRPr lang="en-US" dirty="0"/>
          </a:p>
        </p:txBody>
      </p:sp>
      <p:sp>
        <p:nvSpPr>
          <p:cNvPr id="64" name="TextBox 9">
            <a:extLst>
              <a:ext uri="{FF2B5EF4-FFF2-40B4-BE49-F238E27FC236}">
                <a16:creationId xmlns:a16="http://schemas.microsoft.com/office/drawing/2014/main" id="{073A944C-0855-4F16-A3F1-7A731D5DA7B2}"/>
              </a:ext>
            </a:extLst>
          </p:cNvPr>
          <p:cNvSpPr txBox="1"/>
          <p:nvPr/>
        </p:nvSpPr>
        <p:spPr>
          <a:xfrm>
            <a:off x="1286946" y="5080353"/>
            <a:ext cx="1730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</a:rPr>
              <a:t>----</a:t>
            </a:r>
            <a:r>
              <a:rPr lang="es-ES" sz="1400" dirty="0"/>
              <a:t> Refinado</a:t>
            </a:r>
          </a:p>
          <a:p>
            <a:r>
              <a:rPr lang="es-ES" sz="1400" b="1" dirty="0">
                <a:solidFill>
                  <a:srgbClr val="00B0F0"/>
                </a:solidFill>
              </a:rPr>
              <a:t>----</a:t>
            </a:r>
            <a:r>
              <a:rPr lang="es-ES" sz="1400" dirty="0"/>
              <a:t> Extracto</a:t>
            </a:r>
          </a:p>
        </p:txBody>
      </p:sp>
      <p:sp>
        <p:nvSpPr>
          <p:cNvPr id="66" name="TextBox 9">
            <a:extLst>
              <a:ext uri="{FF2B5EF4-FFF2-40B4-BE49-F238E27FC236}">
                <a16:creationId xmlns:a16="http://schemas.microsoft.com/office/drawing/2014/main" id="{073A944C-0855-4F16-A3F1-7A731D5DA7B2}"/>
              </a:ext>
            </a:extLst>
          </p:cNvPr>
          <p:cNvSpPr txBox="1"/>
          <p:nvPr/>
        </p:nvSpPr>
        <p:spPr>
          <a:xfrm>
            <a:off x="2946461" y="5090018"/>
            <a:ext cx="1730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----</a:t>
            </a:r>
            <a:r>
              <a:rPr lang="es-ES" sz="1400" dirty="0"/>
              <a:t> Líneas de unión</a:t>
            </a:r>
          </a:p>
          <a:p>
            <a:r>
              <a:rPr lang="es-ES" sz="1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●</a:t>
            </a:r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 Puntos notables</a:t>
            </a:r>
            <a:endParaRPr lang="es-AR" sz="1400" dirty="0"/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0AB22CD-E8DB-A7B4-125A-CEA45DDE3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Transferencia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Materia / Operaciones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Unitarias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III                                                  2°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Cuatrimestre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19519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1" grpId="1" animBg="1"/>
      <p:bldP spid="52" grpId="0" animBg="1"/>
      <p:bldP spid="52" grpId="1" animBg="1"/>
      <p:bldP spid="34" grpId="0" animBg="1"/>
      <p:bldP spid="34" grpId="1" animBg="1"/>
      <p:bldP spid="39" grpId="0" animBg="1"/>
      <p:bldP spid="39" grpId="1" animBg="1"/>
      <p:bldP spid="59" grpId="0" animBg="1"/>
      <p:bldP spid="60" grpId="0"/>
      <p:bldP spid="63" grpId="0" animBg="1"/>
      <p:bldP spid="61" grpId="0" animBg="1"/>
      <p:bldP spid="62" grpId="0"/>
      <p:bldP spid="78" grpId="0"/>
      <p:bldP spid="79" grpId="0"/>
      <p:bldP spid="87" grpId="0" animBg="1"/>
      <p:bldP spid="88" grpId="0"/>
      <p:bldP spid="96" grpId="0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248</TotalTime>
  <Words>1440</Words>
  <Application>Microsoft Office PowerPoint</Application>
  <PresentationFormat>Widescreen</PresentationFormat>
  <Paragraphs>250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Cambria Math</vt:lpstr>
      <vt:lpstr>Corbel</vt:lpstr>
      <vt:lpstr>Helvetica</vt:lpstr>
      <vt:lpstr>Trebuchet MS</vt:lpstr>
      <vt:lpstr>Wingdings 3</vt:lpstr>
      <vt:lpstr>Faceta</vt:lpstr>
      <vt:lpstr>Base</vt:lpstr>
      <vt:lpstr>GUÍA 7 – Extracción L-L Problema 4</vt:lpstr>
      <vt:lpstr>Enunciado </vt:lpstr>
      <vt:lpstr>Resolución – Esquema del Equipo </vt:lpstr>
      <vt:lpstr>Resolución – Diagrama Triangular </vt:lpstr>
      <vt:lpstr>Resolución – Puntos de Interés </vt:lpstr>
      <vt:lpstr>Resolución – Puntos de Interés </vt:lpstr>
      <vt:lpstr>Resolución – Polos</vt:lpstr>
      <vt:lpstr>Resolución – Polos</vt:lpstr>
      <vt:lpstr>Resolución – Polos</vt:lpstr>
      <vt:lpstr>Resolución – Ítem 1 – N° Etapas</vt:lpstr>
      <vt:lpstr>Resolución – Ítem 2 y 3</vt:lpstr>
      <vt:lpstr>¿PREGUNTAS?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MEDINA Julieta         TECHINT</dc:creator>
  <cp:lastModifiedBy>Seba Ferreirós</cp:lastModifiedBy>
  <cp:revision>554</cp:revision>
  <dcterms:created xsi:type="dcterms:W3CDTF">2020-04-06T19:11:16Z</dcterms:created>
  <dcterms:modified xsi:type="dcterms:W3CDTF">2024-11-01T00:37:09Z</dcterms:modified>
</cp:coreProperties>
</file>