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5" r:id="rId1"/>
    <p:sldMasterId id="2147483762" r:id="rId2"/>
  </p:sldMasterIdLst>
  <p:notesMasterIdLst>
    <p:notesMasterId r:id="rId12"/>
  </p:notesMasterIdLst>
  <p:sldIdLst>
    <p:sldId id="256" r:id="rId3"/>
    <p:sldId id="266" r:id="rId4"/>
    <p:sldId id="352" r:id="rId5"/>
    <p:sldId id="353" r:id="rId6"/>
    <p:sldId id="354" r:id="rId7"/>
    <p:sldId id="340" r:id="rId8"/>
    <p:sldId id="355" r:id="rId9"/>
    <p:sldId id="357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6553D9D-A2F9-4E12-A5E6-5010AD877496}">
          <p14:sldIdLst>
            <p14:sldId id="256"/>
          </p14:sldIdLst>
        </p14:section>
        <p14:section name="Sección sin título" id="{E6FABFE3-746D-4540-BB1B-B719696DDD2D}">
          <p14:sldIdLst>
            <p14:sldId id="266"/>
            <p14:sldId id="352"/>
            <p14:sldId id="353"/>
            <p14:sldId id="354"/>
            <p14:sldId id="340"/>
            <p14:sldId id="355"/>
            <p14:sldId id="357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2E91"/>
    <a:srgbClr val="A6B727"/>
    <a:srgbClr val="A626C4"/>
    <a:srgbClr val="FE9E00"/>
    <a:srgbClr val="DF5327"/>
    <a:srgbClr val="FFC000"/>
    <a:srgbClr val="FFFF00"/>
    <a:srgbClr val="418AB3"/>
    <a:srgbClr val="D7D4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6" autoAdjust="0"/>
    <p:restoredTop sz="93979" autoAdjust="0"/>
  </p:normalViewPr>
  <p:slideViewPr>
    <p:cSldViewPr snapToGrid="0">
      <p:cViewPr varScale="1">
        <p:scale>
          <a:sx n="77" d="100"/>
          <a:sy n="77" d="100"/>
        </p:scale>
        <p:origin x="95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F8C93-C798-40B1-846D-A29B2F69C37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2E68-9455-4137-A792-1A89056F8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739B-ACDB-487C-9578-CACB3E202A29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0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D19-4600-4886-ACB7-0595D3A2C22D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5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49EC-9BCC-4448-8A9D-C4C0EEE6FAA0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5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FB10-5535-4805-B221-94CB58C12A1C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1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44AD-E965-4941-A1DF-F5332DB874A6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99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D8386-9D0D-480D-921D-E926A859FB4D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174F-6CE2-467C-AFA3-6DA6CC31E16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15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CE51-4081-4E88-B044-C25B879F6F9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C38E6B-BF70-4B0A-803D-A9190F2A3753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561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9D0F-BE2E-40F0-A49F-E0E5697544D0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9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6A1D-73BF-4583-AFA1-2B16F7343514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91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7A04-173B-427D-98BD-DA4EB071208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3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3E30-F83D-4E7B-B96F-BE47CF074F56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01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8F99-85A0-4C57-9C0E-B8C1A4B2D151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5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ADB3-EF6E-40C2-9B26-E13D023C0C73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70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56D0-5351-4F21-9A37-72AAA844F741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13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C354-00F0-49F9-AA1A-D0F69C3ADCA2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AC69-D65D-41FD-9299-FF9B6179BEF3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7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5B7-D4F6-450A-8BCA-DC173F1AF79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13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18E-314F-4A49-8A65-A85DEC86FED2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8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AB65-B311-48D5-9F73-6F89D6D6279F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8E62-E4AE-4C74-8590-A79DC6115F4A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C577-9979-4CDD-93AF-76AF37DCC00F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03B9-B489-4262-A33D-56B4E19723C8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8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8179-CF0E-4F36-9DD8-CB188BC1530A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C52AD-0A31-4216-9581-28AC7AF82810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9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B2D1-0FDA-473F-A9C9-792D9D250A6F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D4F5C-2D5C-4E18-88DD-3DD8FF3CC0EC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9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BC41634-3FFE-4CD3-8856-F9C7C829C806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76.52/76.05 - Operaciones Unitarias de Transferencia de Materia / Operaciones Unitarias III                                                            2° Cuatrimestre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6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4696" y="2136809"/>
            <a:ext cx="9710928" cy="2627696"/>
          </a:xfrm>
        </p:spPr>
        <p:txBody>
          <a:bodyPr anchor="ctr"/>
          <a:lstStyle/>
          <a:p>
            <a:pPr algn="ctr"/>
            <a:r>
              <a:rPr lang="es-419" dirty="0"/>
              <a:t>GUÍA 7 – Extracción </a:t>
            </a:r>
            <a:br>
              <a:rPr lang="es-419" dirty="0"/>
            </a:br>
            <a:r>
              <a:rPr lang="es-419" dirty="0"/>
              <a:t>Líquido-Líquido</a:t>
            </a:r>
            <a:br>
              <a:rPr lang="es-419" dirty="0"/>
            </a:br>
            <a:r>
              <a:rPr lang="es-419" sz="4800" dirty="0"/>
              <a:t>Problema 6</a:t>
            </a:r>
            <a:endParaRPr lang="en-US" sz="60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507067" y="5678424"/>
            <a:ext cx="7766936" cy="419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419" b="1" dirty="0"/>
              <a:t>2° Cuatrimestre - 2024</a:t>
            </a:r>
            <a:endParaRPr lang="en-US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4325125" y="6035040"/>
            <a:ext cx="2130820" cy="704088"/>
          </a:xfrm>
          <a:prstGeom prst="rect">
            <a:avLst/>
          </a:prstGeom>
        </p:spPr>
      </p:pic>
      <p:pic>
        <p:nvPicPr>
          <p:cNvPr id="5" name="Imagen 5" descr="Nueva marca difusion - web">
            <a:extLst>
              <a:ext uri="{FF2B5EF4-FFF2-40B4-BE49-F238E27FC236}">
                <a16:creationId xmlns:a16="http://schemas.microsoft.com/office/drawing/2014/main" id="{491FBF83-23E3-4D48-AA2C-1B875E75CD2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085" y="6097604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69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12" y="250026"/>
            <a:ext cx="9875520" cy="919940"/>
          </a:xfrm>
        </p:spPr>
        <p:txBody>
          <a:bodyPr/>
          <a:lstStyle/>
          <a:p>
            <a:r>
              <a:rPr lang="es-419" dirty="0"/>
              <a:t>Enunciado	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8913" y="1169966"/>
            <a:ext cx="11329414" cy="911917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tienen 300 kg/h de una solución acuosa de ácido acético de composición 40% en peso de ácido. Se extraen en contracorriente con éter </a:t>
            </a:r>
            <a:r>
              <a:rPr lang="es-ES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isopropílico</a:t>
            </a:r>
            <a:r>
              <a:rPr lang="es-E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reducir la concentración del ácido en el producto refinado al 6% en peso. Calcular: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19" name="Marcador de contenido 2"/>
          <p:cNvSpPr txBox="1">
            <a:spLocks/>
          </p:cNvSpPr>
          <p:nvPr/>
        </p:nvSpPr>
        <p:spPr>
          <a:xfrm>
            <a:off x="438912" y="2168971"/>
            <a:ext cx="11329414" cy="1354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s-ES" sz="1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cantidad mínima de solvente necesaria.</a:t>
            </a:r>
          </a:p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s-ES" sz="1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priori se sabe que la extracción es complicada, por lo que se usará un </a:t>
            </a:r>
            <a:r>
              <a:rPr lang="es-ES" sz="17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150% más</a:t>
            </a:r>
            <a:r>
              <a:rPr lang="es-ES" sz="1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éter calculado en el punto anterior. Informar el número de etapas teóricas para el caso operativo.</a:t>
            </a:r>
          </a:p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s-ES" sz="1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caudales de extracto y refinado.</a:t>
            </a: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437311" y="3516929"/>
            <a:ext cx="11331015" cy="387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E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Datos: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28068"/>
              </p:ext>
            </p:extLst>
          </p:nvPr>
        </p:nvGraphicFramePr>
        <p:xfrm>
          <a:off x="3076155" y="3538811"/>
          <a:ext cx="6320026" cy="250107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424847">
                  <a:extLst>
                    <a:ext uri="{9D8B030D-6E8A-4147-A177-3AD203B41FA5}">
                      <a16:colId xmlns:a16="http://schemas.microsoft.com/office/drawing/2014/main" val="4108199532"/>
                    </a:ext>
                  </a:extLst>
                </a:gridCol>
                <a:gridCol w="499203">
                  <a:extLst>
                    <a:ext uri="{9D8B030D-6E8A-4147-A177-3AD203B41FA5}">
                      <a16:colId xmlns:a16="http://schemas.microsoft.com/office/drawing/2014/main" val="3656551042"/>
                    </a:ext>
                  </a:extLst>
                </a:gridCol>
                <a:gridCol w="1353972">
                  <a:extLst>
                    <a:ext uri="{9D8B030D-6E8A-4147-A177-3AD203B41FA5}">
                      <a16:colId xmlns:a16="http://schemas.microsoft.com/office/drawing/2014/main" val="1466617718"/>
                    </a:ext>
                  </a:extLst>
                </a:gridCol>
                <a:gridCol w="1223795">
                  <a:extLst>
                    <a:ext uri="{9D8B030D-6E8A-4147-A177-3AD203B41FA5}">
                      <a16:colId xmlns:a16="http://schemas.microsoft.com/office/drawing/2014/main" val="2082297609"/>
                    </a:ext>
                  </a:extLst>
                </a:gridCol>
                <a:gridCol w="518278">
                  <a:extLst>
                    <a:ext uri="{9D8B030D-6E8A-4147-A177-3AD203B41FA5}">
                      <a16:colId xmlns:a16="http://schemas.microsoft.com/office/drawing/2014/main" val="3402074725"/>
                    </a:ext>
                  </a:extLst>
                </a:gridCol>
                <a:gridCol w="1299931">
                  <a:extLst>
                    <a:ext uri="{9D8B030D-6E8A-4147-A177-3AD203B41FA5}">
                      <a16:colId xmlns:a16="http://schemas.microsoft.com/office/drawing/2014/main" val="1510409260"/>
                    </a:ext>
                  </a:extLst>
                </a:gridCol>
              </a:tblGrid>
              <a:tr h="41684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Concentración de Equilibrio en el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REFINADO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Concentración de Equilibrio en el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EXTRACTO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471615"/>
                  </a:ext>
                </a:extLst>
              </a:tr>
              <a:tr h="416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Ácido Acético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[%]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Agua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[%]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Éter isopropílico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[%]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Ácido Acético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[%]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Agua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[%]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Éter isopropílico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[%]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9571433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97.10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solidFill>
                            <a:srgbClr val="FF0000"/>
                          </a:solidFill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0.40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0.70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98.90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5931771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2.90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95.50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1.60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solidFill>
                            <a:srgbClr val="FF0000"/>
                          </a:solidFill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0.80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0.80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98.40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657825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6.40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91.70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solidFill>
                            <a:srgbClr val="FF0000"/>
                          </a:solidFill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1.90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97.10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004010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13.20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84.40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2.30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4.80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93.30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6988176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25.50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71.10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3.40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11.40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3.90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84.70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1768933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36.70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58.90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4.40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21.60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6.90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71.50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1469448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44.30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45.10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10.60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31.10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10.80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58.10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297548"/>
                  </a:ext>
                </a:extLst>
              </a:tr>
              <a:tr h="20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46.40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37.10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16.50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36.20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15.10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effectLst/>
                          <a:latin typeface="Helvetica-Bold"/>
                          <a:ea typeface="Calibri" panose="020F0502020204030204" pitchFamily="34" charset="0"/>
                          <a:cs typeface="Helvetica-Bold"/>
                        </a:rPr>
                        <a:t>48.70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5811859"/>
                  </a:ext>
                </a:extLst>
              </a:tr>
            </a:tbl>
          </a:graphicData>
        </a:graphic>
      </p:graphicFrame>
      <p:pic>
        <p:nvPicPr>
          <p:cNvPr id="10" name="Imagen 5" descr="Nueva marca difusion - web">
            <a:extLst>
              <a:ext uri="{FF2B5EF4-FFF2-40B4-BE49-F238E27FC236}">
                <a16:creationId xmlns:a16="http://schemas.microsoft.com/office/drawing/2014/main" id="{AE078064-D1C0-4186-BA54-3AE82A8902B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fld>
            <a:r>
              <a:rPr lang="en-US" sz="1600" b="1" dirty="0"/>
              <a:t>-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A390E5-3F7E-E51B-FA37-A8A2DF1C2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2° Cuatrimestre 2024</a:t>
            </a:r>
          </a:p>
        </p:txBody>
      </p:sp>
    </p:spTree>
    <p:extLst>
      <p:ext uri="{BB962C8B-B14F-4D97-AF65-F5344CB8AC3E}">
        <p14:creationId xmlns:p14="http://schemas.microsoft.com/office/powerpoint/2010/main" val="4250128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36" name="Título 1"/>
          <p:cNvSpPr>
            <a:spLocks noGrp="1"/>
          </p:cNvSpPr>
          <p:nvPr>
            <p:ph type="title"/>
          </p:nvPr>
        </p:nvSpPr>
        <p:spPr>
          <a:xfrm>
            <a:off x="438912" y="253057"/>
            <a:ext cx="9875520" cy="739283"/>
          </a:xfrm>
        </p:spPr>
        <p:txBody>
          <a:bodyPr/>
          <a:lstStyle/>
          <a:p>
            <a:r>
              <a:rPr lang="es-419" dirty="0"/>
              <a:t>Resolución – Ítem </a:t>
            </a:r>
            <a:r>
              <a:rPr lang="es-419" i="1" dirty="0"/>
              <a:t>a) Solvente mínimo</a:t>
            </a:r>
            <a:endParaRPr lang="en-US" i="1" dirty="0"/>
          </a:p>
        </p:txBody>
      </p:sp>
      <p:sp>
        <p:nvSpPr>
          <p:cNvPr id="32" name="Rectángulo 31"/>
          <p:cNvSpPr/>
          <p:nvPr/>
        </p:nvSpPr>
        <p:spPr>
          <a:xfrm>
            <a:off x="438912" y="992339"/>
            <a:ext cx="11329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Calcular la cantidad mínima de solvente necesaria.</a:t>
            </a:r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438912" y="1481082"/>
            <a:ext cx="4508473" cy="41063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esquema del equipo es:</a:t>
            </a:r>
            <a:endParaRPr lang="es-419" sz="1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17817" y="1537775"/>
            <a:ext cx="2005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SzPct val="100000"/>
              <a:buFont typeface="Corbel" pitchFamily="34" charset="0"/>
              <a:buNone/>
            </a:pPr>
            <a:r>
              <a:rPr lang="es-AR" dirty="0">
                <a:latin typeface="Calibri" panose="020F0502020204030204" pitchFamily="34" charset="0"/>
                <a:cs typeface="Calibri" panose="020F0502020204030204" pitchFamily="34" charset="0"/>
              </a:rPr>
              <a:t>Realizando el BMG: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6578089" y="1964710"/>
                <a:ext cx="24029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089" y="1964710"/>
                <a:ext cx="240290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ángulo 21"/>
          <p:cNvSpPr/>
          <p:nvPr/>
        </p:nvSpPr>
        <p:spPr>
          <a:xfrm>
            <a:off x="521985" y="4229697"/>
            <a:ext cx="11258002" cy="774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</a:t>
            </a:r>
            <a:r>
              <a:rPr lang="es-419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s-419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</a:t>
            </a: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obtiene prolongando las líneas de unión hasta el segmento que une R</a:t>
            </a:r>
            <a:r>
              <a:rPr lang="es-419" baseline="-25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 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elige como “polo asociado al caudal de solvente mínimo”, el punto más a la izquierda (por fuera del triángulo).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884813" y="3398858"/>
            <a:ext cx="6096178" cy="652230"/>
          </a:xfrm>
          <a:prstGeom prst="rect">
            <a:avLst/>
          </a:prstGeom>
          <a:ln>
            <a:solidFill>
              <a:srgbClr val="FE9E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700" b="1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¿Cómo obtenemos </a:t>
            </a:r>
            <a:r>
              <a:rPr lang="es-419" sz="1700" b="1" dirty="0" err="1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419" sz="1700" b="1" baseline="-25000" dirty="0" err="1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s-419" sz="1700" b="1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una operación a contracorriente con múltiples etapas?</a:t>
            </a: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ángulo 24"/>
              <p:cNvSpPr/>
              <p:nvPr/>
            </p:nvSpPr>
            <p:spPr>
              <a:xfrm>
                <a:off x="6578089" y="2875222"/>
                <a:ext cx="39400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…=</m:t>
                      </m:r>
                      <m:sSub>
                        <m:sSub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≝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Q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á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089" y="2875222"/>
                <a:ext cx="3940053" cy="369332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ángulo 26"/>
          <p:cNvSpPr/>
          <p:nvPr/>
        </p:nvSpPr>
        <p:spPr>
          <a:xfrm>
            <a:off x="6117817" y="2407040"/>
            <a:ext cx="1809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SzPct val="100000"/>
              <a:buFont typeface="Corbel" pitchFamily="34" charset="0"/>
              <a:buNone/>
            </a:pPr>
            <a:r>
              <a:rPr lang="es-AR" dirty="0">
                <a:latin typeface="Calibri" panose="020F0502020204030204" pitchFamily="34" charset="0"/>
                <a:cs typeface="Calibri" panose="020F0502020204030204" pitchFamily="34" charset="0"/>
              </a:rPr>
              <a:t>Se define el polo: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466999" y="5269465"/>
            <a:ext cx="11258002" cy="37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 el polo asociado al </a:t>
            </a:r>
            <a:r>
              <a:rPr lang="es-419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s-419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</a:t>
            </a:r>
            <a:r>
              <a:rPr lang="es-419" baseline="-25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puede obtener E</a:t>
            </a:r>
            <a:r>
              <a:rPr lang="es-419" baseline="-25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cierra así el BM y se puede obtener el caudal de </a:t>
            </a:r>
            <a:r>
              <a:rPr lang="es-419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s-419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</a:t>
            </a:r>
            <a:r>
              <a:rPr lang="es-419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Imagen 5" descr="Nueva marca difusion - web">
            <a:extLst>
              <a:ext uri="{FF2B5EF4-FFF2-40B4-BE49-F238E27FC236}">
                <a16:creationId xmlns:a16="http://schemas.microsoft.com/office/drawing/2014/main" id="{F663A86C-25B3-4AC6-864F-B4F9ADE38FC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r>
              <a:rPr lang="en-US" sz="1600" b="1" dirty="0"/>
              <a:t>-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F41490F-E55A-FA7F-9AA7-A863A5BB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2° Cuatrimestre 2024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16DCB026-4C13-0940-39B0-252CB7DE8141}"/>
              </a:ext>
            </a:extLst>
          </p:cNvPr>
          <p:cNvGrpSpPr/>
          <p:nvPr/>
        </p:nvGrpSpPr>
        <p:grpSpPr>
          <a:xfrm>
            <a:off x="955485" y="2128419"/>
            <a:ext cx="4508473" cy="950922"/>
            <a:chOff x="746760" y="2716902"/>
            <a:chExt cx="4431212" cy="844512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202E3A5E-A996-8AB9-D248-07CED67271C9}"/>
                </a:ext>
              </a:extLst>
            </p:cNvPr>
            <p:cNvSpPr/>
            <p:nvPr/>
          </p:nvSpPr>
          <p:spPr>
            <a:xfrm>
              <a:off x="1426029" y="2875222"/>
              <a:ext cx="2656114" cy="492894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id="{4627AF04-8642-B3EE-FFA4-76DE5A39F75D}"/>
                </a:ext>
              </a:extLst>
            </p:cNvPr>
            <p:cNvCxnSpPr/>
            <p:nvPr/>
          </p:nvCxnSpPr>
          <p:spPr>
            <a:xfrm>
              <a:off x="746760" y="2998784"/>
              <a:ext cx="67926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D1A08300-2FA6-97AF-5F5D-84D59BB4FFD3}"/>
                </a:ext>
              </a:extLst>
            </p:cNvPr>
            <p:cNvCxnSpPr/>
            <p:nvPr/>
          </p:nvCxnSpPr>
          <p:spPr>
            <a:xfrm>
              <a:off x="4082143" y="2998784"/>
              <a:ext cx="67926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C9A79F38-64F5-2C19-58B9-0413597344DC}"/>
                </a:ext>
              </a:extLst>
            </p:cNvPr>
            <p:cNvCxnSpPr/>
            <p:nvPr/>
          </p:nvCxnSpPr>
          <p:spPr>
            <a:xfrm>
              <a:off x="746760" y="3246138"/>
              <a:ext cx="679269" cy="0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D92411D1-4035-D858-F364-C3EB78516344}"/>
                </a:ext>
              </a:extLst>
            </p:cNvPr>
            <p:cNvCxnSpPr/>
            <p:nvPr/>
          </p:nvCxnSpPr>
          <p:spPr>
            <a:xfrm>
              <a:off x="4082143" y="3244554"/>
              <a:ext cx="679269" cy="0"/>
            </a:xfrm>
            <a:prstGeom prst="straightConnector1">
              <a:avLst/>
            </a:prstGeom>
            <a:ln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74C152F8-8727-FDA0-378D-55B15562DBDA}"/>
                </a:ext>
              </a:extLst>
            </p:cNvPr>
            <p:cNvSpPr txBox="1"/>
            <p:nvPr/>
          </p:nvSpPr>
          <p:spPr>
            <a:xfrm>
              <a:off x="4761412" y="2783708"/>
              <a:ext cx="416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400" dirty="0"/>
                <a:t>R</a:t>
              </a:r>
              <a:r>
                <a:rPr lang="es-AR" sz="1400" baseline="-25000" dirty="0"/>
                <a:t>N</a:t>
              </a:r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5D08656F-DF17-A819-F723-C92A30B51206}"/>
                </a:ext>
              </a:extLst>
            </p:cNvPr>
            <p:cNvSpPr txBox="1"/>
            <p:nvPr/>
          </p:nvSpPr>
          <p:spPr>
            <a:xfrm>
              <a:off x="878114" y="3253637"/>
              <a:ext cx="416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400" dirty="0"/>
                <a:t>E</a:t>
              </a:r>
              <a:r>
                <a:rPr lang="es-AR" sz="1400" baseline="-25000" dirty="0"/>
                <a:t>1</a:t>
              </a:r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F5051127-D2A0-70F3-6823-10AB02DC5BBC}"/>
                </a:ext>
              </a:extLst>
            </p:cNvPr>
            <p:cNvSpPr txBox="1"/>
            <p:nvPr/>
          </p:nvSpPr>
          <p:spPr>
            <a:xfrm>
              <a:off x="878114" y="2716902"/>
              <a:ext cx="416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400" dirty="0"/>
                <a:t>F</a:t>
              </a:r>
              <a:endParaRPr lang="es-AR" sz="1400" baseline="-25000" dirty="0"/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D0F26520-637D-93E5-B5A5-AB3AE6A12A70}"/>
                </a:ext>
              </a:extLst>
            </p:cNvPr>
            <p:cNvSpPr txBox="1"/>
            <p:nvPr/>
          </p:nvSpPr>
          <p:spPr>
            <a:xfrm>
              <a:off x="4761412" y="3118447"/>
              <a:ext cx="416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400" dirty="0"/>
                <a:t>S</a:t>
              </a:r>
              <a:endParaRPr lang="es-AR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2511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9" grpId="0"/>
      <p:bldP spid="22" grpId="0"/>
      <p:bldP spid="23" grpId="0" animBg="1"/>
      <p:bldP spid="23" grpId="1" animBg="1"/>
      <p:bldP spid="25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36" name="Título 1"/>
          <p:cNvSpPr>
            <a:spLocks noGrp="1"/>
          </p:cNvSpPr>
          <p:nvPr>
            <p:ph type="title"/>
          </p:nvPr>
        </p:nvSpPr>
        <p:spPr>
          <a:xfrm>
            <a:off x="438912" y="253057"/>
            <a:ext cx="9875520" cy="739283"/>
          </a:xfrm>
        </p:spPr>
        <p:txBody>
          <a:bodyPr/>
          <a:lstStyle/>
          <a:p>
            <a:r>
              <a:rPr lang="es-419" dirty="0"/>
              <a:t>Resolución – Ítem </a:t>
            </a:r>
            <a:r>
              <a:rPr lang="es-419" i="1" dirty="0"/>
              <a:t>a) Solvente mínimo</a:t>
            </a:r>
            <a:endParaRPr lang="en-US" i="1" dirty="0"/>
          </a:p>
        </p:txBody>
      </p:sp>
      <p:sp>
        <p:nvSpPr>
          <p:cNvPr id="32" name="Rectángulo 31"/>
          <p:cNvSpPr/>
          <p:nvPr/>
        </p:nvSpPr>
        <p:spPr>
          <a:xfrm>
            <a:off x="438912" y="992339"/>
            <a:ext cx="11329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Calcular la cantidad mínima de solvente necesaria.</a:t>
            </a:r>
          </a:p>
        </p:txBody>
      </p:sp>
      <p:pic>
        <p:nvPicPr>
          <p:cNvPr id="16" name="Picture 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4" t="26522" r="35229" b="48513"/>
          <a:stretch/>
        </p:blipFill>
        <p:spPr bwMode="auto">
          <a:xfrm>
            <a:off x="438912" y="1399896"/>
            <a:ext cx="11512577" cy="48513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2" t="47099" r="35028" b="48119"/>
          <a:stretch/>
        </p:blipFill>
        <p:spPr bwMode="auto">
          <a:xfrm>
            <a:off x="6849087" y="1807453"/>
            <a:ext cx="4919241" cy="2822420"/>
          </a:xfrm>
          <a:prstGeom prst="rect">
            <a:avLst/>
          </a:prstGeom>
          <a:noFill/>
          <a:ln w="28575">
            <a:solidFill>
              <a:srgbClr val="A626C4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Elipse 17"/>
          <p:cNvSpPr/>
          <p:nvPr/>
        </p:nvSpPr>
        <p:spPr>
          <a:xfrm>
            <a:off x="9820669" y="5249309"/>
            <a:ext cx="2130820" cy="1139916"/>
          </a:xfrm>
          <a:prstGeom prst="ellipse">
            <a:avLst/>
          </a:prstGeom>
          <a:noFill/>
          <a:ln>
            <a:solidFill>
              <a:srgbClr val="B02E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Conector recto de flecha 18"/>
          <p:cNvCxnSpPr>
            <a:stCxn id="18" idx="1"/>
            <a:endCxn id="17" idx="2"/>
          </p:cNvCxnSpPr>
          <p:nvPr/>
        </p:nvCxnSpPr>
        <p:spPr>
          <a:xfrm flipH="1" flipV="1">
            <a:off x="9308708" y="4629873"/>
            <a:ext cx="824012" cy="786373"/>
          </a:xfrm>
          <a:prstGeom prst="straightConnector1">
            <a:avLst/>
          </a:prstGeom>
          <a:ln>
            <a:solidFill>
              <a:srgbClr val="A626C4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Elipse 25"/>
          <p:cNvSpPr/>
          <p:nvPr/>
        </p:nvSpPr>
        <p:spPr>
          <a:xfrm>
            <a:off x="9241922" y="3460829"/>
            <a:ext cx="162925" cy="168735"/>
          </a:xfrm>
          <a:prstGeom prst="ellipse">
            <a:avLst/>
          </a:prstGeom>
          <a:solidFill>
            <a:srgbClr val="FE9E00"/>
          </a:solidFill>
          <a:ln>
            <a:solidFill>
              <a:srgbClr val="FE9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Conector recto 2"/>
          <p:cNvCxnSpPr/>
          <p:nvPr/>
        </p:nvCxnSpPr>
        <p:spPr>
          <a:xfrm flipH="1" flipV="1">
            <a:off x="2389632" y="4066032"/>
            <a:ext cx="7924800" cy="191414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Elipse 12"/>
          <p:cNvSpPr/>
          <p:nvPr/>
        </p:nvSpPr>
        <p:spPr>
          <a:xfrm>
            <a:off x="5702319" y="4803648"/>
            <a:ext cx="101073" cy="99980"/>
          </a:xfrm>
          <a:prstGeom prst="ellipse">
            <a:avLst/>
          </a:prstGeom>
          <a:solidFill>
            <a:srgbClr val="B02E91"/>
          </a:solidFill>
          <a:ln>
            <a:solidFill>
              <a:srgbClr val="FE9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Imagen 5" descr="Nueva marca difusion - web">
            <a:extLst>
              <a:ext uri="{FF2B5EF4-FFF2-40B4-BE49-F238E27FC236}">
                <a16:creationId xmlns:a16="http://schemas.microsoft.com/office/drawing/2014/main" id="{35F9A435-BBED-400A-BB81-9D9F05D599B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r>
              <a:rPr lang="en-US" sz="1600" b="1" dirty="0"/>
              <a:t>-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C0B061A-F619-0D15-C91C-35AC2A75A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2° Cuatrimestre 2024</a:t>
            </a:r>
          </a:p>
        </p:txBody>
      </p:sp>
    </p:spTree>
    <p:extLst>
      <p:ext uri="{BB962C8B-B14F-4D97-AF65-F5344CB8AC3E}">
        <p14:creationId xmlns:p14="http://schemas.microsoft.com/office/powerpoint/2010/main" val="421282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6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36" name="Título 1"/>
          <p:cNvSpPr>
            <a:spLocks noGrp="1"/>
          </p:cNvSpPr>
          <p:nvPr>
            <p:ph type="title"/>
          </p:nvPr>
        </p:nvSpPr>
        <p:spPr>
          <a:xfrm>
            <a:off x="438912" y="253057"/>
            <a:ext cx="9875520" cy="739283"/>
          </a:xfrm>
        </p:spPr>
        <p:txBody>
          <a:bodyPr/>
          <a:lstStyle/>
          <a:p>
            <a:r>
              <a:rPr lang="es-419" dirty="0"/>
              <a:t>Resolución – Ítem </a:t>
            </a:r>
            <a:r>
              <a:rPr lang="es-419" i="1" dirty="0"/>
              <a:t>a) Solvente mínimo</a:t>
            </a:r>
            <a:endParaRPr lang="en-US" i="1" dirty="0"/>
          </a:p>
        </p:txBody>
      </p:sp>
      <p:sp>
        <p:nvSpPr>
          <p:cNvPr id="32" name="Rectángulo 31"/>
          <p:cNvSpPr/>
          <p:nvPr/>
        </p:nvSpPr>
        <p:spPr>
          <a:xfrm>
            <a:off x="438912" y="992339"/>
            <a:ext cx="11329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Calcular la cantidad mínima de solvente necesaria.</a:t>
            </a:r>
          </a:p>
        </p:txBody>
      </p:sp>
      <p:pic>
        <p:nvPicPr>
          <p:cNvPr id="11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40" t="42382" r="26451" b="48514"/>
          <a:stretch/>
        </p:blipFill>
        <p:spPr bwMode="auto">
          <a:xfrm>
            <a:off x="473383" y="1450624"/>
            <a:ext cx="11329416" cy="48131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Marcador de contenido 2"/>
          <p:cNvSpPr txBox="1">
            <a:spLocks/>
          </p:cNvSpPr>
          <p:nvPr/>
        </p:nvSpPr>
        <p:spPr>
          <a:xfrm>
            <a:off x="6181195" y="1399434"/>
            <a:ext cx="5587134" cy="58487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vez ubicado el polo Q</a:t>
            </a:r>
            <a:r>
              <a:rPr lang="es-ES" sz="16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ES" sz="1600" baseline="-25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Smin</a:t>
            </a:r>
            <a:r>
              <a:rPr lang="es-ES" sz="16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 puede ubicar E</a:t>
            </a:r>
            <a:r>
              <a:rPr lang="es-ES" sz="1600" baseline="-2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ES" sz="1600" baseline="-3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ES" sz="1600" baseline="-35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Smin</a:t>
            </a:r>
            <a:r>
              <a:rPr lang="es-ES" sz="1600" baseline="-3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con el mismo calcular el punto de mezcla M</a:t>
            </a:r>
            <a:r>
              <a:rPr lang="es-ES" sz="16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ES" sz="1600" baseline="-25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Smin</a:t>
            </a:r>
            <a:r>
              <a:rPr lang="es-ES" sz="16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419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81194" y="2140894"/>
            <a:ext cx="5587134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 regla de la palanca se pueden obtener los caudales de todas las corrientes: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8054929" y="2553822"/>
                <a:ext cx="1765740" cy="7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419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í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419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419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r>
                                    <a:rPr lang="es-419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í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4929" y="2553822"/>
                <a:ext cx="1765740" cy="7037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7190573" y="3444908"/>
                <a:ext cx="4457759" cy="703782"/>
              </a:xfrm>
              <a:prstGeom prst="rect">
                <a:avLst/>
              </a:prstGeom>
              <a:ln>
                <a:solidFill>
                  <a:srgbClr val="A6B727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300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í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s-419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í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s-419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419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149,1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573" y="3444908"/>
                <a:ext cx="4457759" cy="7037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A6B727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n 5" descr="Nueva marca difusion - web">
            <a:extLst>
              <a:ext uri="{FF2B5EF4-FFF2-40B4-BE49-F238E27FC236}">
                <a16:creationId xmlns:a16="http://schemas.microsoft.com/office/drawing/2014/main" id="{6F22D2AF-BD5D-4C9C-9E7E-5DC9672E21C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r>
              <a:rPr lang="en-US" sz="1600" b="1" dirty="0"/>
              <a:t>-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46EEDFA-9316-C65E-B9C4-7B632A08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2° Cuatrimestre 2024</a:t>
            </a:r>
          </a:p>
        </p:txBody>
      </p:sp>
    </p:spTree>
    <p:extLst>
      <p:ext uri="{BB962C8B-B14F-4D97-AF65-F5344CB8AC3E}">
        <p14:creationId xmlns:p14="http://schemas.microsoft.com/office/powerpoint/2010/main" val="262611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9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36" name="Título 1"/>
          <p:cNvSpPr>
            <a:spLocks noGrp="1"/>
          </p:cNvSpPr>
          <p:nvPr>
            <p:ph type="title"/>
          </p:nvPr>
        </p:nvSpPr>
        <p:spPr>
          <a:xfrm>
            <a:off x="438912" y="253057"/>
            <a:ext cx="9875520" cy="739283"/>
          </a:xfrm>
        </p:spPr>
        <p:txBody>
          <a:bodyPr/>
          <a:lstStyle/>
          <a:p>
            <a:r>
              <a:rPr lang="es-419" dirty="0"/>
              <a:t>Resolución – Ítem </a:t>
            </a:r>
            <a:r>
              <a:rPr lang="es-419" i="1" dirty="0"/>
              <a:t>b) N° de Etapas</a:t>
            </a:r>
            <a:endParaRPr lang="en-US" i="1" dirty="0"/>
          </a:p>
        </p:txBody>
      </p:sp>
      <p:sp>
        <p:nvSpPr>
          <p:cNvPr id="32" name="Rectángulo 31"/>
          <p:cNvSpPr/>
          <p:nvPr/>
        </p:nvSpPr>
        <p:spPr>
          <a:xfrm>
            <a:off x="438912" y="992339"/>
            <a:ext cx="11329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2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 priori se sabe que la extracción es complicada, por lo que se usará un 150% más del éter calculado en el punto anterior. Informar el número de etapas teóricas para el caso operativo.</a:t>
            </a:r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438912" y="1619819"/>
            <a:ext cx="11329416" cy="38315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este caso utilizamos un solvente mayor al mínimo:</a:t>
            </a:r>
            <a:endParaRPr lang="es-419" sz="1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Rectángulo 66"/>
          <p:cNvSpPr/>
          <p:nvPr/>
        </p:nvSpPr>
        <p:spPr>
          <a:xfrm>
            <a:off x="468136" y="2510762"/>
            <a:ext cx="5587134" cy="37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 resolverlo de forma gráfica: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810997" y="2030641"/>
                <a:ext cx="53531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𝑂𝑃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 .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149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=372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83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997" y="2030641"/>
                <a:ext cx="5353197" cy="369332"/>
              </a:xfrm>
              <a:prstGeom prst="rect">
                <a:avLst/>
              </a:prstGeom>
              <a:blipFill>
                <a:blip r:embed="rId3"/>
                <a:stretch>
                  <a:fillRect t="-116393" r="-7859" b="-175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ángulo 37"/>
          <p:cNvSpPr/>
          <p:nvPr/>
        </p:nvSpPr>
        <p:spPr>
          <a:xfrm>
            <a:off x="468136" y="2952355"/>
            <a:ext cx="5587134" cy="37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Ubicamos el punto M (operativo)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468136" y="4601808"/>
            <a:ext cx="5587134" cy="37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Como conocemos R</a:t>
            </a:r>
            <a:r>
              <a:rPr lang="es-419" sz="17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podemos obtener E</a:t>
            </a:r>
            <a:r>
              <a:rPr lang="es-419" sz="17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468136" y="5142764"/>
            <a:ext cx="6119477" cy="37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Ubicamos el polo con el cual podremos avanzar etapa a etapa.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1023389" y="3339309"/>
                <a:ext cx="5979296" cy="1202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6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=300</m:t>
                              </m:r>
                              <m:f>
                                <m:fPr>
                                  <m:type m:val="li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419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+372</m:t>
                              </m:r>
                              <m:r>
                                <a:rPr lang="es-419" sz="16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83</m:t>
                              </m:r>
                              <m:f>
                                <m:fPr>
                                  <m:type m:val="li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419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=672</m:t>
                              </m:r>
                              <m:r>
                                <a:rPr lang="es-419" sz="16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83</m:t>
                              </m:r>
                              <m:f>
                                <m:fPr>
                                  <m:type m:val="li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419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den>
                              </m:f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0">
                                      <a:latin typeface="Cambria Math" panose="02040503050406030204" pitchFamily="18" charset="0"/>
                                    </a:rPr>
                                    <m:t>300</m:t>
                                  </m:r>
                                </m:num>
                                <m:den>
                                  <m:r>
                                    <a:rPr lang="en-US" sz="1600" i="0">
                                      <a:latin typeface="Cambria Math" panose="02040503050406030204" pitchFamily="18" charset="0"/>
                                    </a:rPr>
                                    <m:t>372</m:t>
                                  </m:r>
                                  <m:r>
                                    <a:rPr lang="es-419" sz="1600" b="0" i="0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i="0">
                                      <a:latin typeface="Cambria Math" panose="02040503050406030204" pitchFamily="18" charset="0"/>
                                    </a:rPr>
                                    <m:t>83 </m:t>
                                  </m:r>
                                </m:den>
                              </m:f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  <m:r>
                                <a:rPr lang="es-419" sz="16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s-419" sz="1600" b="0" i="0" smtClean="0">
                                  <a:latin typeface="Cambria Math" panose="02040503050406030204" pitchFamily="18" charset="0"/>
                                </a:rPr>
                                <m:t>05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𝑀𝑆</m:t>
                                      </m:r>
                                    </m:e>
                                  </m:acc>
                                </m:num>
                                <m:den>
                                  <m:acc>
                                    <m:accPr>
                                      <m:chr m:val="̅"/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𝐹𝑀</m:t>
                                      </m:r>
                                    </m:e>
                                  </m:acc>
                                </m:den>
                              </m:f>
                            </m:e>
                            <m:e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</m:e>
                              </m:acc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𝐹𝑀</m:t>
                                  </m:r>
                                </m:e>
                              </m:acc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=165</m:t>
                              </m:r>
                              <m:r>
                                <a:rPr lang="es-419" sz="16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28 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𝑈𝐴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389" y="3339309"/>
                <a:ext cx="5979296" cy="1202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4518712" y="4033410"/>
                <a:ext cx="1715919" cy="641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𝐹𝑀</m:t>
                                  </m:r>
                                </m:e>
                              </m:acc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=91</m:t>
                              </m:r>
                              <m:r>
                                <a:rPr lang="es-419" sz="16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82 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𝑈𝐴</m:t>
                              </m:r>
                            </m:e>
                            <m:e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𝑀𝑆</m:t>
                                  </m:r>
                                </m:e>
                              </m:acc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=73</m:t>
                              </m:r>
                              <m:r>
                                <a:rPr lang="es-419" sz="16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46 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𝑈𝐴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712" y="4033410"/>
                <a:ext cx="1715919" cy="6415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ector recto de flecha 41"/>
          <p:cNvCxnSpPr/>
          <p:nvPr/>
        </p:nvCxnSpPr>
        <p:spPr>
          <a:xfrm>
            <a:off x="3432533" y="4354203"/>
            <a:ext cx="1081594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" name="Imagen 5" descr="Nueva marca difusion - web">
            <a:extLst>
              <a:ext uri="{FF2B5EF4-FFF2-40B4-BE49-F238E27FC236}">
                <a16:creationId xmlns:a16="http://schemas.microsoft.com/office/drawing/2014/main" id="{DF02C3BB-92C1-4967-BCFE-D874806599F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r>
              <a:rPr lang="en-US" sz="1600" b="1" dirty="0"/>
              <a:t>-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8F372D5-F50B-60C0-BEF8-26BD97D14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2° Cuatrimestre 2024</a:t>
            </a:r>
          </a:p>
        </p:txBody>
      </p:sp>
    </p:spTree>
    <p:extLst>
      <p:ext uri="{BB962C8B-B14F-4D97-AF65-F5344CB8AC3E}">
        <p14:creationId xmlns:p14="http://schemas.microsoft.com/office/powerpoint/2010/main" val="32523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2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9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3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0" grpId="0"/>
      <p:bldP spid="67" grpId="0"/>
      <p:bldP spid="3" grpId="0"/>
      <p:bldP spid="38" grpId="0"/>
      <p:bldP spid="39" grpId="0"/>
      <p:bldP spid="40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36" name="Título 1"/>
          <p:cNvSpPr>
            <a:spLocks noGrp="1"/>
          </p:cNvSpPr>
          <p:nvPr>
            <p:ph type="title"/>
          </p:nvPr>
        </p:nvSpPr>
        <p:spPr>
          <a:xfrm>
            <a:off x="438912" y="253057"/>
            <a:ext cx="9875520" cy="739283"/>
          </a:xfrm>
        </p:spPr>
        <p:txBody>
          <a:bodyPr/>
          <a:lstStyle/>
          <a:p>
            <a:r>
              <a:rPr lang="es-419" dirty="0"/>
              <a:t>Resolución – Ítem </a:t>
            </a:r>
            <a:r>
              <a:rPr lang="es-419" i="1" dirty="0"/>
              <a:t>b) N° de Etapas</a:t>
            </a:r>
            <a:endParaRPr lang="en-US" i="1" dirty="0"/>
          </a:p>
        </p:txBody>
      </p:sp>
      <p:sp>
        <p:nvSpPr>
          <p:cNvPr id="32" name="Rectángulo 31"/>
          <p:cNvSpPr/>
          <p:nvPr/>
        </p:nvSpPr>
        <p:spPr>
          <a:xfrm>
            <a:off x="438912" y="992339"/>
            <a:ext cx="11329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2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 priori se sabe que la extracción es complicada, por lo que se usará un 150% más del éter calculado en el punto anterior. Informar el número de etapas teóricas para el caso operativo.</a:t>
            </a:r>
          </a:p>
        </p:txBody>
      </p:sp>
      <p:sp>
        <p:nvSpPr>
          <p:cNvPr id="67" name="Rectángulo 66"/>
          <p:cNvSpPr/>
          <p:nvPr/>
        </p:nvSpPr>
        <p:spPr>
          <a:xfrm>
            <a:off x="438912" y="1638670"/>
            <a:ext cx="5587134" cy="37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Gráficamente: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02" t="27743" r="20622" b="57484"/>
          <a:stretch/>
        </p:blipFill>
        <p:spPr bwMode="auto">
          <a:xfrm>
            <a:off x="438912" y="1638671"/>
            <a:ext cx="11329415" cy="4612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8217355" y="3322241"/>
                <a:ext cx="2367315" cy="369332"/>
              </a:xfrm>
              <a:prstGeom prst="rect">
                <a:avLst/>
              </a:prstGeom>
              <a:ln>
                <a:solidFill>
                  <a:srgbClr val="DF5327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𝑜𝑏𝑡𝑖𝑒𝑛𝑒𝑛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 9 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𝑒𝑡𝑎𝑝𝑎𝑠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355" y="3322241"/>
                <a:ext cx="2367315" cy="369332"/>
              </a:xfrm>
              <a:prstGeom prst="rect">
                <a:avLst/>
              </a:prstGeom>
              <a:blipFill>
                <a:blip r:embed="rId4"/>
                <a:stretch>
                  <a:fillRect b="-7937"/>
                </a:stretch>
              </a:blipFill>
              <a:ln>
                <a:solidFill>
                  <a:srgbClr val="DF5327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7043173" y="2235239"/>
                <a:ext cx="39400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419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419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…=</m:t>
                      </m:r>
                      <m:sSub>
                        <m:sSub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419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419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≝</m:t>
                      </m:r>
                      <m:r>
                        <m:rPr>
                          <m:sty m:val="p"/>
                        </m:rPr>
                        <a:rPr lang="es-419" b="0" i="0" smtClean="0">
                          <a:latin typeface="Cambria Math" panose="02040503050406030204" pitchFamily="18" charset="0"/>
                        </a:rPr>
                        <m:t>Q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173" y="2235239"/>
                <a:ext cx="3940053" cy="3693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5" descr="Nueva marca difusion - web">
            <a:extLst>
              <a:ext uri="{FF2B5EF4-FFF2-40B4-BE49-F238E27FC236}">
                <a16:creationId xmlns:a16="http://schemas.microsoft.com/office/drawing/2014/main" id="{9DAC23D7-3CF0-4AC7-AC6E-F64F24E69AE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r>
              <a:rPr lang="en-US" sz="1600" b="1" dirty="0"/>
              <a:t>-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E3DA8CF-E663-1C94-1C10-99391E53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2° Cuatrimestre 2024</a:t>
            </a:r>
          </a:p>
        </p:txBody>
      </p:sp>
    </p:spTree>
    <p:extLst>
      <p:ext uri="{BB962C8B-B14F-4D97-AF65-F5344CB8AC3E}">
        <p14:creationId xmlns:p14="http://schemas.microsoft.com/office/powerpoint/2010/main" val="625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16" grpId="0" animBg="1"/>
      <p:bldP spid="16" grpId="1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9114" r="2065" b="14272"/>
          <a:stretch/>
        </p:blipFill>
        <p:spPr>
          <a:xfrm>
            <a:off x="9820669" y="250026"/>
            <a:ext cx="2130820" cy="704088"/>
          </a:xfrm>
          <a:prstGeom prst="rect">
            <a:avLst/>
          </a:prstGeom>
        </p:spPr>
      </p:pic>
      <p:sp>
        <p:nvSpPr>
          <p:cNvPr id="36" name="Título 1"/>
          <p:cNvSpPr>
            <a:spLocks noGrp="1"/>
          </p:cNvSpPr>
          <p:nvPr>
            <p:ph type="title"/>
          </p:nvPr>
        </p:nvSpPr>
        <p:spPr>
          <a:xfrm>
            <a:off x="438912" y="253057"/>
            <a:ext cx="9875520" cy="739283"/>
          </a:xfrm>
        </p:spPr>
        <p:txBody>
          <a:bodyPr/>
          <a:lstStyle/>
          <a:p>
            <a:r>
              <a:rPr lang="es-419" dirty="0"/>
              <a:t>Resolución – Ítem </a:t>
            </a:r>
            <a:r>
              <a:rPr lang="es-419" i="1" dirty="0"/>
              <a:t>c)</a:t>
            </a:r>
            <a:endParaRPr lang="en-US" i="1" dirty="0"/>
          </a:p>
        </p:txBody>
      </p:sp>
      <p:sp>
        <p:nvSpPr>
          <p:cNvPr id="32" name="Rectángulo 31"/>
          <p:cNvSpPr/>
          <p:nvPr/>
        </p:nvSpPr>
        <p:spPr>
          <a:xfrm>
            <a:off x="438912" y="992339"/>
            <a:ext cx="11329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2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Calcular los caudales de extracto y refinado.</a:t>
            </a:r>
          </a:p>
        </p:txBody>
      </p:sp>
      <p:sp>
        <p:nvSpPr>
          <p:cNvPr id="67" name="Rectángulo 66"/>
          <p:cNvSpPr/>
          <p:nvPr/>
        </p:nvSpPr>
        <p:spPr>
          <a:xfrm>
            <a:off x="438912" y="1638670"/>
            <a:ext cx="5587134" cy="37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419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Gráficamente: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02" t="27743" r="20622" b="57484"/>
          <a:stretch/>
        </p:blipFill>
        <p:spPr bwMode="auto">
          <a:xfrm>
            <a:off x="438912" y="1301787"/>
            <a:ext cx="11329415" cy="4612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444371" y="1629850"/>
                <a:ext cx="1394157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DF5327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latin typeface="Cambria Math" panose="02040503050406030204" pitchFamily="18" charset="0"/>
                        </a:rPr>
                        <m:t>𝑇𝐴𝑅𝐸𝐴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71" y="1629850"/>
                <a:ext cx="139415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DF5327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5" descr="Nueva marca difusion - web">
            <a:extLst>
              <a:ext uri="{FF2B5EF4-FFF2-40B4-BE49-F238E27FC236}">
                <a16:creationId xmlns:a16="http://schemas.microsoft.com/office/drawing/2014/main" id="{9DAC23D7-3CF0-4AC7-AC6E-F64F24E69AE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5879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arcador de número de diapositiva 14"/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n-US" sz="1600" b="1" dirty="0"/>
              <a:t>-</a:t>
            </a:r>
            <a:fld id="{69D94FCB-83B5-4144-BDC1-7118612766F0}" type="slidenum"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r>
              <a:rPr lang="en-US" sz="1600" b="1" dirty="0"/>
              <a:t>-</a:t>
            </a:r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7393021" y="1629850"/>
            <a:ext cx="4375306" cy="276705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Palabras Clave para la resolución</a:t>
            </a: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E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Regla de la palanca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89BEF4B-5726-8986-A39F-170BE7921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2° Cuatrimestre 2024</a:t>
            </a:r>
          </a:p>
        </p:txBody>
      </p:sp>
    </p:spTree>
    <p:extLst>
      <p:ext uri="{BB962C8B-B14F-4D97-AF65-F5344CB8AC3E}">
        <p14:creationId xmlns:p14="http://schemas.microsoft.com/office/powerpoint/2010/main" val="417424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16" grpId="0" animBg="1"/>
      <p:bldP spid="16" grpId="1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9980" y="4206240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600" b="1" cap="all"/>
              <a:t>¿PREGUNTAS?</a:t>
            </a:r>
          </a:p>
        </p:txBody>
      </p:sp>
      <p:pic>
        <p:nvPicPr>
          <p:cNvPr id="9" name="Graphic 8" descr="Help">
            <a:extLst>
              <a:ext uri="{FF2B5EF4-FFF2-40B4-BE49-F238E27FC236}">
                <a16:creationId xmlns:a16="http://schemas.microsoft.com/office/drawing/2014/main" id="{4B7D2A11-B093-C150-1A63-214F19443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4846162B-A555-595D-587F-D27B5BB1831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589" y="236579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728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13632</TotalTime>
  <Words>763</Words>
  <Application>Microsoft Office PowerPoint</Application>
  <PresentationFormat>Widescreen</PresentationFormat>
  <Paragraphs>131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 Math</vt:lpstr>
      <vt:lpstr>Corbel</vt:lpstr>
      <vt:lpstr>Helvetica</vt:lpstr>
      <vt:lpstr>Helvetica-Bold</vt:lpstr>
      <vt:lpstr>Trebuchet MS</vt:lpstr>
      <vt:lpstr>Wingdings 3</vt:lpstr>
      <vt:lpstr>Faceta</vt:lpstr>
      <vt:lpstr>Base</vt:lpstr>
      <vt:lpstr>GUÍA 7 – Extracción  Líquido-Líquido Problema 6</vt:lpstr>
      <vt:lpstr>Enunciado </vt:lpstr>
      <vt:lpstr>Resolución – Ítem a) Solvente mínimo</vt:lpstr>
      <vt:lpstr>Resolución – Ítem a) Solvente mínimo</vt:lpstr>
      <vt:lpstr>Resolución – Ítem a) Solvente mínimo</vt:lpstr>
      <vt:lpstr>Resolución – Ítem b) N° de Etapas</vt:lpstr>
      <vt:lpstr>Resolución – Ítem b) N° de Etapas</vt:lpstr>
      <vt:lpstr>Resolución – Ítem c)</vt:lpstr>
      <vt:lpstr>¿PREGUNTAS?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MEDINA Julieta         TECHINT</dc:creator>
  <cp:lastModifiedBy>Seba Ferreirós</cp:lastModifiedBy>
  <cp:revision>320</cp:revision>
  <dcterms:created xsi:type="dcterms:W3CDTF">2020-04-06T19:11:16Z</dcterms:created>
  <dcterms:modified xsi:type="dcterms:W3CDTF">2024-11-01T00:37:04Z</dcterms:modified>
</cp:coreProperties>
</file>