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5" r:id="rId1"/>
    <p:sldMasterId id="2147483762" r:id="rId2"/>
  </p:sldMasterIdLst>
  <p:notesMasterIdLst>
    <p:notesMasterId r:id="rId14"/>
  </p:notesMasterIdLst>
  <p:sldIdLst>
    <p:sldId id="256" r:id="rId3"/>
    <p:sldId id="299" r:id="rId4"/>
    <p:sldId id="425" r:id="rId5"/>
    <p:sldId id="426" r:id="rId6"/>
    <p:sldId id="427" r:id="rId7"/>
    <p:sldId id="428" r:id="rId8"/>
    <p:sldId id="424" r:id="rId9"/>
    <p:sldId id="429" r:id="rId10"/>
    <p:sldId id="412" r:id="rId11"/>
    <p:sldId id="430" r:id="rId12"/>
    <p:sldId id="3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F3"/>
    <a:srgbClr val="D6E7F1"/>
    <a:srgbClr val="B5D6E9"/>
    <a:srgbClr val="C1DCED"/>
    <a:srgbClr val="B3D6E8"/>
    <a:srgbClr val="CAE0EE"/>
    <a:srgbClr val="D7D447"/>
    <a:srgbClr val="E7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6197" autoAdjust="0"/>
  </p:normalViewPr>
  <p:slideViewPr>
    <p:cSldViewPr snapToGrid="0">
      <p:cViewPr varScale="1">
        <p:scale>
          <a:sx n="82" d="100"/>
          <a:sy n="82" d="100"/>
        </p:scale>
        <p:origin x="25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4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9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76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12ED-7DBB-4B19-8B28-DF7431C2AE2C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5A5C-E656-40FB-B0D3-6907EE6CBF47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C566-D72C-4B2D-BF3C-033B975F59AC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221B-7CA7-4C40-AC8F-37CFB53F5801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F076-CF26-48A6-9D8D-465AF0403641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6ACB-F780-495C-A831-951585A02849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B640-BD64-4B29-9BE0-21B06AA3CE2A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1C70-D70B-45A1-98F2-823DB248B14B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5337E6-E427-498C-B744-2246717D81EC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F230-143F-47E4-987F-149B482D92FE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130-C0C4-4EA0-955D-B7162719B3BF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49C6-ABB5-4D23-ACAC-8C0D830DAA89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DF97-A99D-42BE-A2C8-F52FD4FACA7D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B3A0-1AA7-4E50-BEEF-7999FD6F79B9}" type="datetime1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59C0-1530-469D-B1C2-103F72C135FE}" type="datetime1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EC3D-9AFC-4EA3-8385-71F8256362D1}" type="datetime1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BBA3-F2FD-4F18-891A-B8918B0C87FA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B8C9-C8D6-4394-8732-CE5AD2DD23E2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72EC-1F4E-48B6-B55B-BA126B0F4AC8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3926-73CA-407A-BE33-F1A64DD1025E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0C6B-4DD0-4926-9A71-F9584FF74FC7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A666-A6CA-45CE-928A-8D67B5E815D2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0D62-8DB9-4536-AB67-3E78131F6B2F}" type="datetime1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337-8B95-451B-809D-F3D2E46F3D81}" type="datetime1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7A9C-120D-4645-89F1-0C4FBA360FB4}" type="datetime1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720A-3478-4CEF-9789-77C8CADBC666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EED8-7AE6-44AD-9132-85CECD7910AF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B589-A753-4E42-9066-F49231EE8F7A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8E328F7-F157-46BC-9D7A-5BC98A191EF4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2°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3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.jpe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.jpe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0.png"/><Relationship Id="rId10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7635" y="2485645"/>
            <a:ext cx="9610708" cy="1755648"/>
          </a:xfrm>
        </p:spPr>
        <p:txBody>
          <a:bodyPr anchor="ctr"/>
          <a:lstStyle/>
          <a:p>
            <a:pPr algn="ctr"/>
            <a:r>
              <a:rPr lang="x-none" dirty="0"/>
              <a:t>GUÍA </a:t>
            </a:r>
            <a:r>
              <a:rPr lang="es-AR" dirty="0"/>
              <a:t>8</a:t>
            </a:r>
            <a:r>
              <a:rPr lang="x-none" dirty="0"/>
              <a:t> – </a:t>
            </a:r>
            <a:r>
              <a:rPr lang="es-ES" dirty="0"/>
              <a:t>Humidificación </a:t>
            </a:r>
            <a:r>
              <a:rPr lang="es-AR" dirty="0"/>
              <a:t>Problema 1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07067" y="5678424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2</a:t>
            </a:r>
            <a:r>
              <a:rPr lang="x-none" b="1" dirty="0"/>
              <a:t>° Cuatrimestre - 202</a:t>
            </a:r>
            <a:r>
              <a:rPr lang="es-ES" b="1" dirty="0"/>
              <a:t>4</a:t>
            </a:r>
            <a:endParaRPr lang="en-U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4325125" y="6035040"/>
            <a:ext cx="2130820" cy="704088"/>
          </a:xfrm>
          <a:prstGeom prst="rect">
            <a:avLst/>
          </a:prstGeom>
        </p:spPr>
      </p:pic>
      <p:pic>
        <p:nvPicPr>
          <p:cNvPr id="5" name="Imagen 2" descr="Nueva marca difusion - web">
            <a:extLst>
              <a:ext uri="{FF2B5EF4-FFF2-40B4-BE49-F238E27FC236}">
                <a16:creationId xmlns:a16="http://schemas.microsoft.com/office/drawing/2014/main" id="{522FE3C6-BA82-47CF-BC88-1E253EDDBE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5" y="6097604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792FB9-4501-4470-90A3-2E4D8640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733" y="1624017"/>
            <a:ext cx="3258005" cy="4115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E2E8E3-EF4C-4FBC-A4E0-CDA964F47E0D}"/>
                  </a:ext>
                </a:extLst>
              </p:cNvPr>
              <p:cNvSpPr txBox="1"/>
              <p:nvPr/>
            </p:nvSpPr>
            <p:spPr>
              <a:xfrm>
                <a:off x="9519594" y="2311884"/>
                <a:ext cx="565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E2E8E3-EF4C-4FBC-A4E0-CDA964F47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594" y="2311884"/>
                <a:ext cx="565411" cy="276999"/>
              </a:xfrm>
              <a:prstGeom prst="rect">
                <a:avLst/>
              </a:prstGeom>
              <a:blipFill>
                <a:blip r:embed="rId4"/>
                <a:stretch>
                  <a:fillRect l="-10870" r="-4348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7CA15C-7BE3-4358-A558-88EC03A1DF43}"/>
                  </a:ext>
                </a:extLst>
              </p:cNvPr>
              <p:cNvSpPr txBox="1"/>
              <p:nvPr/>
            </p:nvSpPr>
            <p:spPr>
              <a:xfrm>
                <a:off x="9405931" y="5204962"/>
                <a:ext cx="565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7CA15C-7BE3-4358-A558-88EC03A1D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931" y="5204962"/>
                <a:ext cx="565411" cy="276999"/>
              </a:xfrm>
              <a:prstGeom prst="rect">
                <a:avLst/>
              </a:prstGeom>
              <a:blipFill>
                <a:blip r:embed="rId5"/>
                <a:stretch>
                  <a:fillRect l="-10753" r="-3226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671" y="297565"/>
            <a:ext cx="9875520" cy="919940"/>
          </a:xfrm>
        </p:spPr>
        <p:txBody>
          <a:bodyPr/>
          <a:lstStyle/>
          <a:p>
            <a:r>
              <a:rPr lang="es-AR" dirty="0"/>
              <a:t>Tercer esquema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8F46BA-BEF1-42A2-85A9-777F82C24CD1}"/>
              </a:ext>
            </a:extLst>
          </p:cNvPr>
          <p:cNvCxnSpPr>
            <a:cxnSpLocks/>
          </p:cNvCxnSpPr>
          <p:nvPr/>
        </p:nvCxnSpPr>
        <p:spPr>
          <a:xfrm>
            <a:off x="4399174" y="3034335"/>
            <a:ext cx="24920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3121AB0C-26B7-4495-B36D-10608726404B}"/>
              </a:ext>
            </a:extLst>
          </p:cNvPr>
          <p:cNvSpPr txBox="1">
            <a:spLocks/>
          </p:cNvSpPr>
          <p:nvPr/>
        </p:nvSpPr>
        <p:spPr>
          <a:xfrm>
            <a:off x="1291536" y="4059955"/>
            <a:ext cx="2453311" cy="439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Nada es constante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DADCCF-4397-4EF8-A24E-338D7199B9CB}"/>
                  </a:ext>
                </a:extLst>
              </p:cNvPr>
              <p:cNvSpPr txBox="1"/>
              <p:nvPr/>
            </p:nvSpPr>
            <p:spPr>
              <a:xfrm>
                <a:off x="6420556" y="4417301"/>
                <a:ext cx="1594988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DADCCF-4397-4EF8-A24E-338D7199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556" y="4417301"/>
                <a:ext cx="1594988" cy="305533"/>
              </a:xfrm>
              <a:prstGeom prst="rect">
                <a:avLst/>
              </a:prstGeom>
              <a:blipFill>
                <a:blip r:embed="rId7"/>
                <a:stretch>
                  <a:fillRect l="-3053" r="-382" b="-14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88B258-116C-4B2D-A503-8ED2FC0CC564}"/>
                  </a:ext>
                </a:extLst>
              </p:cNvPr>
              <p:cNvSpPr txBox="1"/>
              <p:nvPr/>
            </p:nvSpPr>
            <p:spPr>
              <a:xfrm>
                <a:off x="8523680" y="1390762"/>
                <a:ext cx="1561325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88B258-116C-4B2D-A503-8ED2FC0C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80" y="1390762"/>
                <a:ext cx="1561325" cy="305533"/>
              </a:xfrm>
              <a:prstGeom prst="rect">
                <a:avLst/>
              </a:prstGeom>
              <a:blipFill>
                <a:blip r:embed="rId8"/>
                <a:stretch>
                  <a:fillRect l="-3125" r="-781" b="-1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1FFC33-CE39-4A4A-B3D8-D9E3DC7154E4}"/>
                  </a:ext>
                </a:extLst>
              </p:cNvPr>
              <p:cNvSpPr txBox="1"/>
              <p:nvPr/>
            </p:nvSpPr>
            <p:spPr>
              <a:xfrm>
                <a:off x="10276462" y="3336477"/>
                <a:ext cx="770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1FFC33-CE39-4A4A-B3D8-D9E3DC715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462" y="3336477"/>
                <a:ext cx="770724" cy="276999"/>
              </a:xfrm>
              <a:prstGeom prst="rect">
                <a:avLst/>
              </a:prstGeom>
              <a:blipFill>
                <a:blip r:embed="rId9"/>
                <a:stretch>
                  <a:fillRect l="-7937" r="-158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C7AFD8-6738-40EE-8FCA-29077E09286E}"/>
                  </a:ext>
                </a:extLst>
              </p:cNvPr>
              <p:cNvSpPr txBox="1"/>
              <p:nvPr/>
            </p:nvSpPr>
            <p:spPr>
              <a:xfrm>
                <a:off x="10103786" y="3780510"/>
                <a:ext cx="1116075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C7AFD8-6738-40EE-8FCA-29077E092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786" y="3780510"/>
                <a:ext cx="1116075" cy="305533"/>
              </a:xfrm>
              <a:prstGeom prst="rect">
                <a:avLst/>
              </a:prstGeom>
              <a:blipFill>
                <a:blip r:embed="rId10"/>
                <a:stretch>
                  <a:fillRect l="-3804" r="-543" b="-1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EBF3D2-A5D0-419C-8623-93FB564C666F}"/>
                  </a:ext>
                </a:extLst>
              </p:cNvPr>
              <p:cNvSpPr txBox="1"/>
              <p:nvPr/>
            </p:nvSpPr>
            <p:spPr>
              <a:xfrm>
                <a:off x="10232731" y="4253077"/>
                <a:ext cx="858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EBF3D2-A5D0-419C-8623-93FB564C6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731" y="4253077"/>
                <a:ext cx="858184" cy="276999"/>
              </a:xfrm>
              <a:prstGeom prst="rect">
                <a:avLst/>
              </a:prstGeom>
              <a:blipFill>
                <a:blip r:embed="rId11"/>
                <a:stretch>
                  <a:fillRect l="-7143" r="-1429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67CA50E-A595-4D9E-938E-6BBD95B8961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79" y="2006828"/>
            <a:ext cx="2194303" cy="199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2" descr="Nueva marca difusion - web">
            <a:extLst>
              <a:ext uri="{FF2B5EF4-FFF2-40B4-BE49-F238E27FC236}">
                <a16:creationId xmlns:a16="http://schemas.microsoft.com/office/drawing/2014/main" id="{C876A89B-AF9C-4750-A497-B94F22998122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14">
            <a:extLst>
              <a:ext uri="{FF2B5EF4-FFF2-40B4-BE49-F238E27FC236}">
                <a16:creationId xmlns:a16="http://schemas.microsoft.com/office/drawing/2014/main" id="{DAE6A597-650C-DDC6-3E86-CDBA2DEE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r>
              <a:rPr lang="en-US" sz="1600" b="1" dirty="0"/>
              <a:t>-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BBB88609-1A44-ABE5-157B-709BAA0A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1728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4" grpId="0"/>
      <p:bldP spid="15" grpId="0"/>
      <p:bldP spid="11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¿PREGUNTAS?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4B7D2A11-B093-C150-1A63-214F1944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6178" y="741172"/>
            <a:ext cx="3279644" cy="3279644"/>
          </a:xfrm>
          <a:prstGeom prst="rect">
            <a:avLst/>
          </a:prstGeom>
        </p:spPr>
      </p:pic>
      <p:pic>
        <p:nvPicPr>
          <p:cNvPr id="3" name="Imagen 2" descr="Nueva marca difusion - web">
            <a:extLst>
              <a:ext uri="{FF2B5EF4-FFF2-40B4-BE49-F238E27FC236}">
                <a16:creationId xmlns:a16="http://schemas.microsoft.com/office/drawing/2014/main" id="{4846162B-A555-595D-587F-D27B5BB183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89" y="236579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62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550" y="283803"/>
            <a:ext cx="9875520" cy="919940"/>
          </a:xfrm>
        </p:spPr>
        <p:txBody>
          <a:bodyPr/>
          <a:lstStyle/>
          <a:p>
            <a:r>
              <a:rPr lang="es-AR" dirty="0"/>
              <a:t>Pequeña introducción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9644" y="2037239"/>
            <a:ext cx="2317588" cy="57888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419" sz="2000" b="1" dirty="0">
                <a:solidFill>
                  <a:schemeClr val="tx1"/>
                </a:solidFill>
              </a:rPr>
              <a:t>Humidificación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1D00F18-F9E7-40E1-A55C-26E1C7D60E54}"/>
              </a:ext>
            </a:extLst>
          </p:cNvPr>
          <p:cNvSpPr txBox="1">
            <a:spLocks/>
          </p:cNvSpPr>
          <p:nvPr/>
        </p:nvSpPr>
        <p:spPr>
          <a:xfrm>
            <a:off x="666923" y="2671783"/>
            <a:ext cx="4133677" cy="114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Vamos a estudiar la transferencia de materia y las implicancias que esto tiene sobre la transferencia de energía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2056E26-AC7C-4309-A55C-2F9140C4AD84}"/>
              </a:ext>
            </a:extLst>
          </p:cNvPr>
          <p:cNvSpPr txBox="1">
            <a:spLocks/>
          </p:cNvSpPr>
          <p:nvPr/>
        </p:nvSpPr>
        <p:spPr>
          <a:xfrm>
            <a:off x="816163" y="3789680"/>
            <a:ext cx="3424550" cy="57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(Similar a la absorción no </a:t>
            </a:r>
            <a:r>
              <a:rPr lang="es-AR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</a:t>
            </a: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B7853BEB-67B2-4A66-B5D0-55193CC4A648}"/>
              </a:ext>
            </a:extLst>
          </p:cNvPr>
          <p:cNvSpPr txBox="1">
            <a:spLocks/>
          </p:cNvSpPr>
          <p:nvPr/>
        </p:nvSpPr>
        <p:spPr>
          <a:xfrm>
            <a:off x="4800600" y="2616121"/>
            <a:ext cx="4133677" cy="198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Mezcla de un </a:t>
            </a:r>
            <a:r>
              <a:rPr lang="es-A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incondensable </a:t>
            </a: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(aire) con un </a:t>
            </a:r>
            <a:r>
              <a:rPr lang="es-A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compuesto que puede cambiar de fase </a:t>
            </a: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(agua)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 de calor </a:t>
            </a:r>
            <a:r>
              <a:rPr lang="es-A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sensible</a:t>
            </a: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A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latente</a:t>
            </a:r>
          </a:p>
        </p:txBody>
      </p:sp>
      <p:pic>
        <p:nvPicPr>
          <p:cNvPr id="1026" name="Picture 2" descr="Columna de Ducha en blanco mate - Tegler">
            <a:extLst>
              <a:ext uri="{FF2B5EF4-FFF2-40B4-BE49-F238E27FC236}">
                <a16:creationId xmlns:a16="http://schemas.microsoft.com/office/drawing/2014/main" id="{EFF199C9-5C0A-45B6-BC59-8A2817F2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36" y="1463040"/>
            <a:ext cx="3732068" cy="37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2" descr="Nueva marca difusion - web">
            <a:extLst>
              <a:ext uri="{FF2B5EF4-FFF2-40B4-BE49-F238E27FC236}">
                <a16:creationId xmlns:a16="http://schemas.microsoft.com/office/drawing/2014/main" id="{F08EAAFD-7548-4536-88C3-2280F468308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14">
            <a:extLst>
              <a:ext uri="{FF2B5EF4-FFF2-40B4-BE49-F238E27FC236}">
                <a16:creationId xmlns:a16="http://schemas.microsoft.com/office/drawing/2014/main" id="{ED0CA67E-C368-6BCF-84E6-7F7AC57E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r>
              <a:rPr lang="en-US" sz="1600" b="1" dirty="0"/>
              <a:t>-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DF67D648-52F8-88CC-5858-AAE2A296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0249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671" y="281330"/>
            <a:ext cx="9875520" cy="919940"/>
          </a:xfrm>
        </p:spPr>
        <p:txBody>
          <a:bodyPr/>
          <a:lstStyle/>
          <a:p>
            <a:r>
              <a:rPr lang="es-AR" dirty="0"/>
              <a:t>Condición del aire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8F46BA-BEF1-42A2-85A9-777F82C24CD1}"/>
              </a:ext>
            </a:extLst>
          </p:cNvPr>
          <p:cNvCxnSpPr>
            <a:cxnSpLocks/>
          </p:cNvCxnSpPr>
          <p:nvPr/>
        </p:nvCxnSpPr>
        <p:spPr>
          <a:xfrm flipH="1">
            <a:off x="2269129" y="2356008"/>
            <a:ext cx="1" cy="6691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3121AB0C-26B7-4495-B36D-10608726404B}"/>
              </a:ext>
            </a:extLst>
          </p:cNvPr>
          <p:cNvSpPr txBox="1">
            <a:spLocks/>
          </p:cNvSpPr>
          <p:nvPr/>
        </p:nvSpPr>
        <p:spPr>
          <a:xfrm>
            <a:off x="1143000" y="1533452"/>
            <a:ext cx="2425584" cy="75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¿En qué condición se encuentra el aire?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C676920-2286-4F4E-932B-568E75EFEE59}"/>
              </a:ext>
            </a:extLst>
          </p:cNvPr>
          <p:cNvSpPr txBox="1">
            <a:spLocks/>
          </p:cNvSpPr>
          <p:nvPr/>
        </p:nvSpPr>
        <p:spPr>
          <a:xfrm>
            <a:off x="1086818" y="3083178"/>
            <a:ext cx="2364624" cy="48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Carta psicrométrica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B02F71-846A-4760-AB16-EDCA7266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348" y="1287058"/>
            <a:ext cx="7653740" cy="4998974"/>
          </a:xfrm>
          <a:prstGeom prst="rect">
            <a:avLst/>
          </a:prstGeom>
        </p:spPr>
      </p:pic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9B54248-EC41-48D1-89C7-D126C3F372B3}"/>
              </a:ext>
            </a:extLst>
          </p:cNvPr>
          <p:cNvSpPr txBox="1">
            <a:spLocks/>
          </p:cNvSpPr>
          <p:nvPr/>
        </p:nvSpPr>
        <p:spPr>
          <a:xfrm>
            <a:off x="775299" y="3495466"/>
            <a:ext cx="3160986" cy="272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Humedad absoluta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Humedad relativa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Temperatura bulbo seco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Temperatura bulbo húmedo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Temperatura de rocío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Entalpía específica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Volumen específico</a:t>
            </a:r>
          </a:p>
        </p:txBody>
      </p:sp>
      <p:pic>
        <p:nvPicPr>
          <p:cNvPr id="13" name="Imagen 2" descr="Nueva marca difusion - web">
            <a:extLst>
              <a:ext uri="{FF2B5EF4-FFF2-40B4-BE49-F238E27FC236}">
                <a16:creationId xmlns:a16="http://schemas.microsoft.com/office/drawing/2014/main" id="{630993E5-5123-41B7-8B96-C693E926AC3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14">
            <a:extLst>
              <a:ext uri="{FF2B5EF4-FFF2-40B4-BE49-F238E27FC236}">
                <a16:creationId xmlns:a16="http://schemas.microsoft.com/office/drawing/2014/main" id="{929E0FAF-D95C-BA2C-383C-9CE7FDD4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r>
              <a:rPr lang="en-US" sz="1600" b="1" dirty="0"/>
              <a:t>-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F17F407D-64D2-07D4-EED3-E8155CC7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5202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78F12-CA2A-46C3-BD5A-4E7C4FF6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470" y="1665680"/>
            <a:ext cx="3258005" cy="41153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671" y="312667"/>
            <a:ext cx="9875520" cy="919940"/>
          </a:xfrm>
        </p:spPr>
        <p:txBody>
          <a:bodyPr/>
          <a:lstStyle/>
          <a:p>
            <a:r>
              <a:rPr lang="es-AR" dirty="0"/>
              <a:t>¿Y el agua? ¿Qué pasa con el agua?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8F46BA-BEF1-42A2-85A9-777F82C24CD1}"/>
              </a:ext>
            </a:extLst>
          </p:cNvPr>
          <p:cNvCxnSpPr>
            <a:cxnSpLocks/>
          </p:cNvCxnSpPr>
          <p:nvPr/>
        </p:nvCxnSpPr>
        <p:spPr>
          <a:xfrm flipH="1">
            <a:off x="3624279" y="3973717"/>
            <a:ext cx="1" cy="1005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3121AB0C-26B7-4495-B36D-10608726404B}"/>
              </a:ext>
            </a:extLst>
          </p:cNvPr>
          <p:cNvSpPr txBox="1">
            <a:spLocks/>
          </p:cNvSpPr>
          <p:nvPr/>
        </p:nvSpPr>
        <p:spPr>
          <a:xfrm>
            <a:off x="1086818" y="1497196"/>
            <a:ext cx="5074921" cy="445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Planteo un balance de energía en todo el equipo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D7A45B-6A0E-4DED-A30F-4FA696B848EA}"/>
                  </a:ext>
                </a:extLst>
              </p:cNvPr>
              <p:cNvSpPr txBox="1"/>
              <p:nvPr/>
            </p:nvSpPr>
            <p:spPr>
              <a:xfrm>
                <a:off x="8157237" y="4501342"/>
                <a:ext cx="738151" cy="284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D7A45B-6A0E-4DED-A30F-4FA696B84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237" y="4501342"/>
                <a:ext cx="738151" cy="284373"/>
              </a:xfrm>
              <a:prstGeom prst="rect">
                <a:avLst/>
              </a:prstGeom>
              <a:blipFill>
                <a:blip r:embed="rId5"/>
                <a:stretch>
                  <a:fillRect l="-7438" r="-2479" b="-191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297B41-E3CD-4582-8FB4-163FFD7EFBBB}"/>
                  </a:ext>
                </a:extLst>
              </p:cNvPr>
              <p:cNvSpPr txBox="1"/>
              <p:nvPr/>
            </p:nvSpPr>
            <p:spPr>
              <a:xfrm>
                <a:off x="9696180" y="1472875"/>
                <a:ext cx="738151" cy="284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297B41-E3CD-4582-8FB4-163FFD7EF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180" y="1472875"/>
                <a:ext cx="738151" cy="284373"/>
              </a:xfrm>
              <a:prstGeom prst="rect">
                <a:avLst/>
              </a:prstGeom>
              <a:blipFill>
                <a:blip r:embed="rId6"/>
                <a:stretch>
                  <a:fillRect l="-8264" r="-1653" b="-1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42E13A-32F1-4AEF-9091-43846A203331}"/>
                  </a:ext>
                </a:extLst>
              </p:cNvPr>
              <p:cNvSpPr txBox="1"/>
              <p:nvPr/>
            </p:nvSpPr>
            <p:spPr>
              <a:xfrm>
                <a:off x="10434331" y="2353547"/>
                <a:ext cx="565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42E13A-32F1-4AEF-9091-43846A203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331" y="2353547"/>
                <a:ext cx="565411" cy="276999"/>
              </a:xfrm>
              <a:prstGeom prst="rect">
                <a:avLst/>
              </a:prstGeom>
              <a:blipFill>
                <a:blip r:embed="rId7"/>
                <a:stretch>
                  <a:fillRect l="-10870" r="-4348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C81F6A-3E36-4B90-8904-117442F4B01C}"/>
                  </a:ext>
                </a:extLst>
              </p:cNvPr>
              <p:cNvSpPr txBox="1"/>
              <p:nvPr/>
            </p:nvSpPr>
            <p:spPr>
              <a:xfrm>
                <a:off x="10320668" y="5246625"/>
                <a:ext cx="565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C81F6A-3E36-4B90-8904-117442F4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668" y="5246625"/>
                <a:ext cx="565411" cy="276999"/>
              </a:xfrm>
              <a:prstGeom prst="rect">
                <a:avLst/>
              </a:prstGeom>
              <a:blipFill>
                <a:blip r:embed="rId8"/>
                <a:stretch>
                  <a:fillRect l="-9677" r="-4301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8A2AD3-583F-476F-94CF-626DB274218C}"/>
                  </a:ext>
                </a:extLst>
              </p:cNvPr>
              <p:cNvSpPr txBox="1"/>
              <p:nvPr/>
            </p:nvSpPr>
            <p:spPr>
              <a:xfrm>
                <a:off x="1410252" y="2080976"/>
                <a:ext cx="4170437" cy="284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8A2AD3-583F-476F-94CF-626DB2742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2" y="2080976"/>
                <a:ext cx="4170437" cy="284373"/>
              </a:xfrm>
              <a:prstGeom prst="rect">
                <a:avLst/>
              </a:prstGeom>
              <a:blipFill>
                <a:blip r:embed="rId9"/>
                <a:stretch>
                  <a:fillRect b="-34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29368-BC37-43E5-9099-9F95ADCC3882}"/>
                  </a:ext>
                </a:extLst>
              </p:cNvPr>
              <p:cNvSpPr txBox="1"/>
              <p:nvPr/>
            </p:nvSpPr>
            <p:spPr>
              <a:xfrm>
                <a:off x="1171575" y="2835555"/>
                <a:ext cx="2093072" cy="304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29368-BC37-43E5-9099-9F95ADCC3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2835555"/>
                <a:ext cx="2093072" cy="304892"/>
              </a:xfrm>
              <a:prstGeom prst="rect">
                <a:avLst/>
              </a:prstGeom>
              <a:blipFill>
                <a:blip r:embed="rId10"/>
                <a:stretch>
                  <a:fillRect l="-2326" r="-3779" b="-28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FCCE0675-17A6-4683-89B9-F18255C8824C}"/>
              </a:ext>
            </a:extLst>
          </p:cNvPr>
          <p:cNvSpPr/>
          <p:nvPr/>
        </p:nvSpPr>
        <p:spPr>
          <a:xfrm>
            <a:off x="2249501" y="2012268"/>
            <a:ext cx="518639" cy="382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812153-E75A-4DF1-B688-9DBBB9F8635B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2249501" y="2394948"/>
            <a:ext cx="259320" cy="330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B403FD5-EE02-4224-A138-B11333062636}"/>
              </a:ext>
            </a:extLst>
          </p:cNvPr>
          <p:cNvSpPr/>
          <p:nvPr/>
        </p:nvSpPr>
        <p:spPr>
          <a:xfrm>
            <a:off x="4674828" y="2012267"/>
            <a:ext cx="1108185" cy="4453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46D737-BDA2-4378-A8D1-9EBF3E1E36C4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5228921" y="2457613"/>
            <a:ext cx="93944" cy="31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CD6B37B2-4C7A-48EE-8DEC-6E01254AE4DC}"/>
              </a:ext>
            </a:extLst>
          </p:cNvPr>
          <p:cNvSpPr txBox="1">
            <a:spLocks/>
          </p:cNvSpPr>
          <p:nvPr/>
        </p:nvSpPr>
        <p:spPr>
          <a:xfrm>
            <a:off x="3756013" y="2769676"/>
            <a:ext cx="3683632" cy="139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entalpías en el psicrométrico son específicas (están por unidad de aire seco), por lo que estos términos los puedo dejar así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897D2368-4D4B-4C65-B167-2B13FDF43E49}"/>
              </a:ext>
            </a:extLst>
          </p:cNvPr>
          <p:cNvSpPr txBox="1">
            <a:spLocks/>
          </p:cNvSpPr>
          <p:nvPr/>
        </p:nvSpPr>
        <p:spPr>
          <a:xfrm>
            <a:off x="1629226" y="4183273"/>
            <a:ext cx="1995052" cy="578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Supongo que L no cambia mucho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E97EA2-9401-4494-864E-067AF200C99D}"/>
                  </a:ext>
                </a:extLst>
              </p:cNvPr>
              <p:cNvSpPr txBox="1"/>
              <p:nvPr/>
            </p:nvSpPr>
            <p:spPr>
              <a:xfrm>
                <a:off x="2712906" y="5188880"/>
                <a:ext cx="1822743" cy="609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E97EA2-9401-4494-864E-067AF200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06" y="5188880"/>
                <a:ext cx="1822743" cy="609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n 2" descr="Nueva marca difusion - web">
            <a:extLst>
              <a:ext uri="{FF2B5EF4-FFF2-40B4-BE49-F238E27FC236}">
                <a16:creationId xmlns:a16="http://schemas.microsoft.com/office/drawing/2014/main" id="{7A19B637-1FD3-43FB-8B39-909430B958D2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número de diapositiva 14">
            <a:extLst>
              <a:ext uri="{FF2B5EF4-FFF2-40B4-BE49-F238E27FC236}">
                <a16:creationId xmlns:a16="http://schemas.microsoft.com/office/drawing/2014/main" id="{99160ED6-5E87-C046-3C48-E36A2810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r>
              <a:rPr lang="en-US" sz="1600" b="1" dirty="0"/>
              <a:t>-</a:t>
            </a:r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DA4389F1-C95A-F811-1786-DEB2DED2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3115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  <p:bldP spid="11" grpId="0"/>
      <p:bldP spid="21" grpId="0" animBg="1"/>
      <p:bldP spid="25" grpId="0" animBg="1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10388"/>
            <a:ext cx="9875520" cy="919940"/>
          </a:xfrm>
        </p:spPr>
        <p:txBody>
          <a:bodyPr/>
          <a:lstStyle/>
          <a:p>
            <a:r>
              <a:rPr lang="es-AR" dirty="0"/>
              <a:t>Nueva recta de operación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8F46BA-BEF1-42A2-85A9-777F82C24CD1}"/>
              </a:ext>
            </a:extLst>
          </p:cNvPr>
          <p:cNvCxnSpPr>
            <a:cxnSpLocks/>
          </p:cNvCxnSpPr>
          <p:nvPr/>
        </p:nvCxnSpPr>
        <p:spPr>
          <a:xfrm flipH="1">
            <a:off x="1963014" y="2446655"/>
            <a:ext cx="1" cy="1005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E97EA2-9401-4494-864E-067AF200C99D}"/>
                  </a:ext>
                </a:extLst>
              </p:cNvPr>
              <p:cNvSpPr txBox="1"/>
              <p:nvPr/>
            </p:nvSpPr>
            <p:spPr>
              <a:xfrm>
                <a:off x="1051644" y="1665937"/>
                <a:ext cx="1806264" cy="609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⋅ 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E97EA2-9401-4494-864E-067AF200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644" y="1665937"/>
                <a:ext cx="1806264" cy="609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FCDAC1E-F6B1-4C5F-ABE7-EE601B335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349" y="1304414"/>
            <a:ext cx="7321729" cy="4788572"/>
          </a:xfrm>
          <a:prstGeom prst="rect">
            <a:avLst/>
          </a:prstGeom>
        </p:spPr>
      </p:pic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05E99BC8-65FC-483F-828D-C73D910D1546}"/>
              </a:ext>
            </a:extLst>
          </p:cNvPr>
          <p:cNvSpPr txBox="1">
            <a:spLocks/>
          </p:cNvSpPr>
          <p:nvPr/>
        </p:nvSpPr>
        <p:spPr>
          <a:xfrm>
            <a:off x="504825" y="3527765"/>
            <a:ext cx="327130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¿De dónde salió el equilibrio?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D0915D5-8956-4C89-A0DE-FFFBB1DB2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349" y="1304414"/>
            <a:ext cx="7321728" cy="4788572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AAB6D7E-3E24-468E-A423-8C6691027A8B}"/>
              </a:ext>
            </a:extLst>
          </p:cNvPr>
          <p:cNvCxnSpPr>
            <a:cxnSpLocks/>
          </p:cNvCxnSpPr>
          <p:nvPr/>
        </p:nvCxnSpPr>
        <p:spPr>
          <a:xfrm flipH="1" flipV="1">
            <a:off x="8746067" y="3838948"/>
            <a:ext cx="1193800" cy="512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7BD9448-C394-4057-BE77-D6113989BD60}"/>
                  </a:ext>
                </a:extLst>
              </p:cNvPr>
              <p:cNvSpPr/>
              <p:nvPr/>
            </p:nvSpPr>
            <p:spPr>
              <a:xfrm>
                <a:off x="7971596" y="3354834"/>
                <a:ext cx="897618" cy="72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AR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AR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AR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s-AR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7BD9448-C394-4057-BE77-D6113989B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596" y="3354834"/>
                <a:ext cx="897618" cy="7223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9B3B5265-958C-43CC-890C-0B5CF205302E}"/>
              </a:ext>
            </a:extLst>
          </p:cNvPr>
          <p:cNvSpPr/>
          <p:nvPr/>
        </p:nvSpPr>
        <p:spPr>
          <a:xfrm rot="5400000">
            <a:off x="9768150" y="4535205"/>
            <a:ext cx="314325" cy="1722438"/>
          </a:xfrm>
          <a:prstGeom prst="rightBrace">
            <a:avLst>
              <a:gd name="adj1" fmla="val 8333"/>
              <a:gd name="adj2" fmla="val 48075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Marcador de contenido 2">
            <a:extLst>
              <a:ext uri="{FF2B5EF4-FFF2-40B4-BE49-F238E27FC236}">
                <a16:creationId xmlns:a16="http://schemas.microsoft.com/office/drawing/2014/main" id="{9B4BD341-3050-4143-9EFA-01B93182E063}"/>
              </a:ext>
            </a:extLst>
          </p:cNvPr>
          <p:cNvSpPr txBox="1">
            <a:spLocks/>
          </p:cNvSpPr>
          <p:nvPr/>
        </p:nvSpPr>
        <p:spPr>
          <a:xfrm>
            <a:off x="9492969" y="5631612"/>
            <a:ext cx="1525551" cy="523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Grado de enfriamiento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63B68885-AC9B-4036-A3BE-D8C9C5C83C7B}"/>
              </a:ext>
            </a:extLst>
          </p:cNvPr>
          <p:cNvSpPr/>
          <p:nvPr/>
        </p:nvSpPr>
        <p:spPr>
          <a:xfrm rot="5400000">
            <a:off x="8244149" y="4741564"/>
            <a:ext cx="314325" cy="1325559"/>
          </a:xfrm>
          <a:prstGeom prst="rightBrace">
            <a:avLst>
              <a:gd name="adj1" fmla="val 8333"/>
              <a:gd name="adj2" fmla="val 48075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23AD75A8-FF81-4655-8A56-3B866BCD22FE}"/>
              </a:ext>
            </a:extLst>
          </p:cNvPr>
          <p:cNvSpPr txBox="1">
            <a:spLocks/>
          </p:cNvSpPr>
          <p:nvPr/>
        </p:nvSpPr>
        <p:spPr>
          <a:xfrm>
            <a:off x="7721597" y="5582734"/>
            <a:ext cx="1525551" cy="683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Aproximación de bulbo húmedo</a:t>
            </a:r>
          </a:p>
        </p:txBody>
      </p:sp>
      <p:pic>
        <p:nvPicPr>
          <p:cNvPr id="19" name="Imagen 2" descr="Nueva marca difusion - web">
            <a:extLst>
              <a:ext uri="{FF2B5EF4-FFF2-40B4-BE49-F238E27FC236}">
                <a16:creationId xmlns:a16="http://schemas.microsoft.com/office/drawing/2014/main" id="{65094B8D-BAC0-4829-BB20-D72FEFFA71B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14">
            <a:extLst>
              <a:ext uri="{FF2B5EF4-FFF2-40B4-BE49-F238E27FC236}">
                <a16:creationId xmlns:a16="http://schemas.microsoft.com/office/drawing/2014/main" id="{54C656F6-347E-BCC2-4D6F-30090027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r>
              <a:rPr lang="en-US" sz="1600" b="1" dirty="0"/>
              <a:t>-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1B4D6FF9-F40F-32B6-5E09-FD7B6D0A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6775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 animBg="1"/>
      <p:bldP spid="46" grpId="0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543100"/>
            <a:ext cx="9875520" cy="919940"/>
          </a:xfrm>
        </p:spPr>
        <p:txBody>
          <a:bodyPr/>
          <a:lstStyle/>
          <a:p>
            <a:r>
              <a:rPr lang="es-AR" dirty="0"/>
              <a:t>Avanzamos un poquito más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6</a:t>
            </a:fld>
            <a:endParaRPr lang="en-US" sz="2800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8F46BA-BEF1-42A2-85A9-777F82C24CD1}"/>
              </a:ext>
            </a:extLst>
          </p:cNvPr>
          <p:cNvCxnSpPr>
            <a:cxnSpLocks/>
          </p:cNvCxnSpPr>
          <p:nvPr/>
        </p:nvCxnSpPr>
        <p:spPr>
          <a:xfrm flipH="1">
            <a:off x="3820533" y="3184742"/>
            <a:ext cx="7431" cy="17616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05E99BC8-65FC-483F-828D-C73D910D1546}"/>
              </a:ext>
            </a:extLst>
          </p:cNvPr>
          <p:cNvSpPr txBox="1">
            <a:spLocks/>
          </p:cNvSpPr>
          <p:nvPr/>
        </p:nvSpPr>
        <p:spPr>
          <a:xfrm>
            <a:off x="6751440" y="5602238"/>
            <a:ext cx="2146934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Ecuación de diseño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96F2B-0D7B-47FC-BF96-B007DF24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870" y="1896869"/>
            <a:ext cx="2877872" cy="306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F3A125-7481-4930-8041-2A73F530DB9E}"/>
                  </a:ext>
                </a:extLst>
              </p:cNvPr>
              <p:cNvSpPr txBox="1"/>
              <p:nvPr/>
            </p:nvSpPr>
            <p:spPr>
              <a:xfrm>
                <a:off x="10065255" y="4818944"/>
                <a:ext cx="738151" cy="284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F3A125-7481-4930-8041-2A73F530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255" y="4818944"/>
                <a:ext cx="738151" cy="284373"/>
              </a:xfrm>
              <a:prstGeom prst="rect">
                <a:avLst/>
              </a:prstGeom>
              <a:blipFill>
                <a:blip r:embed="rId5"/>
                <a:stretch>
                  <a:fillRect l="-7438" t="-2174" r="-2479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DDE62E-5299-45C8-87B7-5799FB87DC3D}"/>
                  </a:ext>
                </a:extLst>
              </p:cNvPr>
              <p:cNvSpPr txBox="1"/>
              <p:nvPr/>
            </p:nvSpPr>
            <p:spPr>
              <a:xfrm>
                <a:off x="8898374" y="1692606"/>
                <a:ext cx="85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DDE62E-5299-45C8-87B7-5799FB87D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374" y="1692606"/>
                <a:ext cx="857735" cy="276999"/>
              </a:xfrm>
              <a:prstGeom prst="rect">
                <a:avLst/>
              </a:prstGeom>
              <a:blipFill>
                <a:blip r:embed="rId6"/>
                <a:stretch>
                  <a:fillRect l="-7143" r="-1429" b="-177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92AC42-7C16-44DD-BC26-784E7350BD82}"/>
                  </a:ext>
                </a:extLst>
              </p:cNvPr>
              <p:cNvSpPr txBox="1"/>
              <p:nvPr/>
            </p:nvSpPr>
            <p:spPr>
              <a:xfrm>
                <a:off x="9929480" y="1684750"/>
                <a:ext cx="1009700" cy="29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92AC42-7C16-44DD-BC26-784E7350B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480" y="1684750"/>
                <a:ext cx="1009700" cy="292709"/>
              </a:xfrm>
              <a:prstGeom prst="rect">
                <a:avLst/>
              </a:prstGeom>
              <a:blipFill>
                <a:blip r:embed="rId7"/>
                <a:stretch>
                  <a:fillRect l="-5455" r="-1212" b="-187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EC42B6-8E40-4989-8C1C-3135CA3243FD}"/>
                  </a:ext>
                </a:extLst>
              </p:cNvPr>
              <p:cNvSpPr txBox="1"/>
              <p:nvPr/>
            </p:nvSpPr>
            <p:spPr>
              <a:xfrm>
                <a:off x="9065521" y="4809934"/>
                <a:ext cx="534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EC42B6-8E40-4989-8C1C-3135CA32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521" y="4809934"/>
                <a:ext cx="534697" cy="276999"/>
              </a:xfrm>
              <a:prstGeom prst="rect">
                <a:avLst/>
              </a:prstGeom>
              <a:blipFill>
                <a:blip r:embed="rId8"/>
                <a:stretch>
                  <a:fillRect l="-10227" r="-2273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EEF664-BD4E-4433-A4D9-24BC06575213}"/>
                  </a:ext>
                </a:extLst>
              </p:cNvPr>
              <p:cNvSpPr txBox="1"/>
              <p:nvPr/>
            </p:nvSpPr>
            <p:spPr>
              <a:xfrm>
                <a:off x="2435891" y="1617614"/>
                <a:ext cx="2629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𝑑𝐻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EEF664-BD4E-4433-A4D9-24BC0657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891" y="1617614"/>
                <a:ext cx="2629822" cy="276999"/>
              </a:xfrm>
              <a:prstGeom prst="rect">
                <a:avLst/>
              </a:prstGeom>
              <a:blipFill>
                <a:blip r:embed="rId9"/>
                <a:stretch>
                  <a:fillRect l="-2784" t="-2174" r="-1856" b="-304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F09CA2-DED4-401E-A202-1AE9C7E052C9}"/>
                  </a:ext>
                </a:extLst>
              </p:cNvPr>
              <p:cNvSpPr txBox="1"/>
              <p:nvPr/>
            </p:nvSpPr>
            <p:spPr>
              <a:xfrm>
                <a:off x="1348597" y="2185994"/>
                <a:ext cx="506292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F09CA2-DED4-401E-A202-1AE9C7E05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97" y="2185994"/>
                <a:ext cx="5062924" cy="299569"/>
              </a:xfrm>
              <a:prstGeom prst="rect">
                <a:avLst/>
              </a:prstGeom>
              <a:blipFill>
                <a:blip r:embed="rId10"/>
                <a:stretch>
                  <a:fillRect l="-1083" r="-602" b="-224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F28D55EC-FFA1-4389-A057-BAB6C7068613}"/>
              </a:ext>
            </a:extLst>
          </p:cNvPr>
          <p:cNvSpPr/>
          <p:nvPr/>
        </p:nvSpPr>
        <p:spPr>
          <a:xfrm rot="5400000">
            <a:off x="2757621" y="1765449"/>
            <a:ext cx="314325" cy="1826361"/>
          </a:xfrm>
          <a:prstGeom prst="rightBrace">
            <a:avLst>
              <a:gd name="adj1" fmla="val 8333"/>
              <a:gd name="adj2" fmla="val 4807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D9182E54-0EFC-445C-B87F-FEE50031EA0E}"/>
              </a:ext>
            </a:extLst>
          </p:cNvPr>
          <p:cNvSpPr/>
          <p:nvPr/>
        </p:nvSpPr>
        <p:spPr>
          <a:xfrm rot="5400000">
            <a:off x="5021375" y="1549841"/>
            <a:ext cx="314325" cy="2257578"/>
          </a:xfrm>
          <a:prstGeom prst="rightBrace">
            <a:avLst>
              <a:gd name="adj1" fmla="val 8333"/>
              <a:gd name="adj2" fmla="val 4807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BDD5ED-9FCD-4F9B-A19D-1F451D7A4EC4}"/>
                  </a:ext>
                </a:extLst>
              </p:cNvPr>
              <p:cNvSpPr txBox="1"/>
              <p:nvPr/>
            </p:nvSpPr>
            <p:spPr>
              <a:xfrm>
                <a:off x="2538078" y="2891021"/>
                <a:ext cx="1035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𝑆𝑒𝑛𝑠𝑖𝑏𝑙𝑒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BDD5ED-9FCD-4F9B-A19D-1F451D7A4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078" y="2891021"/>
                <a:ext cx="1035732" cy="276999"/>
              </a:xfrm>
              <a:prstGeom prst="rect">
                <a:avLst/>
              </a:prstGeom>
              <a:blipFill>
                <a:blip r:embed="rId11"/>
                <a:stretch>
                  <a:fillRect l="-5294" r="-2941" b="-282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0C12B0-6D8D-4829-A40D-6BEC6E9BC321}"/>
                  </a:ext>
                </a:extLst>
              </p:cNvPr>
              <p:cNvSpPr txBox="1"/>
              <p:nvPr/>
            </p:nvSpPr>
            <p:spPr>
              <a:xfrm>
                <a:off x="4794300" y="2883780"/>
                <a:ext cx="9860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𝐿𝑎𝑡𝑒𝑛𝑡𝑒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0C12B0-6D8D-4829-A40D-6BEC6E9B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00" y="2883780"/>
                <a:ext cx="986039" cy="276999"/>
              </a:xfrm>
              <a:prstGeom prst="rect">
                <a:avLst/>
              </a:prstGeom>
              <a:blipFill>
                <a:blip r:embed="rId12"/>
                <a:stretch>
                  <a:fillRect l="-5556" r="-2469" b="-282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DDA4A4-3C24-48FA-A59C-0AFF6A2A8BE5}"/>
                  </a:ext>
                </a:extLst>
              </p:cNvPr>
              <p:cNvSpPr txBox="1"/>
              <p:nvPr/>
            </p:nvSpPr>
            <p:spPr>
              <a:xfrm>
                <a:off x="4049749" y="3410107"/>
                <a:ext cx="1476302" cy="478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𝐿𝑒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=1=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AR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DDA4A4-3C24-48FA-A59C-0AFF6A2A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49" y="3410107"/>
                <a:ext cx="1476302" cy="478336"/>
              </a:xfrm>
              <a:prstGeom prst="rect">
                <a:avLst/>
              </a:prstGeom>
              <a:blipFill>
                <a:blip r:embed="rId13"/>
                <a:stretch>
                  <a:fillRect l="-5350" b="-113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D8D3EE-9078-4FD2-8FAA-F328C7127755}"/>
                  </a:ext>
                </a:extLst>
              </p:cNvPr>
              <p:cNvSpPr txBox="1"/>
              <p:nvPr/>
            </p:nvSpPr>
            <p:spPr>
              <a:xfrm>
                <a:off x="4270339" y="3979304"/>
                <a:ext cx="940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D8D3EE-9078-4FD2-8FAA-F328C7127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339" y="3979304"/>
                <a:ext cx="940707" cy="276999"/>
              </a:xfrm>
              <a:prstGeom prst="rect">
                <a:avLst/>
              </a:prstGeom>
              <a:blipFill>
                <a:blip r:embed="rId14"/>
                <a:stretch>
                  <a:fillRect l="-6494" t="-2222" r="-9091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9E25F3-7E87-4CDB-B57D-3D3F4FC5E486}"/>
                  </a:ext>
                </a:extLst>
              </p:cNvPr>
              <p:cNvSpPr txBox="1"/>
              <p:nvPr/>
            </p:nvSpPr>
            <p:spPr>
              <a:xfrm>
                <a:off x="4222889" y="4415021"/>
                <a:ext cx="1035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9E25F3-7E87-4CDB-B57D-3D3F4FC5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889" y="4415021"/>
                <a:ext cx="1035605" cy="276999"/>
              </a:xfrm>
              <a:prstGeom prst="rect">
                <a:avLst/>
              </a:prstGeom>
              <a:blipFill>
                <a:blip r:embed="rId15"/>
                <a:stretch>
                  <a:fillRect l="-5294" t="-2174" r="-8235" b="-326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1F6AA0-9885-4077-97B8-9E107B728D5F}"/>
                  </a:ext>
                </a:extLst>
              </p:cNvPr>
              <p:cNvSpPr txBox="1"/>
              <p:nvPr/>
            </p:nvSpPr>
            <p:spPr>
              <a:xfrm>
                <a:off x="1587806" y="5060194"/>
                <a:ext cx="4447821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s-A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1F6AA0-9885-4077-97B8-9E107B728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806" y="5060194"/>
                <a:ext cx="4447821" cy="298928"/>
              </a:xfrm>
              <a:prstGeom prst="rect">
                <a:avLst/>
              </a:prstGeom>
              <a:blipFill>
                <a:blip r:embed="rId16"/>
                <a:stretch>
                  <a:fillRect l="-1370" r="-822" b="-265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492F67-E1BB-4B0A-9BE1-89F95128E637}"/>
                  </a:ext>
                </a:extLst>
              </p:cNvPr>
              <p:cNvSpPr txBox="1"/>
              <p:nvPr/>
            </p:nvSpPr>
            <p:spPr>
              <a:xfrm>
                <a:off x="1301412" y="5655727"/>
                <a:ext cx="4974119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𝑑𝐻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492F67-E1BB-4B0A-9BE1-89F95128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12" y="5655727"/>
                <a:ext cx="4974119" cy="298928"/>
              </a:xfrm>
              <a:prstGeom prst="rect">
                <a:avLst/>
              </a:prstGeom>
              <a:blipFill>
                <a:blip r:embed="rId17"/>
                <a:stretch>
                  <a:fillRect l="-1103" r="-735" b="-224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n 2" descr="Nueva marca difusion - web">
            <a:extLst>
              <a:ext uri="{FF2B5EF4-FFF2-40B4-BE49-F238E27FC236}">
                <a16:creationId xmlns:a16="http://schemas.microsoft.com/office/drawing/2014/main" id="{A8B23203-E56E-4009-92AB-57B735E517F0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EAE87C9-3025-2465-2211-89338BB09E27}"/>
              </a:ext>
            </a:extLst>
          </p:cNvPr>
          <p:cNvSpPr/>
          <p:nvPr/>
        </p:nvSpPr>
        <p:spPr>
          <a:xfrm>
            <a:off x="1268963" y="5602238"/>
            <a:ext cx="5103845" cy="379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Marcador de número de diapositiva 14">
            <a:extLst>
              <a:ext uri="{FF2B5EF4-FFF2-40B4-BE49-F238E27FC236}">
                <a16:creationId xmlns:a16="http://schemas.microsoft.com/office/drawing/2014/main" id="{FE45E4A8-6216-87F2-CB73-0FE301FB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r>
              <a:rPr lang="en-US" sz="1600" b="1" dirty="0"/>
              <a:t>-</a:t>
            </a:r>
          </a:p>
        </p:txBody>
      </p:sp>
      <p:sp>
        <p:nvSpPr>
          <p:cNvPr id="14" name="Marcador de pie de página 3">
            <a:extLst>
              <a:ext uri="{FF2B5EF4-FFF2-40B4-BE49-F238E27FC236}">
                <a16:creationId xmlns:a16="http://schemas.microsoft.com/office/drawing/2014/main" id="{BFED89DD-72DC-C55E-287E-A8DC2984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9771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25" grpId="0"/>
      <p:bldP spid="26" grpId="0" animBg="1"/>
      <p:bldP spid="27" grpId="0" animBg="1"/>
      <p:bldP spid="9" grpId="0"/>
      <p:bldP spid="29" grpId="0"/>
      <p:bldP spid="12" grpId="0"/>
      <p:bldP spid="13" grpId="0"/>
      <p:bldP spid="33" grpId="0"/>
      <p:bldP spid="34" grpId="0"/>
      <p:bldP spid="35" grpId="0"/>
      <p:bldP spid="35" grpId="1" build="allAtOnce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671" y="285250"/>
            <a:ext cx="9875520" cy="919940"/>
          </a:xfrm>
        </p:spPr>
        <p:txBody>
          <a:bodyPr/>
          <a:lstStyle/>
          <a:p>
            <a:r>
              <a:rPr lang="es-AR" dirty="0"/>
              <a:t>Enunciado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632" y="1148219"/>
            <a:ext cx="11283696" cy="488960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419" sz="2000" b="1" dirty="0">
                <a:solidFill>
                  <a:schemeClr val="tx1"/>
                </a:solidFill>
              </a:rPr>
              <a:t>Cada una de las siguientes evoluciones esquematizadas en diagramas psicrométricos representa un proceso o una evolución dentro de un equipo. Indique a qué proceso o equipo se refiere cada una y haga la representación en diagrama de bloques. 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437F5-DD25-4E35-B43E-B3A5206E1C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3" y="2719754"/>
            <a:ext cx="2527301" cy="238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7AE8B0-04EE-4236-B901-53A6F4F79A7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65" y="2825262"/>
            <a:ext cx="2527300" cy="227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79A21D-07DC-4FAA-8A8A-B835ED63C58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45" y="2825262"/>
            <a:ext cx="2412891" cy="227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2" descr="Nueva marca difusion - web">
            <a:extLst>
              <a:ext uri="{FF2B5EF4-FFF2-40B4-BE49-F238E27FC236}">
                <a16:creationId xmlns:a16="http://schemas.microsoft.com/office/drawing/2014/main" id="{C2447B15-B727-44B1-8569-89ED5C6775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número de diapositiva 14">
            <a:extLst>
              <a:ext uri="{FF2B5EF4-FFF2-40B4-BE49-F238E27FC236}">
                <a16:creationId xmlns:a16="http://schemas.microsoft.com/office/drawing/2014/main" id="{69B62986-8596-9142-2D4C-ED0CF5F2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r>
              <a:rPr lang="en-US" sz="1600" b="1" dirty="0"/>
              <a:t>-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B1CC14E0-637F-68DE-107F-3DE8DF06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17037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D0F585-A5CC-4CF1-9ED1-B3D06CB0D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36" y="1573658"/>
            <a:ext cx="4911739" cy="2871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AAE5AF-0A45-4B6B-A40C-F554218F52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9" y="1887034"/>
            <a:ext cx="23774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671" y="294316"/>
            <a:ext cx="9875520" cy="919940"/>
          </a:xfrm>
        </p:spPr>
        <p:txBody>
          <a:bodyPr/>
          <a:lstStyle/>
          <a:p>
            <a:r>
              <a:rPr lang="es-AR" dirty="0"/>
              <a:t>Primer esquema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8F46BA-BEF1-42A2-85A9-777F82C24CD1}"/>
              </a:ext>
            </a:extLst>
          </p:cNvPr>
          <p:cNvCxnSpPr>
            <a:cxnSpLocks/>
          </p:cNvCxnSpPr>
          <p:nvPr/>
        </p:nvCxnSpPr>
        <p:spPr>
          <a:xfrm>
            <a:off x="4349298" y="3009397"/>
            <a:ext cx="173146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F70C7-1741-41C4-AF4C-B4A2D94D947E}"/>
                  </a:ext>
                </a:extLst>
              </p:cNvPr>
              <p:cNvSpPr txBox="1"/>
              <p:nvPr/>
            </p:nvSpPr>
            <p:spPr>
              <a:xfrm>
                <a:off x="1952157" y="4074223"/>
                <a:ext cx="809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F70C7-1741-41C4-AF4C-B4A2D94D9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57" y="4074223"/>
                <a:ext cx="809004" cy="276999"/>
              </a:xfrm>
              <a:prstGeom prst="rect">
                <a:avLst/>
              </a:prstGeom>
              <a:blipFill>
                <a:blip r:embed="rId6"/>
                <a:stretch>
                  <a:fillRect l="-6767" r="-6015" b="-65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DADCCF-4397-4EF8-A24E-338D7199B9CB}"/>
                  </a:ext>
                </a:extLst>
              </p:cNvPr>
              <p:cNvSpPr txBox="1"/>
              <p:nvPr/>
            </p:nvSpPr>
            <p:spPr>
              <a:xfrm>
                <a:off x="6527322" y="2659823"/>
                <a:ext cx="1594988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DADCCF-4397-4EF8-A24E-338D7199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322" y="2659823"/>
                <a:ext cx="1594988" cy="305533"/>
              </a:xfrm>
              <a:prstGeom prst="rect">
                <a:avLst/>
              </a:prstGeom>
              <a:blipFill>
                <a:blip r:embed="rId7"/>
                <a:stretch>
                  <a:fillRect l="-3448" r="-383" b="-1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88B258-116C-4B2D-A503-8ED2FC0CC564}"/>
                  </a:ext>
                </a:extLst>
              </p:cNvPr>
              <p:cNvSpPr txBox="1"/>
              <p:nvPr/>
            </p:nvSpPr>
            <p:spPr>
              <a:xfrm>
                <a:off x="9742983" y="2659824"/>
                <a:ext cx="1561325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88B258-116C-4B2D-A503-8ED2FC0C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983" y="2659824"/>
                <a:ext cx="1561325" cy="305533"/>
              </a:xfrm>
              <a:prstGeom prst="rect">
                <a:avLst/>
              </a:prstGeom>
              <a:blipFill>
                <a:blip r:embed="rId8"/>
                <a:stretch>
                  <a:fillRect l="-3125" r="-781" b="-1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1FFC33-CE39-4A4A-B3D8-D9E3DC7154E4}"/>
                  </a:ext>
                </a:extLst>
              </p:cNvPr>
              <p:cNvSpPr txBox="1"/>
              <p:nvPr/>
            </p:nvSpPr>
            <p:spPr>
              <a:xfrm>
                <a:off x="8572143" y="4787681"/>
                <a:ext cx="770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1FFC33-CE39-4A4A-B3D8-D9E3DC715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143" y="4787681"/>
                <a:ext cx="770724" cy="276999"/>
              </a:xfrm>
              <a:prstGeom prst="rect">
                <a:avLst/>
              </a:prstGeom>
              <a:blipFill>
                <a:blip r:embed="rId9"/>
                <a:stretch>
                  <a:fillRect l="-7087" r="-1575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C7AFD8-6738-40EE-8FCA-29077E09286E}"/>
                  </a:ext>
                </a:extLst>
              </p:cNvPr>
              <p:cNvSpPr txBox="1"/>
              <p:nvPr/>
            </p:nvSpPr>
            <p:spPr>
              <a:xfrm>
                <a:off x="8399467" y="5207904"/>
                <a:ext cx="1116075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C7AFD8-6738-40EE-8FCA-29077E092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467" y="5207904"/>
                <a:ext cx="1116075" cy="305533"/>
              </a:xfrm>
              <a:prstGeom prst="rect">
                <a:avLst/>
              </a:prstGeom>
              <a:blipFill>
                <a:blip r:embed="rId10"/>
                <a:stretch>
                  <a:fillRect l="-4372" r="-546" b="-1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D9B7D-1489-4249-B6EE-68B664A11747}"/>
                  </a:ext>
                </a:extLst>
              </p:cNvPr>
              <p:cNvSpPr txBox="1"/>
              <p:nvPr/>
            </p:nvSpPr>
            <p:spPr>
              <a:xfrm>
                <a:off x="8528412" y="5605349"/>
                <a:ext cx="858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D9B7D-1489-4249-B6EE-68B664A11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412" y="5605349"/>
                <a:ext cx="858184" cy="276999"/>
              </a:xfrm>
              <a:prstGeom prst="rect">
                <a:avLst/>
              </a:prstGeom>
              <a:blipFill>
                <a:blip r:embed="rId11"/>
                <a:stretch>
                  <a:fillRect l="-6383" r="-1418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2" descr="Nueva marca difusion - web">
            <a:extLst>
              <a:ext uri="{FF2B5EF4-FFF2-40B4-BE49-F238E27FC236}">
                <a16:creationId xmlns:a16="http://schemas.microsoft.com/office/drawing/2014/main" id="{CBABF6D7-CE64-4CFE-A69E-658F66A0582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número de diapositiva 14">
            <a:extLst>
              <a:ext uri="{FF2B5EF4-FFF2-40B4-BE49-F238E27FC236}">
                <a16:creationId xmlns:a16="http://schemas.microsoft.com/office/drawing/2014/main" id="{F2AD81C0-C4A8-E24A-DE3D-EFE81DAC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r>
              <a:rPr lang="en-US" sz="1600" b="1" dirty="0"/>
              <a:t>-</a:t>
            </a:r>
          </a:p>
        </p:txBody>
      </p:sp>
      <p:sp>
        <p:nvSpPr>
          <p:cNvPr id="13" name="Marcador de pie de página 3">
            <a:extLst>
              <a:ext uri="{FF2B5EF4-FFF2-40B4-BE49-F238E27FC236}">
                <a16:creationId xmlns:a16="http://schemas.microsoft.com/office/drawing/2014/main" id="{18125101-1F96-01D6-AAA7-0F0B0406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8072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C19197-0655-484D-92BE-D813630F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038" y="3388913"/>
            <a:ext cx="5878610" cy="26319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671" y="309131"/>
            <a:ext cx="9875520" cy="919940"/>
          </a:xfrm>
        </p:spPr>
        <p:txBody>
          <a:bodyPr/>
          <a:lstStyle/>
          <a:p>
            <a:r>
              <a:rPr lang="es-AR" dirty="0"/>
              <a:t>Segundo esquema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8F46BA-BEF1-42A2-85A9-777F82C24CD1}"/>
              </a:ext>
            </a:extLst>
          </p:cNvPr>
          <p:cNvCxnSpPr>
            <a:cxnSpLocks/>
          </p:cNvCxnSpPr>
          <p:nvPr/>
        </p:nvCxnSpPr>
        <p:spPr>
          <a:xfrm>
            <a:off x="4349298" y="3009397"/>
            <a:ext cx="2068127" cy="6066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F70C7-1741-41C4-AF4C-B4A2D94D947E}"/>
                  </a:ext>
                </a:extLst>
              </p:cNvPr>
              <p:cNvSpPr txBox="1"/>
              <p:nvPr/>
            </p:nvSpPr>
            <p:spPr>
              <a:xfrm>
                <a:off x="1952157" y="4074223"/>
                <a:ext cx="838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F70C7-1741-41C4-AF4C-B4A2D94D9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57" y="4074223"/>
                <a:ext cx="838948" cy="276999"/>
              </a:xfrm>
              <a:prstGeom prst="rect">
                <a:avLst/>
              </a:prstGeom>
              <a:blipFill>
                <a:blip r:embed="rId5"/>
                <a:stretch>
                  <a:fillRect l="-6522" r="-5797" b="-65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DADCCF-4397-4EF8-A24E-338D7199B9CB}"/>
                  </a:ext>
                </a:extLst>
              </p:cNvPr>
              <p:cNvSpPr txBox="1"/>
              <p:nvPr/>
            </p:nvSpPr>
            <p:spPr>
              <a:xfrm>
                <a:off x="5664098" y="4023835"/>
                <a:ext cx="1594988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DADCCF-4397-4EF8-A24E-338D7199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98" y="4023835"/>
                <a:ext cx="1594988" cy="305533"/>
              </a:xfrm>
              <a:prstGeom prst="rect">
                <a:avLst/>
              </a:prstGeom>
              <a:blipFill>
                <a:blip r:embed="rId6"/>
                <a:stretch>
                  <a:fillRect l="-3053" r="-382" b="-1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88B258-116C-4B2D-A503-8ED2FC0CC564}"/>
                  </a:ext>
                </a:extLst>
              </p:cNvPr>
              <p:cNvSpPr txBox="1"/>
              <p:nvPr/>
            </p:nvSpPr>
            <p:spPr>
              <a:xfrm>
                <a:off x="10070323" y="4059955"/>
                <a:ext cx="1561325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88B258-116C-4B2D-A503-8ED2FC0C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323" y="4059955"/>
                <a:ext cx="1561325" cy="305533"/>
              </a:xfrm>
              <a:prstGeom prst="rect">
                <a:avLst/>
              </a:prstGeom>
              <a:blipFill>
                <a:blip r:embed="rId7"/>
                <a:stretch>
                  <a:fillRect l="-3516" r="-391" b="-1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1FFC33-CE39-4A4A-B3D8-D9E3DC7154E4}"/>
                  </a:ext>
                </a:extLst>
              </p:cNvPr>
              <p:cNvSpPr txBox="1"/>
              <p:nvPr/>
            </p:nvSpPr>
            <p:spPr>
              <a:xfrm>
                <a:off x="8190603" y="1949560"/>
                <a:ext cx="770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1FFC33-CE39-4A4A-B3D8-D9E3DC715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603" y="1949560"/>
                <a:ext cx="770724" cy="276999"/>
              </a:xfrm>
              <a:prstGeom prst="rect">
                <a:avLst/>
              </a:prstGeom>
              <a:blipFill>
                <a:blip r:embed="rId8"/>
                <a:stretch>
                  <a:fillRect l="-7937" r="-1587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C7AFD8-6738-40EE-8FCA-29077E09286E}"/>
                  </a:ext>
                </a:extLst>
              </p:cNvPr>
              <p:cNvSpPr txBox="1"/>
              <p:nvPr/>
            </p:nvSpPr>
            <p:spPr>
              <a:xfrm>
                <a:off x="8017927" y="2393593"/>
                <a:ext cx="1116075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C7AFD8-6738-40EE-8FCA-29077E092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927" y="2393593"/>
                <a:ext cx="1116075" cy="305533"/>
              </a:xfrm>
              <a:prstGeom prst="rect">
                <a:avLst/>
              </a:prstGeom>
              <a:blipFill>
                <a:blip r:embed="rId9"/>
                <a:stretch>
                  <a:fillRect l="-3825" r="-1093" b="-14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3E27E0E-98C1-4EB9-A37D-F6823403364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59" y="1985485"/>
            <a:ext cx="2286000" cy="20383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EBF3D2-A5D0-419C-8623-93FB564C666F}"/>
                  </a:ext>
                </a:extLst>
              </p:cNvPr>
              <p:cNvSpPr txBox="1"/>
              <p:nvPr/>
            </p:nvSpPr>
            <p:spPr>
              <a:xfrm>
                <a:off x="8146872" y="2866160"/>
                <a:ext cx="858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EBF3D2-A5D0-419C-8623-93FB564C6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872" y="2866160"/>
                <a:ext cx="858184" cy="276999"/>
              </a:xfrm>
              <a:prstGeom prst="rect">
                <a:avLst/>
              </a:prstGeom>
              <a:blipFill>
                <a:blip r:embed="rId11"/>
                <a:stretch>
                  <a:fillRect l="-6383" r="-1418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524F821-AA21-45E7-B2F6-2F20F59C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14" y="3365600"/>
            <a:ext cx="2016390" cy="29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2" descr="Nueva marca difusion - web">
            <a:extLst>
              <a:ext uri="{FF2B5EF4-FFF2-40B4-BE49-F238E27FC236}">
                <a16:creationId xmlns:a16="http://schemas.microsoft.com/office/drawing/2014/main" id="{7B52707C-3B66-44C6-AB41-150CCC7AB2C2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número de diapositiva 14">
            <a:extLst>
              <a:ext uri="{FF2B5EF4-FFF2-40B4-BE49-F238E27FC236}">
                <a16:creationId xmlns:a16="http://schemas.microsoft.com/office/drawing/2014/main" id="{7DF127C7-14DE-8E80-68E9-270219E0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r>
              <a:rPr lang="en-US" sz="1600" b="1" dirty="0"/>
              <a:t>-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AA6D1ED8-DC3E-F4CA-39C0-32149FA0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1174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  <p:bldP spid="12" grpId="0"/>
      <p:bldP spid="17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1839</TotalTime>
  <Words>634</Words>
  <Application>Microsoft Office PowerPoint</Application>
  <PresentationFormat>Panorámica</PresentationFormat>
  <Paragraphs>104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Corbel</vt:lpstr>
      <vt:lpstr>Trebuchet MS</vt:lpstr>
      <vt:lpstr>Wingdings 3</vt:lpstr>
      <vt:lpstr>Faceta</vt:lpstr>
      <vt:lpstr>Base</vt:lpstr>
      <vt:lpstr>GUÍA 8 – Humidificación Problema 1</vt:lpstr>
      <vt:lpstr>Pequeña introducción </vt:lpstr>
      <vt:lpstr>Condición del aire</vt:lpstr>
      <vt:lpstr>¿Y el agua? ¿Qué pasa con el agua?</vt:lpstr>
      <vt:lpstr>Nueva recta de operación</vt:lpstr>
      <vt:lpstr>Avanzamos un poquito más</vt:lpstr>
      <vt:lpstr>Enunciado</vt:lpstr>
      <vt:lpstr>Primer esquema</vt:lpstr>
      <vt:lpstr>Segundo esquema</vt:lpstr>
      <vt:lpstr>Tercer esquema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fmongiano@fi.uba.ar</cp:lastModifiedBy>
  <cp:revision>554</cp:revision>
  <dcterms:created xsi:type="dcterms:W3CDTF">2020-04-06T19:11:16Z</dcterms:created>
  <dcterms:modified xsi:type="dcterms:W3CDTF">2024-11-12T18:50:37Z</dcterms:modified>
</cp:coreProperties>
</file>