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745" r:id="rId1"/>
    <p:sldMasterId id="2147483762" r:id="rId2"/>
  </p:sldMasterIdLst>
  <p:notesMasterIdLst>
    <p:notesMasterId r:id="rId25"/>
  </p:notesMasterIdLst>
  <p:sldIdLst>
    <p:sldId id="256" r:id="rId3"/>
    <p:sldId id="423" r:id="rId4"/>
    <p:sldId id="424" r:id="rId5"/>
    <p:sldId id="425" r:id="rId6"/>
    <p:sldId id="426" r:id="rId7"/>
    <p:sldId id="427" r:id="rId8"/>
    <p:sldId id="428" r:id="rId9"/>
    <p:sldId id="429" r:id="rId10"/>
    <p:sldId id="430" r:id="rId11"/>
    <p:sldId id="431" r:id="rId12"/>
    <p:sldId id="432" r:id="rId13"/>
    <p:sldId id="433" r:id="rId14"/>
    <p:sldId id="434" r:id="rId15"/>
    <p:sldId id="436" r:id="rId16"/>
    <p:sldId id="437" r:id="rId17"/>
    <p:sldId id="435" r:id="rId18"/>
    <p:sldId id="438" r:id="rId19"/>
    <p:sldId id="439" r:id="rId20"/>
    <p:sldId id="441" r:id="rId21"/>
    <p:sldId id="442" r:id="rId22"/>
    <p:sldId id="443" r:id="rId23"/>
    <p:sldId id="305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0F9D"/>
    <a:srgbClr val="A43A72"/>
    <a:srgbClr val="D6E6F3"/>
    <a:srgbClr val="D6E7F1"/>
    <a:srgbClr val="B5D6E9"/>
    <a:srgbClr val="C1DCED"/>
    <a:srgbClr val="B3D6E8"/>
    <a:srgbClr val="CAE0EE"/>
    <a:srgbClr val="D7D447"/>
    <a:srgbClr val="E7E5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2" autoAdjust="0"/>
    <p:restoredTop sz="98644" autoAdjust="0"/>
  </p:normalViewPr>
  <p:slideViewPr>
    <p:cSldViewPr snapToGrid="0">
      <p:cViewPr varScale="1">
        <p:scale>
          <a:sx n="107" d="100"/>
          <a:sy n="107" d="100"/>
        </p:scale>
        <p:origin x="918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62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BF8C93-C798-40B1-846D-A29B2F69C377}" type="datetimeFigureOut">
              <a:rPr lang="en-US" smtClean="0"/>
              <a:pPr/>
              <a:t>11/21/2024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C52E68-9455-4137-A792-1A89056F893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545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52E68-9455-4137-A792-1A89056F893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3061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52E68-9455-4137-A792-1A89056F893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3061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52E68-9455-4137-A792-1A89056F8931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3061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52E68-9455-4137-A792-1A89056F8931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3061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52E68-9455-4137-A792-1A89056F8931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3061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52E68-9455-4137-A792-1A89056F8931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3061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52E68-9455-4137-A792-1A89056F8931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3061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52E68-9455-4137-A792-1A89056F8931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3061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52E68-9455-4137-A792-1A89056F8931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3061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52E68-9455-4137-A792-1A89056F8931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30614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52E68-9455-4137-A792-1A89056F8931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3061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52E68-9455-4137-A792-1A89056F893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30614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52E68-9455-4137-A792-1A89056F8931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3061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52E68-9455-4137-A792-1A89056F893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3061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52E68-9455-4137-A792-1A89056F893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3061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52E68-9455-4137-A792-1A89056F893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3061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52E68-9455-4137-A792-1A89056F893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3061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52E68-9455-4137-A792-1A89056F893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3061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52E68-9455-4137-A792-1A89056F893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3061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52E68-9455-4137-A792-1A89056F893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3061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AB98E-7950-4621-83CB-B7F723D3280E}" type="datetime1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76.52/76.05/TA164 - Operaciones Unitarias de Transferencia de Materia / Operaciones Unitarias III                                               1° Cuatrimestre 2024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94FCB-83B5-4144-BDC1-7118612766F0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004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F418A-FDD1-49FD-95B3-710CA7AA132D}" type="datetime1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76.52/76.05/TA164 - Operaciones Unitarias de Transferencia de Materia / Operaciones Unitarias III                                               1° Cuatrimestre 2024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94FCB-83B5-4144-BDC1-7118612766F0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653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BDE58-D14C-4679-A58F-76F5CE675FF1}" type="datetime1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76.52/76.05/TA164 - Operaciones Unitarias de Transferencia de Materia / Operaciones Unitarias III                                               1° Cuatrimestre 2024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94FCB-83B5-4144-BDC1-7118612766F0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42581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45288-4D4F-4A5C-8D40-C5138FFE4BB4}" type="datetime1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76.52/76.05/TA164 - Operaciones Unitarias de Transferencia de Materia / Operaciones Unitarias III                                               1° Cuatrimestre 2024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94FCB-83B5-4144-BDC1-7118612766F0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2106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1201B-9E97-421A-AFF6-C2D546EE4F61}" type="datetime1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76.52/76.05/TA164 - Operaciones Unitarias de Transferencia de Materia / Operaciones Unitarias III                                               1° Cuatrimestre 2024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94FCB-83B5-4144-BDC1-7118612766F0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479961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016D2-9047-4E36-B1F5-DE4D15050173}" type="datetime1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76.52/76.05/TA164 - Operaciones Unitarias de Transferencia de Materia / Operaciones Unitarias III                                               1° Cuatrimestre 2024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94FCB-83B5-4144-BDC1-7118612766F0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010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AD15F-1B2B-49C9-A5ED-6430260778CB}" type="datetime1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76.52/76.05/TA164 - Operaciones Unitarias de Transferencia de Materia / Operaciones Unitarias III                                               1° Cuatrimestre 2024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94FCB-83B5-4144-BDC1-7118612766F0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2151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383AD-B58B-40D0-9847-BBD9840986C7}" type="datetime1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76.52/76.05/TA164 - Operaciones Unitarias de Transferencia de Materia / Operaciones Unitarias III                                               1° Cuatrimestre 2024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94FCB-83B5-4144-BDC1-7118612766F0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0207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D963E76-9D60-4554-BD23-B45EBC359FB0}" type="datetime1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76.52/76.05/TA164 - Operaciones Unitarias de Transferencia de Materia / Operaciones Unitarias III                                               1° Cuatrimestre 2024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9D94FCB-83B5-4144-BDC1-7118612766F0}" type="slidenum">
              <a:rPr lang="en-US" smtClean="0"/>
              <a:pPr/>
              <a:t>‹Nº›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65611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DA07B-3877-440F-A51C-E964F3A60D33}" type="datetime1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76.52/76.05/TA164 - Operaciones Unitarias de Transferencia de Materia / Operaciones Unitarias III                                               1° Cuatrimestre 2024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94FCB-83B5-4144-BDC1-7118612766F0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5196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F34C5-220A-4DA6-B63A-8D4CCB267FD8}" type="datetime1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76.52/76.05/TA164 - Operaciones Unitarias de Transferencia de Materia / Operaciones Unitarias III                                               1° Cuatrimestre 2024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94FCB-83B5-4144-BDC1-7118612766F0}" type="slidenum">
              <a:rPr lang="en-US" smtClean="0"/>
              <a:pPr/>
              <a:t>‹Nº›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6919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118E7-ACE4-4362-8AB4-70221F95ADB5}" type="datetime1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76.52/76.05/TA164 - Operaciones Unitarias de Transferencia de Materia / Operaciones Unitarias III                                               1° Cuatrimestre 2024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94FCB-83B5-4144-BDC1-7118612766F0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4232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92714-3CB2-4CEB-A4B9-7E4A722D5D27}" type="datetime1">
              <a:rPr lang="en-US" smtClean="0"/>
              <a:t>11/21/2024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76.52/76.05/TA164 - Operaciones Unitarias de Transferencia de Materia / Operaciones Unitarias III                                               1° Cuatrimestre 2024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94FCB-83B5-4144-BDC1-7118612766F0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5017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75917-4CB9-415F-A3ED-24DC9366EEA7}" type="datetime1">
              <a:rPr lang="en-US" smtClean="0"/>
              <a:t>11/21/2024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76.52/76.05/TA164 - Operaciones Unitarias de Transferencia de Materia / Operaciones Unitarias III                                               1° Cuatrimestre 2024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94FCB-83B5-4144-BDC1-7118612766F0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452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9F519-2E94-47C3-9A64-8DF8CCA4E438}" type="datetime1">
              <a:rPr lang="en-US" smtClean="0"/>
              <a:t>11/21/2024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76.52/76.05/TA164 - Operaciones Unitarias de Transferencia de Materia / Operaciones Unitarias III                                               1° Cuatrimestre 2024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94FCB-83B5-4144-BDC1-7118612766F0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1704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32691-C4BA-4002-8AA1-6939304350E1}" type="datetime1">
              <a:rPr lang="en-US" smtClean="0"/>
              <a:t>11/21/2024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76.52/76.05/TA164 - Operaciones Unitarias de Transferencia de Materia / Operaciones Unitarias III                                               1° Cuatrimestre 2024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94FCB-83B5-4144-BDC1-7118612766F0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2137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0F25C-0D56-4314-984A-807DA9EFB06C}" type="datetime1">
              <a:rPr lang="en-US" smtClean="0"/>
              <a:t>11/21/2024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76.52/76.05/TA164 - Operaciones Unitarias de Transferencia de Materia / Operaciones Unitarias III                                               1° Cuatrimestre 2024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94FCB-83B5-4144-BDC1-7118612766F0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31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4653E-1DD7-4C43-A931-E7CA6FF821C2}" type="datetime1">
              <a:rPr lang="en-US" smtClean="0"/>
              <a:t>11/21/2024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76.52/76.05/TA164 - Operaciones Unitarias de Transferencia de Materia / Operaciones Unitarias III                                               1° Cuatrimestre 2024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94FCB-83B5-4144-BDC1-7118612766F0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8672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14896-CB12-4A52-9052-719A8C56D7AB}" type="datetime1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76.52/76.05/TA164 - Operaciones Unitarias de Transferencia de Materia / Operaciones Unitarias III                                               1° Cuatrimestre 2024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94FCB-83B5-4144-BDC1-7118612766F0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0133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D55D0-CEA4-4C04-9AA9-7A144C154802}" type="datetime1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76.52/76.05/TA164 - Operaciones Unitarias de Transferencia de Materia / Operaciones Unitarias III                                               1° Cuatrimestre 2024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94FCB-83B5-4144-BDC1-7118612766F0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886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07E96-A166-4FF9-A39D-0066B4F2372A}" type="datetime1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76.52/76.05/TA164 - Operaciones Unitarias de Transferencia de Materia / Operaciones Unitarias III                                               1° Cuatrimestre 2024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94FCB-83B5-4144-BDC1-7118612766F0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060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5EFFA-BCCD-4C12-BCDD-3B58B50CA54E}" type="datetime1">
              <a:rPr lang="en-US" smtClean="0"/>
              <a:t>11/21/2024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76.52/76.05/TA164 - Operaciones Unitarias de Transferencia de Materia / Operaciones Unitarias III                                               1° Cuatrimestre 2024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94FCB-83B5-4144-BDC1-7118612766F0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221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1B9BB-F3FA-4893-B228-99264FE523DF}" type="datetime1">
              <a:rPr lang="en-US" smtClean="0"/>
              <a:t>11/21/2024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76.52/76.05/TA164 - Operaciones Unitarias de Transferencia de Materia / Operaciones Unitarias III                                               1° Cuatrimestre 2024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94FCB-83B5-4144-BDC1-7118612766F0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364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64C96-BAB2-4477-A7A0-AC9838E1883E}" type="datetime1">
              <a:rPr lang="en-US" smtClean="0"/>
              <a:t>11/21/2024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76.52/76.05/TA164 - Operaciones Unitarias de Transferencia de Materia / Operaciones Unitarias III                                               1° Cuatrimestre 2024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94FCB-83B5-4144-BDC1-7118612766F0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585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73D87-A0EF-415B-83EC-8BAB88720D4A}" type="datetime1">
              <a:rPr lang="en-US" smtClean="0"/>
              <a:t>11/21/2024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76.52/76.05/TA164 - Operaciones Unitarias de Transferencia de Materia / Operaciones Unitarias III                                               1° Cuatrimestre 2024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94FCB-83B5-4144-BDC1-7118612766F0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612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5600A-CD9E-4671-961F-A859E9D1274A}" type="datetime1">
              <a:rPr lang="en-US" smtClean="0"/>
              <a:t>11/21/2024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76.52/76.05/TA164 - Operaciones Unitarias de Transferencia de Materia / Operaciones Unitarias III                                               1° Cuatrimestre 2024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94FCB-83B5-4144-BDC1-7118612766F0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194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C86A0-191C-43A5-928C-6EA4C22771B0}" type="datetime1">
              <a:rPr lang="en-US" smtClean="0"/>
              <a:t>11/21/2024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76.52/76.05/TA164 - Operaciones Unitarias de Transferencia de Materia / Operaciones Unitarias III                                               1° Cuatrimestre 2024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94FCB-83B5-4144-BDC1-7118612766F0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286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1FCD9F-1C4B-48D5-88F4-0412C08C4A2C}" type="datetime1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76.52/76.05/TA164 - Operaciones Unitarias de Transferencia de Materia / Operaciones Unitarias III                                               1° Cuatrimestre 2024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9D94FCB-83B5-4144-BDC1-7118612766F0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991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  <p:sldLayoutId id="2147483758" r:id="rId13"/>
    <p:sldLayoutId id="2147483759" r:id="rId14"/>
    <p:sldLayoutId id="2147483760" r:id="rId15"/>
    <p:sldLayoutId id="2147483761" r:id="rId16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EE6502DD-5CC0-4F9D-9356-8E4820E7A769}" type="datetime1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76.52/76.05/TA164 - Operaciones Unitarias de Transferencia de Materia / Operaciones Unitarias III                                               1° Cuatrimestre 2024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69D94FCB-83B5-4144-BDC1-7118612766F0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566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2.png"/><Relationship Id="rId4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4.png"/><Relationship Id="rId5" Type="http://schemas.openxmlformats.org/officeDocument/2006/relationships/image" Target="../media/image1.jpe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8.png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1.jpe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4.png"/><Relationship Id="rId4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image" Target="../media/image36.jpe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5.png"/><Relationship Id="rId5" Type="http://schemas.openxmlformats.org/officeDocument/2006/relationships/image" Target="../media/image43.png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image" Target="../media/image46.jpe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9.jpe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sv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png"/><Relationship Id="rId5" Type="http://schemas.openxmlformats.org/officeDocument/2006/relationships/image" Target="../media/image1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0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4.png"/><Relationship Id="rId5" Type="http://schemas.openxmlformats.org/officeDocument/2006/relationships/image" Target="../media/image1.jpeg"/><Relationship Id="rId4" Type="http://schemas.openxmlformats.org/officeDocument/2006/relationships/image" Target="../media/image13.pn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8.png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2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1.png"/><Relationship Id="rId5" Type="http://schemas.openxmlformats.org/officeDocument/2006/relationships/image" Target="../media/image1.jpe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5.png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97635" y="2485645"/>
            <a:ext cx="9610708" cy="1755648"/>
          </a:xfrm>
        </p:spPr>
        <p:txBody>
          <a:bodyPr anchor="ctr"/>
          <a:lstStyle/>
          <a:p>
            <a:pPr algn="ctr"/>
            <a:r>
              <a:rPr lang="x-none" dirty="0"/>
              <a:t>GUÍA </a:t>
            </a:r>
            <a:r>
              <a:rPr lang="es-AR" dirty="0"/>
              <a:t>8</a:t>
            </a:r>
            <a:r>
              <a:rPr lang="x-none" dirty="0"/>
              <a:t> – </a:t>
            </a:r>
            <a:r>
              <a:rPr lang="es-ES" dirty="0"/>
              <a:t>Humidificación </a:t>
            </a:r>
            <a:r>
              <a:rPr lang="es-AR" dirty="0"/>
              <a:t>Problema 5</a:t>
            </a:r>
            <a:endParaRPr lang="en-US" dirty="0"/>
          </a:p>
        </p:txBody>
      </p:sp>
      <p:sp>
        <p:nvSpPr>
          <p:cNvPr id="4" name="Subtítulo 2"/>
          <p:cNvSpPr txBox="1">
            <a:spLocks/>
          </p:cNvSpPr>
          <p:nvPr/>
        </p:nvSpPr>
        <p:spPr>
          <a:xfrm>
            <a:off x="1507067" y="5678424"/>
            <a:ext cx="7766936" cy="4191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AR" b="1" dirty="0"/>
              <a:t>2</a:t>
            </a:r>
            <a:r>
              <a:rPr lang="x-none" b="1" dirty="0"/>
              <a:t>° Cuatrimestre - 202</a:t>
            </a:r>
            <a:r>
              <a:rPr lang="es-AR" b="1" dirty="0"/>
              <a:t>4</a:t>
            </a:r>
            <a:endParaRPr lang="en-US" b="1" dirty="0"/>
          </a:p>
        </p:txBody>
      </p:sp>
      <p:pic>
        <p:nvPicPr>
          <p:cNvPr id="5" name="Imagen 2" descr="Nueva marca difusion - web">
            <a:extLst>
              <a:ext uri="{FF2B5EF4-FFF2-40B4-BE49-F238E27FC236}">
                <a16:creationId xmlns:a16="http://schemas.microsoft.com/office/drawing/2014/main" id="{456338A2-61DA-48A4-BB02-6FEE9618412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0085" y="6097604"/>
            <a:ext cx="2120900" cy="660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006978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62 Imagen" descr="mic 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885" y="1069003"/>
            <a:ext cx="9033184" cy="5282381"/>
          </a:xfrm>
          <a:prstGeom prst="rect">
            <a:avLst/>
          </a:prstGeom>
        </p:spPr>
      </p:pic>
      <p:cxnSp>
        <p:nvCxnSpPr>
          <p:cNvPr id="14" name="13 Conector recto"/>
          <p:cNvCxnSpPr/>
          <p:nvPr/>
        </p:nvCxnSpPr>
        <p:spPr>
          <a:xfrm rot="16200000" flipV="1">
            <a:off x="3561907" y="4263656"/>
            <a:ext cx="1605516" cy="1605516"/>
          </a:xfrm>
          <a:prstGeom prst="line">
            <a:avLst/>
          </a:prstGeom>
          <a:ln w="1651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14 Elipse"/>
          <p:cNvSpPr/>
          <p:nvPr/>
        </p:nvSpPr>
        <p:spPr>
          <a:xfrm>
            <a:off x="3519377" y="5826642"/>
            <a:ext cx="74428" cy="6379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7" name="16 Conector recto de flecha"/>
          <p:cNvCxnSpPr/>
          <p:nvPr/>
        </p:nvCxnSpPr>
        <p:spPr>
          <a:xfrm rot="5400000" flipH="1" flipV="1">
            <a:off x="2730624" y="5090893"/>
            <a:ext cx="1657410" cy="5474"/>
          </a:xfrm>
          <a:prstGeom prst="straightConnector1">
            <a:avLst/>
          </a:prstGeom>
          <a:ln w="1651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Conector recto de flecha"/>
          <p:cNvCxnSpPr/>
          <p:nvPr/>
        </p:nvCxnSpPr>
        <p:spPr>
          <a:xfrm rot="5400000" flipH="1" flipV="1">
            <a:off x="3426343" y="5737153"/>
            <a:ext cx="269360" cy="1771"/>
          </a:xfrm>
          <a:prstGeom prst="straightConnector1">
            <a:avLst/>
          </a:prstGeom>
          <a:ln w="1651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22 Conector recto"/>
          <p:cNvCxnSpPr/>
          <p:nvPr/>
        </p:nvCxnSpPr>
        <p:spPr>
          <a:xfrm flipV="1">
            <a:off x="3561907" y="5613991"/>
            <a:ext cx="1903228" cy="1"/>
          </a:xfrm>
          <a:prstGeom prst="line">
            <a:avLst/>
          </a:prstGeom>
          <a:ln w="1651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25 Conector recto"/>
          <p:cNvCxnSpPr/>
          <p:nvPr/>
        </p:nvCxnSpPr>
        <p:spPr>
          <a:xfrm rot="16200000" flipV="1">
            <a:off x="3852530" y="3990754"/>
            <a:ext cx="1605516" cy="1605516"/>
          </a:xfrm>
          <a:prstGeom prst="line">
            <a:avLst/>
          </a:prstGeom>
          <a:ln w="1651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26 Conector recto de flecha"/>
          <p:cNvCxnSpPr/>
          <p:nvPr/>
        </p:nvCxnSpPr>
        <p:spPr>
          <a:xfrm rot="5400000" flipH="1" flipV="1">
            <a:off x="2888796" y="4658950"/>
            <a:ext cx="1640758" cy="276412"/>
          </a:xfrm>
          <a:prstGeom prst="straightConnector1">
            <a:avLst/>
          </a:prstGeom>
          <a:ln w="1651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28 Conector recto de flecha"/>
          <p:cNvCxnSpPr/>
          <p:nvPr/>
        </p:nvCxnSpPr>
        <p:spPr>
          <a:xfrm rot="5400000" flipH="1" flipV="1">
            <a:off x="3463154" y="5451112"/>
            <a:ext cx="262674" cy="57205"/>
          </a:xfrm>
          <a:prstGeom prst="straightConnector1">
            <a:avLst/>
          </a:prstGeom>
          <a:ln w="1651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31 Conector recto"/>
          <p:cNvCxnSpPr/>
          <p:nvPr/>
        </p:nvCxnSpPr>
        <p:spPr>
          <a:xfrm flipV="1">
            <a:off x="3610790" y="5348377"/>
            <a:ext cx="2074018" cy="12574"/>
          </a:xfrm>
          <a:prstGeom prst="line">
            <a:avLst/>
          </a:prstGeom>
          <a:ln w="1651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33 Conector recto"/>
          <p:cNvCxnSpPr/>
          <p:nvPr/>
        </p:nvCxnSpPr>
        <p:spPr>
          <a:xfrm rot="16200000" flipV="1">
            <a:off x="4108447" y="3746339"/>
            <a:ext cx="1605516" cy="1605516"/>
          </a:xfrm>
          <a:prstGeom prst="line">
            <a:avLst/>
          </a:prstGeom>
          <a:ln w="1651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34 Conector recto de flecha"/>
          <p:cNvCxnSpPr/>
          <p:nvPr/>
        </p:nvCxnSpPr>
        <p:spPr>
          <a:xfrm rot="5400000" flipH="1" flipV="1">
            <a:off x="3061325" y="4311018"/>
            <a:ext cx="1603376" cy="486322"/>
          </a:xfrm>
          <a:prstGeom prst="straightConnector1">
            <a:avLst/>
          </a:prstGeom>
          <a:ln w="1651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36 Conector recto de flecha"/>
          <p:cNvCxnSpPr/>
          <p:nvPr/>
        </p:nvCxnSpPr>
        <p:spPr>
          <a:xfrm rot="5400000" flipH="1" flipV="1">
            <a:off x="3527853" y="5193756"/>
            <a:ext cx="259800" cy="103216"/>
          </a:xfrm>
          <a:prstGeom prst="straightConnector1">
            <a:avLst/>
          </a:prstGeom>
          <a:ln w="1651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38 Conector recto"/>
          <p:cNvCxnSpPr/>
          <p:nvPr/>
        </p:nvCxnSpPr>
        <p:spPr>
          <a:xfrm flipV="1">
            <a:off x="3726611" y="5115464"/>
            <a:ext cx="2156604" cy="25879"/>
          </a:xfrm>
          <a:prstGeom prst="line">
            <a:avLst/>
          </a:prstGeom>
          <a:ln w="1651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41 Conector recto"/>
          <p:cNvCxnSpPr/>
          <p:nvPr/>
        </p:nvCxnSpPr>
        <p:spPr>
          <a:xfrm rot="16200000" flipV="1">
            <a:off x="4321232" y="3510550"/>
            <a:ext cx="1605516" cy="1605516"/>
          </a:xfrm>
          <a:prstGeom prst="line">
            <a:avLst/>
          </a:prstGeom>
          <a:ln w="1651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42 Conector recto de flecha"/>
          <p:cNvCxnSpPr/>
          <p:nvPr/>
        </p:nvCxnSpPr>
        <p:spPr>
          <a:xfrm rot="5400000" flipH="1" flipV="1">
            <a:off x="3229540" y="3984652"/>
            <a:ext cx="1617755" cy="653103"/>
          </a:xfrm>
          <a:prstGeom prst="straightConnector1">
            <a:avLst/>
          </a:prstGeom>
          <a:ln w="1651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45 Conector recto de flecha"/>
          <p:cNvCxnSpPr/>
          <p:nvPr/>
        </p:nvCxnSpPr>
        <p:spPr>
          <a:xfrm rot="5400000" flipH="1" flipV="1">
            <a:off x="3627059" y="4930650"/>
            <a:ext cx="285679" cy="120470"/>
          </a:xfrm>
          <a:prstGeom prst="straightConnector1">
            <a:avLst/>
          </a:prstGeom>
          <a:ln w="1651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47 Conector recto"/>
          <p:cNvCxnSpPr/>
          <p:nvPr/>
        </p:nvCxnSpPr>
        <p:spPr>
          <a:xfrm flipV="1">
            <a:off x="3831244" y="4831307"/>
            <a:ext cx="2323896" cy="18885"/>
          </a:xfrm>
          <a:prstGeom prst="line">
            <a:avLst/>
          </a:prstGeom>
          <a:ln w="1651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49 Conector recto"/>
          <p:cNvCxnSpPr/>
          <p:nvPr/>
        </p:nvCxnSpPr>
        <p:spPr>
          <a:xfrm rot="16200000" flipV="1">
            <a:off x="4603286" y="3246693"/>
            <a:ext cx="1605516" cy="1605516"/>
          </a:xfrm>
          <a:prstGeom prst="line">
            <a:avLst/>
          </a:prstGeom>
          <a:ln w="1651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51 Conector recto de flecha"/>
          <p:cNvCxnSpPr/>
          <p:nvPr/>
        </p:nvCxnSpPr>
        <p:spPr>
          <a:xfrm rot="5400000" flipH="1" flipV="1">
            <a:off x="3420927" y="3657387"/>
            <a:ext cx="1594411" cy="775973"/>
          </a:xfrm>
          <a:prstGeom prst="straightConnector1">
            <a:avLst/>
          </a:prstGeom>
          <a:ln w="1651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54 Conector recto de flecha"/>
          <p:cNvCxnSpPr/>
          <p:nvPr/>
        </p:nvCxnSpPr>
        <p:spPr>
          <a:xfrm rot="5400000" flipH="1" flipV="1">
            <a:off x="3740489" y="4556624"/>
            <a:ext cx="379410" cy="191798"/>
          </a:xfrm>
          <a:prstGeom prst="straightConnector1">
            <a:avLst/>
          </a:prstGeom>
          <a:ln w="1651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56 Conector recto"/>
          <p:cNvCxnSpPr/>
          <p:nvPr/>
        </p:nvCxnSpPr>
        <p:spPr>
          <a:xfrm flipV="1">
            <a:off x="4017763" y="4435522"/>
            <a:ext cx="2512691" cy="34808"/>
          </a:xfrm>
          <a:prstGeom prst="line">
            <a:avLst/>
          </a:prstGeom>
          <a:ln w="1651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59 Rectángulo"/>
          <p:cNvSpPr/>
          <p:nvPr/>
        </p:nvSpPr>
        <p:spPr>
          <a:xfrm>
            <a:off x="2540883" y="5778303"/>
            <a:ext cx="1015708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BASE</a:t>
            </a:r>
          </a:p>
        </p:txBody>
      </p:sp>
      <p:cxnSp>
        <p:nvCxnSpPr>
          <p:cNvPr id="31" name="30 Conector recto"/>
          <p:cNvCxnSpPr/>
          <p:nvPr/>
        </p:nvCxnSpPr>
        <p:spPr>
          <a:xfrm rot="16200000" flipV="1">
            <a:off x="4953197" y="2835823"/>
            <a:ext cx="1605516" cy="1605516"/>
          </a:xfrm>
          <a:prstGeom prst="line">
            <a:avLst/>
          </a:prstGeom>
          <a:ln w="1651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32 Conector recto de flecha"/>
          <p:cNvCxnSpPr/>
          <p:nvPr/>
        </p:nvCxnSpPr>
        <p:spPr>
          <a:xfrm rot="5400000" flipH="1" flipV="1">
            <a:off x="3689050" y="3190315"/>
            <a:ext cx="1593412" cy="918638"/>
          </a:xfrm>
          <a:prstGeom prst="straightConnector1">
            <a:avLst/>
          </a:prstGeom>
          <a:ln w="1651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37 Conector recto de flecha"/>
          <p:cNvCxnSpPr/>
          <p:nvPr/>
        </p:nvCxnSpPr>
        <p:spPr>
          <a:xfrm rot="5400000" flipH="1" flipV="1">
            <a:off x="3943674" y="4198054"/>
            <a:ext cx="349476" cy="204915"/>
          </a:xfrm>
          <a:prstGeom prst="straightConnector1">
            <a:avLst/>
          </a:prstGeom>
          <a:ln w="1651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52 Conector recto"/>
          <p:cNvCxnSpPr/>
          <p:nvPr/>
        </p:nvCxnSpPr>
        <p:spPr>
          <a:xfrm rot="10800000">
            <a:off x="3739488" y="4135273"/>
            <a:ext cx="3168079" cy="29"/>
          </a:xfrm>
          <a:prstGeom prst="line">
            <a:avLst/>
          </a:prstGeom>
          <a:ln w="25400">
            <a:solidFill>
              <a:srgbClr val="CF0F9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53 Flecha arriba"/>
          <p:cNvSpPr/>
          <p:nvPr/>
        </p:nvSpPr>
        <p:spPr>
          <a:xfrm>
            <a:off x="6482687" y="3002507"/>
            <a:ext cx="236379" cy="1007970"/>
          </a:xfrm>
          <a:prstGeom prst="upArrow">
            <a:avLst/>
          </a:prstGeom>
          <a:solidFill>
            <a:srgbClr val="A43A72"/>
          </a:solidFill>
          <a:ln>
            <a:solidFill>
              <a:srgbClr val="CF0F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6" name="55 CuadroTexto"/>
          <p:cNvSpPr txBox="1"/>
          <p:nvPr/>
        </p:nvSpPr>
        <p:spPr>
          <a:xfrm>
            <a:off x="6155140" y="2614321"/>
            <a:ext cx="53646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Fin de la recta de operación </a:t>
            </a:r>
            <a:r>
              <a:rPr lang="es-AR" dirty="0">
                <a:sym typeface="Wingdings" panose="05000000000000000000" pitchFamily="2" charset="2"/>
              </a:rPr>
              <a:t> fin del equipo</a:t>
            </a:r>
            <a:endParaRPr lang="es-ES" dirty="0"/>
          </a:p>
        </p:txBody>
      </p:sp>
      <p:cxnSp>
        <p:nvCxnSpPr>
          <p:cNvPr id="65" name="64 Conector recto"/>
          <p:cNvCxnSpPr/>
          <p:nvPr/>
        </p:nvCxnSpPr>
        <p:spPr>
          <a:xfrm flipV="1">
            <a:off x="5158854" y="4121624"/>
            <a:ext cx="1760561" cy="1746913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Marcador de número de diapositiva 14"/>
          <p:cNvSpPr>
            <a:spLocks noGrp="1"/>
          </p:cNvSpPr>
          <p:nvPr>
            <p:ph type="sldNum" sz="quarter" idx="12"/>
          </p:nvPr>
        </p:nvSpPr>
        <p:spPr>
          <a:xfrm>
            <a:off x="11236569" y="6231929"/>
            <a:ext cx="531759" cy="365125"/>
          </a:xfrm>
        </p:spPr>
        <p:txBody>
          <a:bodyPr/>
          <a:lstStyle/>
          <a:p>
            <a:r>
              <a:rPr lang="en-US" sz="1600" b="1" dirty="0"/>
              <a:t>-</a:t>
            </a:r>
            <a:fld id="{69D94FCB-83B5-4144-BDC1-7118612766F0}" type="slidenum">
              <a:rPr lang="en-US" sz="1400" b="1" smtClean="0">
                <a:latin typeface="Calibri" panose="020F0502020204030204" pitchFamily="34" charset="0"/>
                <a:cs typeface="Calibri" panose="020F0502020204030204" pitchFamily="34" charset="0"/>
              </a:rPr>
              <a:t>10</a:t>
            </a:fld>
            <a:r>
              <a:rPr lang="en-US" sz="1600" b="1" dirty="0"/>
              <a:t>-</a:t>
            </a:r>
          </a:p>
        </p:txBody>
      </p:sp>
      <p:sp>
        <p:nvSpPr>
          <p:cNvPr id="41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438911" y="6251260"/>
            <a:ext cx="10797657" cy="365125"/>
          </a:xfrm>
        </p:spPr>
        <p:txBody>
          <a:bodyPr/>
          <a:lstStyle/>
          <a:p>
            <a:pPr algn="l"/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76.52/76.05/TA164 - </a:t>
            </a:r>
            <a:r>
              <a:rPr lang="en-US" sz="1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Operaciones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Unitarias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1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Transferencia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Materia / </a:t>
            </a:r>
            <a:r>
              <a:rPr lang="en-US" sz="1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Operaciones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Unitarias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III                                               2° </a:t>
            </a:r>
            <a:r>
              <a:rPr lang="en-US" sz="1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Cuatrimestre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2024</a:t>
            </a:r>
          </a:p>
        </p:txBody>
      </p:sp>
      <p:pic>
        <p:nvPicPr>
          <p:cNvPr id="47" name="Imagen 2" descr="Nueva marca difusion - web">
            <a:extLst>
              <a:ext uri="{FF2B5EF4-FFF2-40B4-BE49-F238E27FC236}">
                <a16:creationId xmlns:a16="http://schemas.microsoft.com/office/drawing/2014/main" id="{649961EF-3E75-4070-A09F-5FD34DB350C0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7428" y="353613"/>
            <a:ext cx="2120900" cy="660400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Título 1"/>
          <p:cNvSpPr>
            <a:spLocks noGrp="1"/>
          </p:cNvSpPr>
          <p:nvPr>
            <p:ph type="title"/>
          </p:nvPr>
        </p:nvSpPr>
        <p:spPr>
          <a:xfrm>
            <a:off x="438911" y="263525"/>
            <a:ext cx="9208517" cy="920750"/>
          </a:xfrm>
        </p:spPr>
        <p:txBody>
          <a:bodyPr/>
          <a:lstStyle/>
          <a:p>
            <a:r>
              <a:rPr lang="es-AR" dirty="0"/>
              <a:t>Resolución – </a:t>
            </a:r>
            <a:r>
              <a:rPr lang="es-AR" i="1" dirty="0"/>
              <a:t>Ítem b) </a:t>
            </a:r>
            <a:r>
              <a:rPr lang="el-GR" i="1" dirty="0"/>
              <a:t>Φ</a:t>
            </a:r>
            <a:r>
              <a:rPr lang="es-AR" i="1" dirty="0"/>
              <a:t> de salida </a:t>
            </a:r>
            <a:r>
              <a:rPr lang="es-AR" sz="2800" i="1" dirty="0"/>
              <a:t>(%</a:t>
            </a:r>
            <a:r>
              <a:rPr lang="es-AR" sz="2800" i="1" dirty="0" err="1"/>
              <a:t>hr</a:t>
            </a:r>
            <a:r>
              <a:rPr lang="es-AR" sz="2800" i="1" dirty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038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1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8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8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8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8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500"/>
                            </p:stCondLst>
                            <p:childTnLst>
                              <p:par>
                                <p:cTn id="80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8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8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8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9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500"/>
                            </p:stCondLst>
                            <p:childTnLst>
                              <p:par>
                                <p:cTn id="97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9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000"/>
                            </p:stCondLst>
                            <p:childTnLst>
                              <p:par>
                                <p:cTn id="101" presetID="8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500"/>
                            </p:stCondLst>
                            <p:childTnLst>
                              <p:par>
                                <p:cTn id="10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3000"/>
                            </p:stCondLst>
                            <p:childTnLst>
                              <p:par>
                                <p:cTn id="10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13" presetID="8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17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"/>
                            </p:stCondLst>
                            <p:childTnLst>
                              <p:par>
                                <p:cTn id="126" presetID="8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000"/>
                            </p:stCondLst>
                            <p:childTnLst>
                              <p:par>
                                <p:cTn id="130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500"/>
                            </p:stCondLst>
                            <p:childTnLst>
                              <p:par>
                                <p:cTn id="134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2000"/>
                            </p:stCondLst>
                            <p:childTnLst>
                              <p:par>
                                <p:cTn id="138" presetID="8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3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2500"/>
                            </p:stCondLst>
                            <p:childTnLst>
                              <p:par>
                                <p:cTn id="142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500"/>
                            </p:stCondLst>
                            <p:childTnLst>
                              <p:par>
                                <p:cTn id="151" presetID="8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00"/>
                            </p:stCondLst>
                            <p:childTnLst>
                              <p:par>
                                <p:cTn id="164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1"/>
      <p:bldP spid="54" grpId="0" animBg="1"/>
      <p:bldP spid="5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Imagen" descr="mic 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399" y="959885"/>
            <a:ext cx="8041873" cy="5344599"/>
          </a:xfrm>
          <a:prstGeom prst="rect">
            <a:avLst/>
          </a:prstGeom>
        </p:spPr>
      </p:pic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cxnSp>
        <p:nvCxnSpPr>
          <p:cNvPr id="12" name="11 Conector recto"/>
          <p:cNvCxnSpPr/>
          <p:nvPr/>
        </p:nvCxnSpPr>
        <p:spPr>
          <a:xfrm rot="16200000" flipH="1">
            <a:off x="3352800" y="4895849"/>
            <a:ext cx="2333625" cy="9525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12 Anillo"/>
          <p:cNvSpPr/>
          <p:nvPr/>
        </p:nvSpPr>
        <p:spPr>
          <a:xfrm>
            <a:off x="4312693" y="5882185"/>
            <a:ext cx="409432" cy="382137"/>
          </a:xfrm>
          <a:prstGeom prst="donut">
            <a:avLst>
              <a:gd name="adj" fmla="val 2734"/>
            </a:avLst>
          </a:prstGeom>
          <a:noFill/>
          <a:ln w="31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4" name="13 Marco"/>
          <p:cNvSpPr/>
          <p:nvPr/>
        </p:nvSpPr>
        <p:spPr>
          <a:xfrm>
            <a:off x="9339531" y="5146642"/>
            <a:ext cx="1897037" cy="600500"/>
          </a:xfrm>
          <a:prstGeom prst="frame">
            <a:avLst>
              <a:gd name="adj1" fmla="val 6314"/>
            </a:avLst>
          </a:prstGeom>
          <a:noFill/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9" name="Marcador de número de diapositiva 14"/>
          <p:cNvSpPr>
            <a:spLocks noGrp="1"/>
          </p:cNvSpPr>
          <p:nvPr>
            <p:ph type="sldNum" sz="quarter" idx="12"/>
          </p:nvPr>
        </p:nvSpPr>
        <p:spPr>
          <a:xfrm>
            <a:off x="11236569" y="6231929"/>
            <a:ext cx="531759" cy="365125"/>
          </a:xfrm>
        </p:spPr>
        <p:txBody>
          <a:bodyPr/>
          <a:lstStyle/>
          <a:p>
            <a:r>
              <a:rPr lang="en-US" sz="1600" b="1" dirty="0"/>
              <a:t>-</a:t>
            </a:r>
            <a:fld id="{69D94FCB-83B5-4144-BDC1-7118612766F0}" type="slidenum">
              <a:rPr lang="en-US" sz="1400" b="1" smtClean="0">
                <a:latin typeface="Calibri" panose="020F0502020204030204" pitchFamily="34" charset="0"/>
                <a:cs typeface="Calibri" panose="020F0502020204030204" pitchFamily="34" charset="0"/>
              </a:rPr>
              <a:t>11</a:t>
            </a:fld>
            <a:r>
              <a:rPr lang="en-US" sz="1600" b="1" dirty="0"/>
              <a:t>-</a:t>
            </a:r>
          </a:p>
        </p:txBody>
      </p:sp>
      <p:sp>
        <p:nvSpPr>
          <p:cNvPr id="16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438911" y="6251260"/>
            <a:ext cx="10797657" cy="365125"/>
          </a:xfrm>
        </p:spPr>
        <p:txBody>
          <a:bodyPr/>
          <a:lstStyle/>
          <a:p>
            <a:pPr algn="l"/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76.52/76.05/TA164 - </a:t>
            </a:r>
            <a:r>
              <a:rPr lang="en-US" sz="1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Operaciones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Unitarias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1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Transferencia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Materia / </a:t>
            </a:r>
            <a:r>
              <a:rPr lang="en-US" sz="1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Operaciones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Unitarias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III                                               2° </a:t>
            </a:r>
            <a:r>
              <a:rPr lang="en-US" sz="1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Cuatrimestre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2024</a:t>
            </a:r>
          </a:p>
        </p:txBody>
      </p:sp>
      <p:pic>
        <p:nvPicPr>
          <p:cNvPr id="21" name="Imagen 2" descr="Nueva marca difusion - web">
            <a:extLst>
              <a:ext uri="{FF2B5EF4-FFF2-40B4-BE49-F238E27FC236}">
                <a16:creationId xmlns:a16="http://schemas.microsoft.com/office/drawing/2014/main" id="{649961EF-3E75-4070-A09F-5FD34DB350C0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7428" y="353613"/>
            <a:ext cx="2120900" cy="660400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Título 1"/>
          <p:cNvSpPr>
            <a:spLocks noGrp="1"/>
          </p:cNvSpPr>
          <p:nvPr>
            <p:ph type="title"/>
          </p:nvPr>
        </p:nvSpPr>
        <p:spPr>
          <a:xfrm>
            <a:off x="438911" y="263525"/>
            <a:ext cx="9208517" cy="920750"/>
          </a:xfrm>
        </p:spPr>
        <p:txBody>
          <a:bodyPr/>
          <a:lstStyle/>
          <a:p>
            <a:r>
              <a:rPr lang="es-AR" dirty="0"/>
              <a:t>Resolución – </a:t>
            </a:r>
            <a:r>
              <a:rPr lang="es-AR" i="1" dirty="0"/>
              <a:t>Ítem b) </a:t>
            </a:r>
            <a:r>
              <a:rPr lang="el-GR" i="1" dirty="0"/>
              <a:t>Φ</a:t>
            </a:r>
            <a:r>
              <a:rPr lang="es-AR" i="1" dirty="0"/>
              <a:t> de salida </a:t>
            </a:r>
            <a:r>
              <a:rPr lang="es-AR" sz="2800" i="1" dirty="0"/>
              <a:t>(%</a:t>
            </a:r>
            <a:r>
              <a:rPr lang="es-AR" sz="2800" i="1" dirty="0" err="1"/>
              <a:t>hr</a:t>
            </a:r>
            <a:r>
              <a:rPr lang="es-AR" sz="2800" i="1" dirty="0"/>
              <a:t>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ángulo 22"/>
              <p:cNvSpPr/>
              <p:nvPr/>
            </p:nvSpPr>
            <p:spPr>
              <a:xfrm>
                <a:off x="9499950" y="5226043"/>
                <a:ext cx="1576197" cy="4385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s-AR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𝑡</m:t>
                          </m:r>
                        </m:e>
                        <m:sub>
                          <m:r>
                            <a:rPr lang="es-AR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𝑇</m:t>
                          </m:r>
                        </m:sub>
                      </m:sSub>
                      <m:r>
                        <a:rPr lang="es-AR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=20,8 °</m:t>
                      </m:r>
                      <m:r>
                        <a:rPr lang="es-AR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𝐶</m:t>
                      </m:r>
                    </m:oMath>
                  </m:oMathPara>
                </a14:m>
                <a:endParaRPr lang="es-E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3" name="Rectángulo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9950" y="5226043"/>
                <a:ext cx="1576197" cy="43858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7038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8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Imagen" descr="diagrama 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212" y="1004735"/>
            <a:ext cx="9873848" cy="5166435"/>
          </a:xfrm>
          <a:prstGeom prst="rect">
            <a:avLst/>
          </a:prstGeom>
        </p:spPr>
      </p:pic>
      <p:sp>
        <p:nvSpPr>
          <p:cNvPr id="11" name="10 Conector"/>
          <p:cNvSpPr/>
          <p:nvPr/>
        </p:nvSpPr>
        <p:spPr>
          <a:xfrm>
            <a:off x="6398480" y="4088834"/>
            <a:ext cx="82763" cy="71356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13 Conector"/>
          <p:cNvSpPr/>
          <p:nvPr/>
        </p:nvSpPr>
        <p:spPr>
          <a:xfrm>
            <a:off x="5769830" y="3879284"/>
            <a:ext cx="82763" cy="71356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5" name="14 Conector recto de flecha"/>
          <p:cNvCxnSpPr/>
          <p:nvPr/>
        </p:nvCxnSpPr>
        <p:spPr>
          <a:xfrm rot="16200000" flipV="1">
            <a:off x="3433503" y="4027749"/>
            <a:ext cx="2553269" cy="650922"/>
          </a:xfrm>
          <a:prstGeom prst="straightConnector1">
            <a:avLst/>
          </a:prstGeom>
          <a:ln w="2540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15 Rectángulo"/>
          <p:cNvSpPr/>
          <p:nvPr/>
        </p:nvSpPr>
        <p:spPr>
          <a:xfrm>
            <a:off x="3227187" y="2686049"/>
            <a:ext cx="2360813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BASE</a:t>
            </a:r>
          </a:p>
        </p:txBody>
      </p:sp>
      <p:cxnSp>
        <p:nvCxnSpPr>
          <p:cNvPr id="17" name="16 Conector recto de flecha"/>
          <p:cNvCxnSpPr/>
          <p:nvPr/>
        </p:nvCxnSpPr>
        <p:spPr>
          <a:xfrm rot="16200000" flipV="1">
            <a:off x="5070927" y="3092002"/>
            <a:ext cx="1289857" cy="173154"/>
          </a:xfrm>
          <a:prstGeom prst="straightConnector1">
            <a:avLst/>
          </a:prstGeom>
          <a:ln w="2540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18 Rectángulo"/>
          <p:cNvSpPr/>
          <p:nvPr/>
        </p:nvSpPr>
        <p:spPr>
          <a:xfrm>
            <a:off x="4488326" y="2170704"/>
            <a:ext cx="2360813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tbh </a:t>
            </a:r>
            <a:r>
              <a:rPr lang="es-ES" sz="20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tope</a:t>
            </a:r>
          </a:p>
        </p:txBody>
      </p:sp>
      <p:cxnSp>
        <p:nvCxnSpPr>
          <p:cNvPr id="21" name="20 Conector recto de flecha"/>
          <p:cNvCxnSpPr/>
          <p:nvPr/>
        </p:nvCxnSpPr>
        <p:spPr>
          <a:xfrm rot="5400000" flipH="1" flipV="1">
            <a:off x="5353053" y="2857499"/>
            <a:ext cx="2209799" cy="19054"/>
          </a:xfrm>
          <a:prstGeom prst="straightConnector1">
            <a:avLst/>
          </a:prstGeom>
          <a:ln w="2540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21 Rectángulo"/>
          <p:cNvSpPr/>
          <p:nvPr/>
        </p:nvSpPr>
        <p:spPr>
          <a:xfrm>
            <a:off x="5326526" y="1399179"/>
            <a:ext cx="2360813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 </a:t>
            </a:r>
            <a:r>
              <a:rPr lang="es-ES" sz="20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tope</a:t>
            </a:r>
          </a:p>
        </p:txBody>
      </p:sp>
      <p:pic>
        <p:nvPicPr>
          <p:cNvPr id="64513" name="Picture 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99688" y="2954020"/>
            <a:ext cx="1209675" cy="323850"/>
          </a:xfrm>
          <a:prstGeom prst="rect">
            <a:avLst/>
          </a:prstGeom>
          <a:noFill/>
        </p:spPr>
      </p:pic>
      <p:sp>
        <p:nvSpPr>
          <p:cNvPr id="64515" name="Rectangle 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64516" name="Rectangle 4"/>
          <p:cNvSpPr>
            <a:spLocks noChangeArrowheads="1"/>
          </p:cNvSpPr>
          <p:nvPr/>
        </p:nvSpPr>
        <p:spPr bwMode="auto">
          <a:xfrm>
            <a:off x="0" y="11144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4517" name="Rectangle 5"/>
          <p:cNvSpPr>
            <a:spLocks noChangeArrowheads="1"/>
          </p:cNvSpPr>
          <p:nvPr/>
        </p:nvSpPr>
        <p:spPr bwMode="auto">
          <a:xfrm>
            <a:off x="0" y="14382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28 Marco"/>
          <p:cNvSpPr/>
          <p:nvPr/>
        </p:nvSpPr>
        <p:spPr>
          <a:xfrm>
            <a:off x="1222982" y="1674421"/>
            <a:ext cx="2933382" cy="1003197"/>
          </a:xfrm>
          <a:prstGeom prst="frame">
            <a:avLst>
              <a:gd name="adj1" fmla="val 6314"/>
            </a:avLst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30" name="29 Marco"/>
          <p:cNvSpPr/>
          <p:nvPr/>
        </p:nvSpPr>
        <p:spPr>
          <a:xfrm>
            <a:off x="1781122" y="2798323"/>
            <a:ext cx="1615221" cy="681148"/>
          </a:xfrm>
          <a:prstGeom prst="frame">
            <a:avLst>
              <a:gd name="adj1" fmla="val 63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26" name="Marcador de número de diapositiva 14"/>
          <p:cNvSpPr>
            <a:spLocks noGrp="1"/>
          </p:cNvSpPr>
          <p:nvPr>
            <p:ph type="sldNum" sz="quarter" idx="12"/>
          </p:nvPr>
        </p:nvSpPr>
        <p:spPr>
          <a:xfrm>
            <a:off x="11236569" y="6231929"/>
            <a:ext cx="531759" cy="365125"/>
          </a:xfrm>
        </p:spPr>
        <p:txBody>
          <a:bodyPr/>
          <a:lstStyle/>
          <a:p>
            <a:r>
              <a:rPr lang="en-US" sz="1600" b="1" dirty="0"/>
              <a:t>-</a:t>
            </a:r>
            <a:fld id="{69D94FCB-83B5-4144-BDC1-7118612766F0}" type="slidenum">
              <a:rPr lang="en-US" sz="1400" b="1" smtClean="0">
                <a:latin typeface="Calibri" panose="020F0502020204030204" pitchFamily="34" charset="0"/>
                <a:cs typeface="Calibri" panose="020F0502020204030204" pitchFamily="34" charset="0"/>
              </a:rPr>
              <a:t>12</a:t>
            </a:fld>
            <a:r>
              <a:rPr lang="en-US" sz="1600" b="1" dirty="0"/>
              <a:t>-</a:t>
            </a:r>
          </a:p>
        </p:txBody>
      </p:sp>
      <p:sp>
        <p:nvSpPr>
          <p:cNvPr id="25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438911" y="6251260"/>
            <a:ext cx="10797657" cy="365125"/>
          </a:xfrm>
        </p:spPr>
        <p:txBody>
          <a:bodyPr/>
          <a:lstStyle/>
          <a:p>
            <a:pPr algn="l"/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76.52/76.05/TA164 - </a:t>
            </a:r>
            <a:r>
              <a:rPr lang="en-US" sz="1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Operaciones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Unitarias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1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Transferencia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Materia / </a:t>
            </a:r>
            <a:r>
              <a:rPr lang="en-US" sz="1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Operaciones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Unitarias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III                                               2° </a:t>
            </a:r>
            <a:r>
              <a:rPr lang="en-US" sz="1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Cuatrimestre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2024</a:t>
            </a:r>
          </a:p>
        </p:txBody>
      </p:sp>
      <p:pic>
        <p:nvPicPr>
          <p:cNvPr id="28" name="Imagen 2" descr="Nueva marca difusion - web">
            <a:extLst>
              <a:ext uri="{FF2B5EF4-FFF2-40B4-BE49-F238E27FC236}">
                <a16:creationId xmlns:a16="http://schemas.microsoft.com/office/drawing/2014/main" id="{649961EF-3E75-4070-A09F-5FD34DB350C0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7428" y="353613"/>
            <a:ext cx="2120900" cy="660400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Título 1"/>
          <p:cNvSpPr>
            <a:spLocks noGrp="1"/>
          </p:cNvSpPr>
          <p:nvPr>
            <p:ph type="title"/>
          </p:nvPr>
        </p:nvSpPr>
        <p:spPr>
          <a:xfrm>
            <a:off x="438911" y="263525"/>
            <a:ext cx="9208517" cy="920750"/>
          </a:xfrm>
        </p:spPr>
        <p:txBody>
          <a:bodyPr/>
          <a:lstStyle/>
          <a:p>
            <a:r>
              <a:rPr lang="es-AR" dirty="0"/>
              <a:t>Resolución – </a:t>
            </a:r>
            <a:r>
              <a:rPr lang="es-AR" i="1" dirty="0"/>
              <a:t>Ítem b) </a:t>
            </a:r>
            <a:r>
              <a:rPr lang="el-GR" i="1" dirty="0"/>
              <a:t>Φ</a:t>
            </a:r>
            <a:r>
              <a:rPr lang="es-AR" i="1" dirty="0"/>
              <a:t> de salida </a:t>
            </a:r>
            <a:r>
              <a:rPr lang="es-AR" sz="2800" i="1" dirty="0"/>
              <a:t>(%</a:t>
            </a:r>
            <a:r>
              <a:rPr lang="es-AR" sz="2800" i="1" dirty="0" err="1"/>
              <a:t>hr</a:t>
            </a:r>
            <a:r>
              <a:rPr lang="es-AR" sz="2800" i="1" dirty="0"/>
              <a:t>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ángulo 31"/>
              <p:cNvSpPr/>
              <p:nvPr/>
            </p:nvSpPr>
            <p:spPr>
              <a:xfrm>
                <a:off x="1449277" y="1799289"/>
                <a:ext cx="2679399" cy="7691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s-AR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𝑌</m:t>
                          </m:r>
                        </m:e>
                        <m:sub>
                          <m:r>
                            <a:rPr lang="es-AR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𝑇</m:t>
                          </m:r>
                        </m:sub>
                      </m:sSub>
                      <m:r>
                        <a:rPr lang="es-AR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=0,012</m:t>
                      </m:r>
                      <m:f>
                        <m:fPr>
                          <m:ctrlPr>
                            <a:rPr lang="es-AR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s-AR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𝑘𝑔</m:t>
                          </m:r>
                          <m:r>
                            <a:rPr lang="es-AR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es-AR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𝑎𝑔𝑢𝑎</m:t>
                          </m:r>
                        </m:num>
                        <m:den>
                          <m:r>
                            <a:rPr lang="es-AR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𝑘</m:t>
                          </m:r>
                          <m:sSub>
                            <m:sSubPr>
                              <m:ctrlPr>
                                <a:rPr lang="es-AR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s-AR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s-AR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𝑎𝑠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s-E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2" name="Rectángulo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9277" y="1799289"/>
                <a:ext cx="2679399" cy="76912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7038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8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64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6" grpId="0"/>
      <p:bldP spid="19" grpId="0"/>
      <p:bldP spid="22" grpId="0"/>
      <p:bldP spid="29" grpId="0" animBg="1"/>
      <p:bldP spid="30" grpId="0" animBg="1"/>
      <p:bldP spid="3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24 Imagen" descr="mic 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7402" y="2478032"/>
            <a:ext cx="4775082" cy="2792349"/>
          </a:xfrm>
          <a:prstGeom prst="rect">
            <a:avLst/>
          </a:prstGeom>
        </p:spPr>
      </p:pic>
      <p:sp>
        <p:nvSpPr>
          <p:cNvPr id="9" name="8 CuadroTexto"/>
          <p:cNvSpPr txBox="1"/>
          <p:nvPr/>
        </p:nvSpPr>
        <p:spPr>
          <a:xfrm>
            <a:off x="486887" y="1138259"/>
            <a:ext cx="10474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Se parte de la base y se divide la torre en intervalos regulares de variación de temperatura</a:t>
            </a:r>
            <a:endParaRPr lang="es-ES" dirty="0"/>
          </a:p>
        </p:txBody>
      </p:sp>
      <p:sp>
        <p:nvSpPr>
          <p:cNvPr id="11" name="10 CuadroTexto"/>
          <p:cNvSpPr txBox="1"/>
          <p:nvPr/>
        </p:nvSpPr>
        <p:spPr>
          <a:xfrm>
            <a:off x="498765" y="1574103"/>
            <a:ext cx="9820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Se conoce la entalpía en la base, la temperatura del agua y la temperatura del aire.</a:t>
            </a:r>
            <a:endParaRPr lang="es-ES" dirty="0"/>
          </a:p>
        </p:txBody>
      </p:sp>
      <p:pic>
        <p:nvPicPr>
          <p:cNvPr id="12" name="11 Imagen" descr="cuadrito 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180" y="5311164"/>
            <a:ext cx="11553269" cy="961783"/>
          </a:xfrm>
          <a:prstGeom prst="rect">
            <a:avLst/>
          </a:prstGeom>
        </p:spPr>
      </p:pic>
      <p:sp>
        <p:nvSpPr>
          <p:cNvPr id="13" name="12 CuadroTexto"/>
          <p:cNvSpPr txBox="1"/>
          <p:nvPr/>
        </p:nvSpPr>
        <p:spPr>
          <a:xfrm>
            <a:off x="1745673" y="5854535"/>
            <a:ext cx="1092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>
                <a:latin typeface="Arial" pitchFamily="34" charset="0"/>
                <a:cs typeface="Arial" pitchFamily="34" charset="0"/>
              </a:rPr>
              <a:t>19</a:t>
            </a:r>
            <a:endParaRPr lang="es-E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3038104" y="5876306"/>
            <a:ext cx="6432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>
                <a:latin typeface="Arial" pitchFamily="34" charset="0"/>
                <a:cs typeface="Arial" pitchFamily="34" charset="0"/>
              </a:rPr>
              <a:t>28</a:t>
            </a:r>
            <a:endParaRPr lang="es-E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3879273" y="5862451"/>
            <a:ext cx="6432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>
                <a:latin typeface="Arial" pitchFamily="34" charset="0"/>
                <a:cs typeface="Arial" pitchFamily="34" charset="0"/>
              </a:rPr>
              <a:t>15.5</a:t>
            </a:r>
            <a:endParaRPr lang="es-E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4710545" y="5850576"/>
            <a:ext cx="6432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>
                <a:latin typeface="Arial" pitchFamily="34" charset="0"/>
                <a:cs typeface="Arial" pitchFamily="34" charset="0"/>
              </a:rPr>
              <a:t>19.3</a:t>
            </a:r>
            <a:endParaRPr lang="es-E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5886203" y="5874327"/>
            <a:ext cx="6432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>
                <a:latin typeface="Arial" pitchFamily="34" charset="0"/>
                <a:cs typeface="Arial" pitchFamily="34" charset="0"/>
              </a:rPr>
              <a:t>55.6</a:t>
            </a:r>
            <a:endParaRPr lang="es-E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7988137" y="5862451"/>
            <a:ext cx="1072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>
                <a:latin typeface="Arial" pitchFamily="34" charset="0"/>
                <a:cs typeface="Arial" pitchFamily="34" charset="0"/>
              </a:rPr>
              <a:t>22.3</a:t>
            </a:r>
            <a:endParaRPr lang="es-E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10422577" y="5862452"/>
            <a:ext cx="1025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>
                <a:latin typeface="Arial" pitchFamily="34" charset="0"/>
                <a:cs typeface="Arial" pitchFamily="34" charset="0"/>
              </a:rPr>
              <a:t>15.84</a:t>
            </a:r>
            <a:endParaRPr lang="es-E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21 CuadroTexto"/>
          <p:cNvSpPr txBox="1"/>
          <p:nvPr/>
        </p:nvSpPr>
        <p:spPr>
          <a:xfrm>
            <a:off x="522513" y="2062761"/>
            <a:ext cx="1119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Se calcula la condición en la </a:t>
            </a:r>
            <a:r>
              <a:rPr lang="es-AR" dirty="0" err="1"/>
              <a:t>interfase</a:t>
            </a:r>
            <a:r>
              <a:rPr lang="es-AR" dirty="0"/>
              <a:t> (se puede modelar el equilibrio entre puntos contiguos como recta)</a:t>
            </a:r>
            <a:endParaRPr lang="es-ES" dirty="0"/>
          </a:p>
        </p:txBody>
      </p:sp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62467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008076" y="2947918"/>
            <a:ext cx="1337480" cy="668740"/>
          </a:xfrm>
          <a:prstGeom prst="rect">
            <a:avLst/>
          </a:prstGeom>
          <a:noFill/>
        </p:spPr>
      </p:pic>
      <p:cxnSp>
        <p:nvCxnSpPr>
          <p:cNvPr id="27" name="26 Conector recto"/>
          <p:cNvCxnSpPr/>
          <p:nvPr/>
        </p:nvCxnSpPr>
        <p:spPr>
          <a:xfrm rot="5400000" flipH="1" flipV="1">
            <a:off x="9437428" y="3787255"/>
            <a:ext cx="1160059" cy="114641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27 Conector recto"/>
          <p:cNvCxnSpPr/>
          <p:nvPr/>
        </p:nvCxnSpPr>
        <p:spPr>
          <a:xfrm rot="5400000" flipH="1" flipV="1">
            <a:off x="8543498" y="3343705"/>
            <a:ext cx="928051" cy="900751"/>
          </a:xfrm>
          <a:prstGeom prst="line">
            <a:avLst/>
          </a:prstGeom>
          <a:ln w="25400">
            <a:solidFill>
              <a:srgbClr val="CF0F9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34 Conector recto"/>
          <p:cNvCxnSpPr/>
          <p:nvPr/>
        </p:nvCxnSpPr>
        <p:spPr>
          <a:xfrm rot="16200000" flipV="1">
            <a:off x="8686802" y="4128447"/>
            <a:ext cx="1064525" cy="50496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39 Conector recto de flecha"/>
          <p:cNvCxnSpPr/>
          <p:nvPr/>
        </p:nvCxnSpPr>
        <p:spPr>
          <a:xfrm flipV="1">
            <a:off x="9362364" y="3534770"/>
            <a:ext cx="764275" cy="696036"/>
          </a:xfrm>
          <a:prstGeom prst="straightConnector1">
            <a:avLst/>
          </a:prstGeom>
          <a:ln w="2159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41 CuadroTexto"/>
          <p:cNvSpPr txBox="1"/>
          <p:nvPr/>
        </p:nvSpPr>
        <p:spPr>
          <a:xfrm>
            <a:off x="486887" y="2532146"/>
            <a:ext cx="64068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AR" dirty="0"/>
              <a:t>Al definir el número de intervalos, queda establecido de cuánto será cada “salto” de entalpía. En este caso, como la diferencia de entalpía entre tope y base es de 33,3 kJ/</a:t>
            </a:r>
            <a:r>
              <a:rPr lang="es-AR" dirty="0" err="1"/>
              <a:t>kg</a:t>
            </a:r>
            <a:r>
              <a:rPr lang="es-AR" baseline="-25000" dirty="0" err="1"/>
              <a:t>as</a:t>
            </a:r>
            <a:r>
              <a:rPr lang="es-AR" baseline="-25000" dirty="0"/>
              <a:t> </a:t>
            </a:r>
            <a:r>
              <a:rPr lang="es-AR" dirty="0"/>
              <a:t>, cada salto de entalpía será de 3,33 kJ/</a:t>
            </a:r>
            <a:r>
              <a:rPr lang="es-AR" dirty="0" err="1"/>
              <a:t>kg</a:t>
            </a:r>
            <a:r>
              <a:rPr lang="es-AR" baseline="-25000" dirty="0" err="1"/>
              <a:t>as</a:t>
            </a:r>
            <a:r>
              <a:rPr lang="es-AR" dirty="0"/>
              <a:t>.</a:t>
            </a:r>
            <a:endParaRPr lang="es-ES" dirty="0"/>
          </a:p>
        </p:txBody>
      </p:sp>
      <p:sp>
        <p:nvSpPr>
          <p:cNvPr id="43" name="42 CuadroTexto"/>
          <p:cNvSpPr txBox="1"/>
          <p:nvPr/>
        </p:nvSpPr>
        <p:spPr>
          <a:xfrm>
            <a:off x="486887" y="3832921"/>
            <a:ext cx="64068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AR" dirty="0"/>
              <a:t>Con la expresión de Mickley se obtiene la variación de temperatura del aire, y como conocemos la temperatura que tenía el aire, se obtiene la siguiente temperatura:</a:t>
            </a:r>
            <a:endParaRPr lang="es-ES" dirty="0"/>
          </a:p>
        </p:txBody>
      </p:sp>
      <p:pic>
        <p:nvPicPr>
          <p:cNvPr id="44" name="Picture 8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53792" y="4640286"/>
            <a:ext cx="1296538" cy="600410"/>
          </a:xfrm>
          <a:prstGeom prst="rect">
            <a:avLst/>
          </a:prstGeom>
          <a:noFill/>
        </p:spPr>
      </p:pic>
      <p:sp>
        <p:nvSpPr>
          <p:cNvPr id="32" name="Marcador de número de diapositiva 14"/>
          <p:cNvSpPr>
            <a:spLocks noGrp="1"/>
          </p:cNvSpPr>
          <p:nvPr>
            <p:ph type="sldNum" sz="quarter" idx="12"/>
          </p:nvPr>
        </p:nvSpPr>
        <p:spPr>
          <a:xfrm>
            <a:off x="11236569" y="6231929"/>
            <a:ext cx="531759" cy="365125"/>
          </a:xfrm>
        </p:spPr>
        <p:txBody>
          <a:bodyPr/>
          <a:lstStyle/>
          <a:p>
            <a:r>
              <a:rPr lang="en-US" sz="1600" b="1" dirty="0"/>
              <a:t>-</a:t>
            </a:r>
            <a:fld id="{69D94FCB-83B5-4144-BDC1-7118612766F0}" type="slidenum">
              <a:rPr lang="en-US" sz="1400" b="1" smtClean="0">
                <a:latin typeface="Calibri" panose="020F0502020204030204" pitchFamily="34" charset="0"/>
                <a:cs typeface="Calibri" panose="020F0502020204030204" pitchFamily="34" charset="0"/>
              </a:rPr>
              <a:t>13</a:t>
            </a:fld>
            <a:r>
              <a:rPr lang="en-US" sz="1600" b="1" dirty="0"/>
              <a:t>-</a:t>
            </a:r>
          </a:p>
        </p:txBody>
      </p:sp>
      <p:sp>
        <p:nvSpPr>
          <p:cNvPr id="31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438911" y="6251260"/>
            <a:ext cx="10797657" cy="365125"/>
          </a:xfrm>
        </p:spPr>
        <p:txBody>
          <a:bodyPr/>
          <a:lstStyle/>
          <a:p>
            <a:pPr algn="l"/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76.52/76.05/TA164 - </a:t>
            </a:r>
            <a:r>
              <a:rPr lang="en-US" sz="1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Operaciones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Unitarias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1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Transferencia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Materia / </a:t>
            </a:r>
            <a:r>
              <a:rPr lang="en-US" sz="1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Operaciones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Unitarias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III                                               2° </a:t>
            </a:r>
            <a:r>
              <a:rPr lang="en-US" sz="1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Cuatrimestre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2024</a:t>
            </a:r>
          </a:p>
        </p:txBody>
      </p:sp>
      <p:pic>
        <p:nvPicPr>
          <p:cNvPr id="34" name="Imagen 2" descr="Nueva marca difusion - web">
            <a:extLst>
              <a:ext uri="{FF2B5EF4-FFF2-40B4-BE49-F238E27FC236}">
                <a16:creationId xmlns:a16="http://schemas.microsoft.com/office/drawing/2014/main" id="{649961EF-3E75-4070-A09F-5FD34DB350C0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7428" y="353613"/>
            <a:ext cx="2120900" cy="660400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Título 1"/>
          <p:cNvSpPr>
            <a:spLocks noGrp="1"/>
          </p:cNvSpPr>
          <p:nvPr>
            <p:ph type="title"/>
          </p:nvPr>
        </p:nvSpPr>
        <p:spPr>
          <a:xfrm>
            <a:off x="438911" y="263525"/>
            <a:ext cx="9208517" cy="920750"/>
          </a:xfrm>
        </p:spPr>
        <p:txBody>
          <a:bodyPr/>
          <a:lstStyle/>
          <a:p>
            <a:r>
              <a:rPr lang="es-AR" dirty="0"/>
              <a:t>Cálculo analítico de </a:t>
            </a:r>
            <a:r>
              <a:rPr lang="es-AR" dirty="0" err="1"/>
              <a:t>Mickley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038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0" dur="500"/>
                                        <p:tgtEl>
                                          <p:spTgt spid="62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8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9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9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/>
      <p:bldP spid="15" grpId="0"/>
      <p:bldP spid="16" grpId="0"/>
      <p:bldP spid="17" grpId="0"/>
      <p:bldP spid="19" grpId="0"/>
      <p:bldP spid="20" grpId="0"/>
      <p:bldP spid="21" grpId="0"/>
      <p:bldP spid="22" grpId="0"/>
      <p:bldP spid="42" grpId="0"/>
      <p:bldP spid="4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Imagen" descr="cuadrit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316" y="1116288"/>
            <a:ext cx="11462196" cy="4987636"/>
          </a:xfrm>
          <a:prstGeom prst="rect">
            <a:avLst/>
          </a:prstGeom>
        </p:spPr>
      </p:pic>
      <p:sp>
        <p:nvSpPr>
          <p:cNvPr id="12" name="Marcador de número de diapositiva 14"/>
          <p:cNvSpPr>
            <a:spLocks noGrp="1"/>
          </p:cNvSpPr>
          <p:nvPr>
            <p:ph type="sldNum" sz="quarter" idx="12"/>
          </p:nvPr>
        </p:nvSpPr>
        <p:spPr>
          <a:xfrm>
            <a:off x="11236569" y="6231929"/>
            <a:ext cx="531759" cy="365125"/>
          </a:xfrm>
        </p:spPr>
        <p:txBody>
          <a:bodyPr/>
          <a:lstStyle/>
          <a:p>
            <a:r>
              <a:rPr lang="en-US" sz="1600" b="1" dirty="0"/>
              <a:t>-</a:t>
            </a:r>
            <a:fld id="{69D94FCB-83B5-4144-BDC1-7118612766F0}" type="slidenum">
              <a:rPr lang="en-US" sz="1400" b="1" smtClean="0">
                <a:latin typeface="Calibri" panose="020F0502020204030204" pitchFamily="34" charset="0"/>
                <a:cs typeface="Calibri" panose="020F0502020204030204" pitchFamily="34" charset="0"/>
              </a:rPr>
              <a:t>14</a:t>
            </a:fld>
            <a:r>
              <a:rPr lang="en-US" sz="1600" b="1" dirty="0"/>
              <a:t>-</a:t>
            </a:r>
          </a:p>
        </p:txBody>
      </p:sp>
      <p:sp>
        <p:nvSpPr>
          <p:cNvPr id="11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438911" y="6251260"/>
            <a:ext cx="10797657" cy="365125"/>
          </a:xfrm>
        </p:spPr>
        <p:txBody>
          <a:bodyPr/>
          <a:lstStyle/>
          <a:p>
            <a:pPr algn="l"/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76.52/76.05/TA164 - </a:t>
            </a:r>
            <a:r>
              <a:rPr lang="en-US" sz="1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Operaciones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Unitarias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1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Transferencia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Materia / </a:t>
            </a:r>
            <a:r>
              <a:rPr lang="en-US" sz="1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Operaciones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Unitarias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III                                               2° </a:t>
            </a:r>
            <a:r>
              <a:rPr lang="en-US" sz="1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Cuatrimestre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2024</a:t>
            </a:r>
          </a:p>
        </p:txBody>
      </p:sp>
      <p:pic>
        <p:nvPicPr>
          <p:cNvPr id="14" name="Imagen 2" descr="Nueva marca difusion - web">
            <a:extLst>
              <a:ext uri="{FF2B5EF4-FFF2-40B4-BE49-F238E27FC236}">
                <a16:creationId xmlns:a16="http://schemas.microsoft.com/office/drawing/2014/main" id="{649961EF-3E75-4070-A09F-5FD34DB350C0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7428" y="353613"/>
            <a:ext cx="2120900" cy="6604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ítulo 1"/>
          <p:cNvSpPr>
            <a:spLocks noGrp="1"/>
          </p:cNvSpPr>
          <p:nvPr>
            <p:ph type="title"/>
          </p:nvPr>
        </p:nvSpPr>
        <p:spPr>
          <a:xfrm>
            <a:off x="438911" y="263525"/>
            <a:ext cx="9208517" cy="920750"/>
          </a:xfrm>
        </p:spPr>
        <p:txBody>
          <a:bodyPr/>
          <a:lstStyle/>
          <a:p>
            <a:r>
              <a:rPr lang="es-AR" dirty="0"/>
              <a:t>Cálculo analítico de </a:t>
            </a:r>
            <a:r>
              <a:rPr lang="es-AR" dirty="0" err="1"/>
              <a:t>Mickley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0387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CuadroTexto"/>
          <p:cNvSpPr txBox="1"/>
          <p:nvPr/>
        </p:nvSpPr>
        <p:spPr>
          <a:xfrm>
            <a:off x="438910" y="1296538"/>
            <a:ext cx="9810557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100" dirty="0"/>
              <a:t>Para conocer la cantidad de agua evaporada, se realiza un BM para el aire:</a:t>
            </a:r>
            <a:endParaRPr lang="es-ES" sz="2100" dirty="0"/>
          </a:p>
          <a:p>
            <a:endParaRPr lang="es-ES" dirty="0"/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0" y="7810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6156" name="Rectangle 1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6159" name="Rectangle 15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25" name="24 Marco"/>
          <p:cNvSpPr/>
          <p:nvPr/>
        </p:nvSpPr>
        <p:spPr>
          <a:xfrm>
            <a:off x="4020772" y="4308439"/>
            <a:ext cx="3526439" cy="1003197"/>
          </a:xfrm>
          <a:prstGeom prst="frame">
            <a:avLst>
              <a:gd name="adj1" fmla="val 63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27" name="24 Marco">
            <a:extLst>
              <a:ext uri="{FF2B5EF4-FFF2-40B4-BE49-F238E27FC236}">
                <a16:creationId xmlns:a16="http://schemas.microsoft.com/office/drawing/2014/main" id="{45F8ACF3-7F25-4EEA-8D95-6640FEA60225}"/>
              </a:ext>
            </a:extLst>
          </p:cNvPr>
          <p:cNvSpPr/>
          <p:nvPr/>
        </p:nvSpPr>
        <p:spPr>
          <a:xfrm>
            <a:off x="7547211" y="5311636"/>
            <a:ext cx="2998869" cy="606249"/>
          </a:xfrm>
          <a:prstGeom prst="frame">
            <a:avLst>
              <a:gd name="adj1" fmla="val 6314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0C0516-4EF2-4660-828A-F1CA040E5D0E}"/>
              </a:ext>
            </a:extLst>
          </p:cNvPr>
          <p:cNvSpPr txBox="1"/>
          <p:nvPr/>
        </p:nvSpPr>
        <p:spPr>
          <a:xfrm>
            <a:off x="7608162" y="5412116"/>
            <a:ext cx="2876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i="1" dirty="0"/>
              <a:t>Requiere reposición de 1,65%</a:t>
            </a:r>
            <a:endParaRPr lang="en-US" i="1" dirty="0"/>
          </a:p>
        </p:txBody>
      </p:sp>
      <p:sp>
        <p:nvSpPr>
          <p:cNvPr id="28" name="Marcador de número de diapositiva 14"/>
          <p:cNvSpPr>
            <a:spLocks noGrp="1"/>
          </p:cNvSpPr>
          <p:nvPr>
            <p:ph type="sldNum" sz="quarter" idx="12"/>
          </p:nvPr>
        </p:nvSpPr>
        <p:spPr>
          <a:xfrm>
            <a:off x="11236569" y="6231929"/>
            <a:ext cx="531759" cy="365125"/>
          </a:xfrm>
        </p:spPr>
        <p:txBody>
          <a:bodyPr/>
          <a:lstStyle/>
          <a:p>
            <a:r>
              <a:rPr lang="en-US" sz="1600" b="1" dirty="0"/>
              <a:t>-</a:t>
            </a:r>
            <a:fld id="{69D94FCB-83B5-4144-BDC1-7118612766F0}" type="slidenum">
              <a:rPr lang="en-US" sz="1400" b="1" smtClean="0">
                <a:latin typeface="Calibri" panose="020F0502020204030204" pitchFamily="34" charset="0"/>
                <a:cs typeface="Calibri" panose="020F0502020204030204" pitchFamily="34" charset="0"/>
              </a:rPr>
              <a:t>15</a:t>
            </a:fld>
            <a:r>
              <a:rPr lang="en-US" sz="1600" b="1" dirty="0"/>
              <a:t>-</a:t>
            </a:r>
          </a:p>
        </p:txBody>
      </p:sp>
      <p:sp>
        <p:nvSpPr>
          <p:cNvPr id="26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438911" y="6251260"/>
            <a:ext cx="10797657" cy="365125"/>
          </a:xfrm>
        </p:spPr>
        <p:txBody>
          <a:bodyPr/>
          <a:lstStyle/>
          <a:p>
            <a:pPr algn="l"/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76.52/76.05/TA164 - </a:t>
            </a:r>
            <a:r>
              <a:rPr lang="en-US" sz="1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Operaciones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Unitarias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1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Transferencia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Materia / </a:t>
            </a:r>
            <a:r>
              <a:rPr lang="en-US" sz="1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Operaciones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Unitarias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III                                               2° </a:t>
            </a:r>
            <a:r>
              <a:rPr lang="en-US" sz="1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Cuatrimestre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2024</a:t>
            </a:r>
          </a:p>
        </p:txBody>
      </p:sp>
      <p:pic>
        <p:nvPicPr>
          <p:cNvPr id="30" name="Imagen 2" descr="Nueva marca difusion - web">
            <a:extLst>
              <a:ext uri="{FF2B5EF4-FFF2-40B4-BE49-F238E27FC236}">
                <a16:creationId xmlns:a16="http://schemas.microsoft.com/office/drawing/2014/main" id="{649961EF-3E75-4070-A09F-5FD34DB350C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7428" y="353613"/>
            <a:ext cx="2120900" cy="660400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Título 1"/>
          <p:cNvSpPr>
            <a:spLocks noGrp="1"/>
          </p:cNvSpPr>
          <p:nvPr>
            <p:ph type="title"/>
          </p:nvPr>
        </p:nvSpPr>
        <p:spPr>
          <a:xfrm>
            <a:off x="438911" y="263525"/>
            <a:ext cx="9208517" cy="920750"/>
          </a:xfrm>
        </p:spPr>
        <p:txBody>
          <a:bodyPr/>
          <a:lstStyle/>
          <a:p>
            <a:r>
              <a:rPr lang="es-AR" dirty="0"/>
              <a:t>Resolución – </a:t>
            </a:r>
            <a:r>
              <a:rPr lang="es-AR" i="1" dirty="0"/>
              <a:t>Ítem c) agua evaporada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ángulo 31"/>
              <p:cNvSpPr/>
              <p:nvPr/>
            </p:nvSpPr>
            <p:spPr>
              <a:xfrm>
                <a:off x="2824746" y="2114559"/>
                <a:ext cx="6025985" cy="5001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s-AR" sz="2400" dirty="0" smtClean="0">
                          <a:cs typeface="Arial" panose="020B0604020202020204" pitchFamily="34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es-AR" sz="2400" b="0" i="0" dirty="0" smtClean="0">
                          <a:cs typeface="Arial" panose="020B0604020202020204" pitchFamily="34" charset="0"/>
                        </a:rPr>
                        <m:t>í</m:t>
                      </m:r>
                      <m:r>
                        <m:rPr>
                          <m:nor/>
                        </m:rPr>
                        <a:rPr lang="es-AR" sz="2400" b="0" i="0" dirty="0" smtClean="0">
                          <a:cs typeface="Arial" panose="020B0604020202020204" pitchFamily="34" charset="0"/>
                        </a:rPr>
                        <m:t>quido</m:t>
                      </m:r>
                      <m:r>
                        <m:rPr>
                          <m:nor/>
                        </m:rPr>
                        <a:rPr lang="es-AR" sz="2400" b="0" i="0" dirty="0" smtClean="0"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s-AR" sz="2400" b="0" i="0" dirty="0" smtClean="0">
                          <a:cs typeface="Arial" panose="020B0604020202020204" pitchFamily="34" charset="0"/>
                        </a:rPr>
                        <m:t>evaporado</m:t>
                      </m:r>
                      <m:r>
                        <m:rPr>
                          <m:nor/>
                        </m:rPr>
                        <a:rPr lang="es-AR" sz="2400" b="0" i="0" dirty="0" smtClean="0">
                          <a:cs typeface="Arial" panose="020B0604020202020204" pitchFamily="34" charset="0"/>
                        </a:rPr>
                        <m:t> = </m:t>
                      </m:r>
                      <m:sSub>
                        <m:sSubPr>
                          <m:ctrlPr>
                            <a:rPr lang="es-AR" sz="24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s-AR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𝐺</m:t>
                          </m:r>
                        </m:e>
                        <m:sub>
                          <m:r>
                            <a:rPr lang="es-AR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𝑠</m:t>
                          </m:r>
                        </m:sub>
                      </m:sSub>
                      <m:r>
                        <a:rPr lang="es-AR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⋅(</m:t>
                      </m:r>
                      <m:sSub>
                        <m:sSubPr>
                          <m:ctrlPr>
                            <a:rPr lang="es-AR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s-AR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𝑌</m:t>
                          </m:r>
                        </m:e>
                        <m:sub>
                          <m:r>
                            <a:rPr lang="es-AR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𝑇</m:t>
                          </m:r>
                        </m:sub>
                      </m:sSub>
                      <m:r>
                        <a:rPr lang="es-AR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sSub>
                        <m:sSubPr>
                          <m:ctrlPr>
                            <a:rPr lang="es-AR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s-AR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𝑌</m:t>
                          </m:r>
                        </m:e>
                        <m:sub>
                          <m:r>
                            <a:rPr lang="es-AR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𝐵</m:t>
                          </m:r>
                        </m:sub>
                      </m:sSub>
                      <m:r>
                        <a:rPr lang="es-AR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es-E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2" name="Rectángulo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4746" y="2114559"/>
                <a:ext cx="6025985" cy="50013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ángulo 32"/>
              <p:cNvSpPr/>
              <p:nvPr/>
            </p:nvSpPr>
            <p:spPr>
              <a:xfrm>
                <a:off x="802640" y="2942472"/>
                <a:ext cx="2286000" cy="7782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s-AR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𝑌</m:t>
                          </m:r>
                        </m:e>
                        <m:sub>
                          <m:r>
                            <a:rPr lang="es-AR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𝑇</m:t>
                          </m:r>
                        </m:sub>
                      </m:sSub>
                      <m:r>
                        <a:rPr lang="es-AR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=0,012</m:t>
                      </m:r>
                      <m:f>
                        <m:fPr>
                          <m:ctrlPr>
                            <a:rPr lang="es-AR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s-AR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𝑘</m:t>
                          </m:r>
                          <m:sSub>
                            <m:sSubPr>
                              <m:ctrlPr>
                                <a:rPr lang="es-AR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s-AR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s-AR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𝑎𝑔𝑢𝑎</m:t>
                              </m:r>
                            </m:sub>
                          </m:sSub>
                        </m:num>
                        <m:den>
                          <m:r>
                            <a:rPr lang="es-AR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𝑘</m:t>
                          </m:r>
                          <m:sSub>
                            <m:sSubPr>
                              <m:ctrlPr>
                                <a:rPr lang="es-AR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s-AR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s-AR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𝑎𝑠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s-E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3" name="Rectángulo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640" y="2942472"/>
                <a:ext cx="2286000" cy="77829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ángulo 33"/>
              <p:cNvSpPr/>
              <p:nvPr/>
            </p:nvSpPr>
            <p:spPr>
              <a:xfrm>
                <a:off x="4643777" y="2970877"/>
                <a:ext cx="2508206" cy="7151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sz="20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s-AR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𝐺</m:t>
                          </m:r>
                        </m:e>
                        <m:sub>
                          <m:r>
                            <a:rPr lang="es-AR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𝑠</m:t>
                          </m:r>
                        </m:sub>
                      </m:sSub>
                      <m:r>
                        <a:rPr lang="es-AR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=3018,3</m:t>
                      </m:r>
                      <m:f>
                        <m:fPr>
                          <m:ctrlPr>
                            <a:rPr lang="es-AR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s-AR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𝑘</m:t>
                          </m:r>
                          <m:sSub>
                            <m:sSubPr>
                              <m:ctrlPr>
                                <a:rPr lang="es-AR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s-AR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s-AR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𝑎𝑠</m:t>
                              </m:r>
                            </m:sub>
                          </m:sSub>
                        </m:num>
                        <m:den>
                          <m:r>
                            <a:rPr lang="es-AR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h</m:t>
                          </m:r>
                        </m:den>
                      </m:f>
                    </m:oMath>
                  </m:oMathPara>
                </a14:m>
                <a:endParaRPr lang="es-E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4" name="Rectángulo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3777" y="2970877"/>
                <a:ext cx="2508206" cy="7151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ángulo 34"/>
              <p:cNvSpPr/>
              <p:nvPr/>
            </p:nvSpPr>
            <p:spPr>
              <a:xfrm>
                <a:off x="8707120" y="2942472"/>
                <a:ext cx="2529448" cy="7782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s-AR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𝑌</m:t>
                          </m:r>
                        </m:e>
                        <m:sub>
                          <m:r>
                            <a:rPr lang="es-AR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𝐵</m:t>
                          </m:r>
                        </m:sub>
                      </m:sSub>
                      <m:r>
                        <a:rPr lang="es-AR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=0,00105</m:t>
                      </m:r>
                      <m:f>
                        <m:fPr>
                          <m:ctrlPr>
                            <a:rPr lang="es-AR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s-AR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𝑘</m:t>
                          </m:r>
                          <m:sSub>
                            <m:sSubPr>
                              <m:ctrlPr>
                                <a:rPr lang="es-AR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s-AR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s-AR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𝑎𝑔𝑢𝑎</m:t>
                              </m:r>
                            </m:sub>
                          </m:sSub>
                        </m:num>
                        <m:den>
                          <m:r>
                            <a:rPr lang="es-AR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𝑘</m:t>
                          </m:r>
                          <m:sSub>
                            <m:sSubPr>
                              <m:ctrlPr>
                                <a:rPr lang="es-AR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s-AR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s-AR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𝑎𝑠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s-E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5" name="Rectángulo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7120" y="2942472"/>
                <a:ext cx="2529448" cy="77829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ángulo 37"/>
              <p:cNvSpPr/>
              <p:nvPr/>
            </p:nvSpPr>
            <p:spPr>
              <a:xfrm>
                <a:off x="4119992" y="4452471"/>
                <a:ext cx="3327997" cy="7151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s-AR" sz="2000" dirty="0" smtClean="0">
                          <a:cs typeface="Arial" panose="020B0604020202020204" pitchFamily="34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es-AR" sz="2000" b="0" i="0" dirty="0" smtClean="0">
                          <a:cs typeface="Arial" panose="020B0604020202020204" pitchFamily="34" charset="0"/>
                        </a:rPr>
                        <m:t>í</m:t>
                      </m:r>
                      <m:r>
                        <m:rPr>
                          <m:nor/>
                        </m:rPr>
                        <a:rPr lang="es-AR" sz="2000" b="0" i="0" dirty="0" smtClean="0">
                          <a:cs typeface="Arial" panose="020B0604020202020204" pitchFamily="34" charset="0"/>
                        </a:rPr>
                        <m:t>quido</m:t>
                      </m:r>
                      <m:r>
                        <m:rPr>
                          <m:nor/>
                        </m:rPr>
                        <a:rPr lang="es-AR" sz="2000" b="0" i="0" dirty="0" smtClean="0"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s-AR" sz="2000" b="0" i="0" dirty="0" smtClean="0">
                          <a:cs typeface="Arial" panose="020B0604020202020204" pitchFamily="34" charset="0"/>
                        </a:rPr>
                        <m:t>evaporado</m:t>
                      </m:r>
                      <m:r>
                        <m:rPr>
                          <m:nor/>
                        </m:rPr>
                        <a:rPr lang="es-AR" sz="2000" b="0" i="0" dirty="0" smtClean="0">
                          <a:cs typeface="Arial" panose="020B0604020202020204" pitchFamily="34" charset="0"/>
                        </a:rPr>
                        <m:t> = </m:t>
                      </m:r>
                      <m:r>
                        <a:rPr lang="es-AR" sz="200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3</m:t>
                      </m:r>
                      <m:r>
                        <a:rPr lang="es-AR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3,1</m:t>
                      </m:r>
                      <m:f>
                        <m:fPr>
                          <m:ctrlPr>
                            <a:rPr lang="es-AR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s-AR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𝑘𝑔</m:t>
                          </m:r>
                        </m:num>
                        <m:den>
                          <m:r>
                            <a:rPr lang="es-AR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h</m:t>
                          </m:r>
                        </m:den>
                      </m:f>
                    </m:oMath>
                  </m:oMathPara>
                </a14:m>
                <a:endParaRPr lang="es-E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8" name="Rectángulo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9992" y="4452471"/>
                <a:ext cx="3327997" cy="7151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7038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2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5" grpId="0" animBg="1"/>
      <p:bldP spid="27" grpId="0" animBg="1"/>
      <p:bldP spid="3" grpId="0"/>
      <p:bldP spid="32" grpId="0"/>
      <p:bldP spid="33" grpId="0"/>
      <p:bldP spid="34" grpId="0"/>
      <p:bldP spid="35" grpId="0"/>
      <p:bldP spid="3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6854" y="263700"/>
            <a:ext cx="10457066" cy="919940"/>
          </a:xfrm>
        </p:spPr>
        <p:txBody>
          <a:bodyPr/>
          <a:lstStyle/>
          <a:p>
            <a:r>
              <a:rPr lang="es-AR" dirty="0"/>
              <a:t>Resolución – </a:t>
            </a:r>
            <a:r>
              <a:rPr lang="es-AR" i="1" dirty="0"/>
              <a:t>Ítem d) Perfiles</a:t>
            </a:r>
            <a:endParaRPr lang="en-US" dirty="0"/>
          </a:p>
        </p:txBody>
      </p:sp>
      <p:sp>
        <p:nvSpPr>
          <p:cNvPr id="10" name="9 CuadroTexto"/>
          <p:cNvSpPr txBox="1"/>
          <p:nvPr/>
        </p:nvSpPr>
        <p:spPr>
          <a:xfrm>
            <a:off x="586854" y="1091821"/>
            <a:ext cx="111814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AR" sz="2000" dirty="0"/>
              <a:t>Como en el ítem b), a partir de los puntos de base y tope, se los vincula con el equilibrio mediante la siguiente recta:</a:t>
            </a:r>
            <a:endParaRPr lang="es-ES" sz="2000" dirty="0"/>
          </a:p>
        </p:txBody>
      </p:sp>
      <p:sp>
        <p:nvSpPr>
          <p:cNvPr id="12" name="11 CuadroTexto"/>
          <p:cNvSpPr txBox="1"/>
          <p:nvPr/>
        </p:nvSpPr>
        <p:spPr>
          <a:xfrm>
            <a:off x="641444" y="2838735"/>
            <a:ext cx="112457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dirty="0"/>
              <a:t>De esta forma podemos obtener los datos en la interfase de la temperatura y entalpía tanto en la base como en el tope.</a:t>
            </a:r>
            <a:endParaRPr lang="es-ES" sz="2000" dirty="0"/>
          </a:p>
        </p:txBody>
      </p:sp>
      <p:sp>
        <p:nvSpPr>
          <p:cNvPr id="13" name="12 CuadroTexto"/>
          <p:cNvSpPr txBox="1"/>
          <p:nvPr/>
        </p:nvSpPr>
        <p:spPr>
          <a:xfrm>
            <a:off x="641445" y="3630302"/>
            <a:ext cx="108636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dirty="0"/>
              <a:t>Del diagrama </a:t>
            </a:r>
            <a:r>
              <a:rPr lang="es-AR" sz="2000" dirty="0" err="1"/>
              <a:t>psicrométrico</a:t>
            </a:r>
            <a:r>
              <a:rPr lang="es-AR" sz="2000" dirty="0"/>
              <a:t>: a partir de la temperatura y entalpía de </a:t>
            </a:r>
            <a:r>
              <a:rPr lang="es-AR" sz="2000" dirty="0" err="1"/>
              <a:t>interfase</a:t>
            </a:r>
            <a:r>
              <a:rPr lang="es-AR" sz="2000" dirty="0"/>
              <a:t> de base y tope, se leen los valores de las humedades correspondientes:</a:t>
            </a:r>
            <a:endParaRPr lang="es-E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0161" y="4504346"/>
            <a:ext cx="5432585" cy="1518619"/>
          </a:xfrm>
          <a:prstGeom prst="rect">
            <a:avLst/>
          </a:prstGeom>
        </p:spPr>
      </p:pic>
      <p:sp>
        <p:nvSpPr>
          <p:cNvPr id="14" name="Marcador de número de diapositiva 14"/>
          <p:cNvSpPr>
            <a:spLocks noGrp="1"/>
          </p:cNvSpPr>
          <p:nvPr>
            <p:ph type="sldNum" sz="quarter" idx="12"/>
          </p:nvPr>
        </p:nvSpPr>
        <p:spPr>
          <a:xfrm>
            <a:off x="11236569" y="6231929"/>
            <a:ext cx="531759" cy="365125"/>
          </a:xfrm>
        </p:spPr>
        <p:txBody>
          <a:bodyPr/>
          <a:lstStyle/>
          <a:p>
            <a:r>
              <a:rPr lang="en-US" sz="1600" b="1" dirty="0"/>
              <a:t>-</a:t>
            </a:r>
            <a:fld id="{69D94FCB-83B5-4144-BDC1-7118612766F0}" type="slidenum">
              <a:rPr lang="en-US" sz="1400" b="1" smtClean="0">
                <a:latin typeface="Calibri" panose="020F0502020204030204" pitchFamily="34" charset="0"/>
                <a:cs typeface="Calibri" panose="020F0502020204030204" pitchFamily="34" charset="0"/>
              </a:rPr>
              <a:t>16</a:t>
            </a:fld>
            <a:r>
              <a:rPr lang="en-US" sz="1600" b="1" dirty="0"/>
              <a:t>-</a:t>
            </a:r>
          </a:p>
        </p:txBody>
      </p:sp>
      <p:sp>
        <p:nvSpPr>
          <p:cNvPr id="16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438911" y="6251260"/>
            <a:ext cx="10797657" cy="365125"/>
          </a:xfrm>
        </p:spPr>
        <p:txBody>
          <a:bodyPr/>
          <a:lstStyle/>
          <a:p>
            <a:pPr algn="l"/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76.52/76.05/TA164 - </a:t>
            </a:r>
            <a:r>
              <a:rPr lang="en-US" sz="1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Operaciones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Unitarias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1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Transferencia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Materia / </a:t>
            </a:r>
            <a:r>
              <a:rPr lang="en-US" sz="1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Operaciones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Unitarias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III                                               2° </a:t>
            </a:r>
            <a:r>
              <a:rPr lang="en-US" sz="1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Cuatrimestre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2024</a:t>
            </a:r>
          </a:p>
        </p:txBody>
      </p:sp>
      <p:pic>
        <p:nvPicPr>
          <p:cNvPr id="17" name="Imagen 2" descr="Nueva marca difusion - web">
            <a:extLst>
              <a:ext uri="{FF2B5EF4-FFF2-40B4-BE49-F238E27FC236}">
                <a16:creationId xmlns:a16="http://schemas.microsoft.com/office/drawing/2014/main" id="{649961EF-3E75-4070-A09F-5FD34DB350C0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7428" y="353613"/>
            <a:ext cx="2120900" cy="66040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ángulo 18"/>
              <p:cNvSpPr/>
              <p:nvPr/>
            </p:nvSpPr>
            <p:spPr>
              <a:xfrm>
                <a:off x="2536639" y="1754815"/>
                <a:ext cx="1976368" cy="9357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s-AR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f>
                        <m:fPr>
                          <m:ctrlPr>
                            <a:rPr lang="es-AR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AR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s-AR" sz="2400" b="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s-AR" sz="2400" b="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𝐿</m:t>
                              </m:r>
                            </m:sub>
                          </m:sSub>
                          <m:r>
                            <a:rPr lang="es-AR" sz="2400" b="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⋅</m:t>
                          </m:r>
                          <m:r>
                            <a:rPr lang="es-AR" sz="2400" b="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num>
                        <m:den>
                          <m:sSub>
                            <m:sSubPr>
                              <m:ctrlPr>
                                <a:rPr lang="es-AR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s-AR" sz="2400" b="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s-AR" sz="2400" b="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𝑦</m:t>
                              </m:r>
                            </m:sub>
                          </m:sSub>
                          <m:r>
                            <a:rPr lang="es-AR" sz="2400" b="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⋅</m:t>
                          </m:r>
                          <m:r>
                            <a:rPr lang="es-AR" sz="2400" b="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den>
                      </m:f>
                      <m:r>
                        <a:rPr lang="es-AR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s-AR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s-AR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𝑐</m:t>
                          </m:r>
                        </m:e>
                        <m:sub>
                          <m:r>
                            <a:rPr lang="es-AR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𝐿</m:t>
                          </m:r>
                        </m:sub>
                      </m:sSub>
                    </m:oMath>
                  </m:oMathPara>
                </a14:m>
                <a:endParaRPr lang="es-E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Rectángulo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6639" y="1754815"/>
                <a:ext cx="1976368" cy="93570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7038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10 Imagen" descr="esqueba bas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416" y="1119620"/>
            <a:ext cx="4539871" cy="5170409"/>
          </a:xfrm>
          <a:prstGeom prst="rect">
            <a:avLst/>
          </a:prstGeom>
        </p:spPr>
      </p:pic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06269" y="4363728"/>
            <a:ext cx="3026273" cy="684632"/>
          </a:xfrm>
          <a:prstGeom prst="rect">
            <a:avLst/>
          </a:prstGeom>
          <a:noFill/>
        </p:spPr>
      </p:pic>
      <p:sp>
        <p:nvSpPr>
          <p:cNvPr id="7680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76801" name="Picture 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06269" y="3177369"/>
            <a:ext cx="1332931" cy="333233"/>
          </a:xfrm>
          <a:prstGeom prst="rect">
            <a:avLst/>
          </a:prstGeom>
          <a:noFill/>
        </p:spPr>
      </p:pic>
      <p:sp>
        <p:nvSpPr>
          <p:cNvPr id="76805" name="Rectangle 5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76804" name="Picture 4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06269" y="3765320"/>
            <a:ext cx="1202911" cy="343689"/>
          </a:xfrm>
          <a:prstGeom prst="rect">
            <a:avLst/>
          </a:prstGeom>
          <a:noFill/>
        </p:spPr>
      </p:pic>
      <p:sp>
        <p:nvSpPr>
          <p:cNvPr id="22" name="21 Rectángulo"/>
          <p:cNvSpPr/>
          <p:nvPr/>
        </p:nvSpPr>
        <p:spPr>
          <a:xfrm>
            <a:off x="1501254" y="4285397"/>
            <a:ext cx="3398293" cy="18015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22 Rectángulo"/>
          <p:cNvSpPr/>
          <p:nvPr/>
        </p:nvSpPr>
        <p:spPr>
          <a:xfrm>
            <a:off x="1502533" y="2827361"/>
            <a:ext cx="1842449" cy="18015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23 Rectángulo"/>
          <p:cNvSpPr/>
          <p:nvPr/>
        </p:nvSpPr>
        <p:spPr>
          <a:xfrm>
            <a:off x="3386950" y="2433841"/>
            <a:ext cx="2113098" cy="18015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7"/>
          <a:srcRect b="27072"/>
          <a:stretch/>
        </p:blipFill>
        <p:spPr>
          <a:xfrm>
            <a:off x="6173112" y="1287081"/>
            <a:ext cx="5092235" cy="1038108"/>
          </a:xfrm>
          <a:prstGeom prst="rect">
            <a:avLst/>
          </a:prstGeom>
        </p:spPr>
      </p:pic>
      <p:sp>
        <p:nvSpPr>
          <p:cNvPr id="25" name="Marcador de número de diapositiva 14"/>
          <p:cNvSpPr>
            <a:spLocks noGrp="1"/>
          </p:cNvSpPr>
          <p:nvPr>
            <p:ph type="sldNum" sz="quarter" idx="12"/>
          </p:nvPr>
        </p:nvSpPr>
        <p:spPr>
          <a:xfrm>
            <a:off x="11236569" y="6231929"/>
            <a:ext cx="531759" cy="365125"/>
          </a:xfrm>
        </p:spPr>
        <p:txBody>
          <a:bodyPr/>
          <a:lstStyle/>
          <a:p>
            <a:r>
              <a:rPr lang="en-US" sz="1600" b="1" dirty="0"/>
              <a:t>-</a:t>
            </a:r>
            <a:fld id="{69D94FCB-83B5-4144-BDC1-7118612766F0}" type="slidenum">
              <a:rPr lang="en-US" sz="1400" b="1" smtClean="0">
                <a:latin typeface="Calibri" panose="020F0502020204030204" pitchFamily="34" charset="0"/>
                <a:cs typeface="Calibri" panose="020F0502020204030204" pitchFamily="34" charset="0"/>
              </a:rPr>
              <a:t>17</a:t>
            </a:fld>
            <a:r>
              <a:rPr lang="en-US" sz="1600" b="1" dirty="0"/>
              <a:t>-</a:t>
            </a:r>
          </a:p>
        </p:txBody>
      </p:sp>
      <p:pic>
        <p:nvPicPr>
          <p:cNvPr id="21" name="Imagen 2" descr="Nueva marca difusion - web">
            <a:extLst>
              <a:ext uri="{FF2B5EF4-FFF2-40B4-BE49-F238E27FC236}">
                <a16:creationId xmlns:a16="http://schemas.microsoft.com/office/drawing/2014/main" id="{649961EF-3E75-4070-A09F-5FD34DB350C0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7428" y="353613"/>
            <a:ext cx="2120900" cy="66040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Título 1"/>
          <p:cNvSpPr>
            <a:spLocks noGrp="1"/>
          </p:cNvSpPr>
          <p:nvPr>
            <p:ph type="title"/>
          </p:nvPr>
        </p:nvSpPr>
        <p:spPr>
          <a:xfrm>
            <a:off x="586854" y="263700"/>
            <a:ext cx="10457066" cy="919940"/>
          </a:xfrm>
        </p:spPr>
        <p:txBody>
          <a:bodyPr/>
          <a:lstStyle/>
          <a:p>
            <a:r>
              <a:rPr lang="es-AR" dirty="0"/>
              <a:t>Resolución – </a:t>
            </a:r>
            <a:r>
              <a:rPr lang="es-AR" i="1" dirty="0"/>
              <a:t>Ítem d) Perfiles - BASE</a:t>
            </a: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0B3631D-543C-EC54-EB44-9BBF345E6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76.52/76.05/TA164 - </a:t>
            </a:r>
            <a:r>
              <a:rPr lang="en-US" dirty="0" err="1"/>
              <a:t>Operaciones</a:t>
            </a:r>
            <a:r>
              <a:rPr lang="en-US" dirty="0"/>
              <a:t> </a:t>
            </a:r>
            <a:r>
              <a:rPr lang="en-US" dirty="0" err="1"/>
              <a:t>Unitarias</a:t>
            </a:r>
            <a:r>
              <a:rPr lang="en-US" dirty="0"/>
              <a:t> de </a:t>
            </a:r>
            <a:r>
              <a:rPr lang="en-US" dirty="0" err="1"/>
              <a:t>Transferencia</a:t>
            </a:r>
            <a:r>
              <a:rPr lang="en-US" dirty="0"/>
              <a:t> de Materia / </a:t>
            </a:r>
            <a:r>
              <a:rPr lang="en-US" dirty="0" err="1"/>
              <a:t>Operaciones</a:t>
            </a:r>
            <a:r>
              <a:rPr lang="en-US" dirty="0"/>
              <a:t> </a:t>
            </a:r>
            <a:r>
              <a:rPr lang="en-US" dirty="0" err="1"/>
              <a:t>Unitarias</a:t>
            </a:r>
            <a:r>
              <a:rPr lang="en-US" dirty="0"/>
              <a:t> III                                               2° </a:t>
            </a:r>
            <a:r>
              <a:rPr lang="en-US" dirty="0" err="1"/>
              <a:t>Cuatrimestre</a:t>
            </a:r>
            <a:r>
              <a:rPr lang="en-US" dirty="0"/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1357038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76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 descr="esquema top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9055" y="1044022"/>
            <a:ext cx="4442062" cy="5195990"/>
          </a:xfrm>
          <a:prstGeom prst="rect">
            <a:avLst/>
          </a:prstGeom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65571" y="4285398"/>
            <a:ext cx="3030248" cy="757562"/>
          </a:xfrm>
          <a:prstGeom prst="rect">
            <a:avLst/>
          </a:prstGeom>
          <a:noFill/>
        </p:spPr>
      </p:pic>
      <p:pic>
        <p:nvPicPr>
          <p:cNvPr id="13" name="Picture 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65571" y="3031446"/>
            <a:ext cx="1626629" cy="350034"/>
          </a:xfrm>
          <a:prstGeom prst="rect">
            <a:avLst/>
          </a:prstGeom>
          <a:noFill/>
        </p:spPr>
      </p:pic>
      <p:pic>
        <p:nvPicPr>
          <p:cNvPr id="74753" name="Picture 1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65571" y="3714304"/>
            <a:ext cx="1265862" cy="361675"/>
          </a:xfrm>
          <a:prstGeom prst="rect">
            <a:avLst/>
          </a:prstGeom>
          <a:noFill/>
        </p:spPr>
      </p:pic>
      <p:sp>
        <p:nvSpPr>
          <p:cNvPr id="16" name="15 Rectángulo"/>
          <p:cNvSpPr/>
          <p:nvPr/>
        </p:nvSpPr>
        <p:spPr>
          <a:xfrm>
            <a:off x="1499737" y="2848899"/>
            <a:ext cx="1842449" cy="19084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16 Rectángulo"/>
          <p:cNvSpPr/>
          <p:nvPr/>
        </p:nvSpPr>
        <p:spPr>
          <a:xfrm>
            <a:off x="3386915" y="2292824"/>
            <a:ext cx="2140428" cy="21859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18 Rectángulo"/>
          <p:cNvSpPr/>
          <p:nvPr/>
        </p:nvSpPr>
        <p:spPr>
          <a:xfrm>
            <a:off x="1448937" y="4476465"/>
            <a:ext cx="3628030" cy="17901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63997" y="1418956"/>
            <a:ext cx="5776890" cy="1361221"/>
          </a:xfrm>
          <a:prstGeom prst="rect">
            <a:avLst/>
          </a:prstGeom>
        </p:spPr>
      </p:pic>
      <p:sp>
        <p:nvSpPr>
          <p:cNvPr id="22" name="Marcador de número de diapositiva 14"/>
          <p:cNvSpPr>
            <a:spLocks noGrp="1"/>
          </p:cNvSpPr>
          <p:nvPr>
            <p:ph type="sldNum" sz="quarter" idx="12"/>
          </p:nvPr>
        </p:nvSpPr>
        <p:spPr>
          <a:xfrm>
            <a:off x="11236569" y="6231929"/>
            <a:ext cx="531759" cy="365125"/>
          </a:xfrm>
        </p:spPr>
        <p:txBody>
          <a:bodyPr/>
          <a:lstStyle/>
          <a:p>
            <a:r>
              <a:rPr lang="en-US" sz="1600" b="1" dirty="0"/>
              <a:t>-</a:t>
            </a:r>
            <a:fld id="{69D94FCB-83B5-4144-BDC1-7118612766F0}" type="slidenum">
              <a:rPr lang="en-US" sz="1400" b="1" smtClean="0">
                <a:latin typeface="Calibri" panose="020F0502020204030204" pitchFamily="34" charset="0"/>
                <a:cs typeface="Calibri" panose="020F0502020204030204" pitchFamily="34" charset="0"/>
              </a:rPr>
              <a:t>18</a:t>
            </a:fld>
            <a:r>
              <a:rPr lang="en-US" sz="1600" b="1" dirty="0"/>
              <a:t>-</a:t>
            </a:r>
          </a:p>
        </p:txBody>
      </p:sp>
      <p:sp>
        <p:nvSpPr>
          <p:cNvPr id="21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438911" y="6251260"/>
            <a:ext cx="10797657" cy="365125"/>
          </a:xfrm>
        </p:spPr>
        <p:txBody>
          <a:bodyPr/>
          <a:lstStyle/>
          <a:p>
            <a:pPr algn="l"/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76.52/76.05/TA164 - </a:t>
            </a:r>
            <a:r>
              <a:rPr lang="en-US" sz="1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Operaciones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Unitarias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1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Transferencia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Materia / </a:t>
            </a:r>
            <a:r>
              <a:rPr lang="en-US" sz="1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Operaciones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Unitarias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III                                               2° </a:t>
            </a:r>
            <a:r>
              <a:rPr lang="en-US" sz="1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Cuatrimestre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2024</a:t>
            </a:r>
          </a:p>
        </p:txBody>
      </p:sp>
      <p:pic>
        <p:nvPicPr>
          <p:cNvPr id="24" name="Imagen 2" descr="Nueva marca difusion - web">
            <a:extLst>
              <a:ext uri="{FF2B5EF4-FFF2-40B4-BE49-F238E27FC236}">
                <a16:creationId xmlns:a16="http://schemas.microsoft.com/office/drawing/2014/main" id="{649961EF-3E75-4070-A09F-5FD34DB350C0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7428" y="353613"/>
            <a:ext cx="2120900" cy="660400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Título 1"/>
          <p:cNvSpPr>
            <a:spLocks noGrp="1"/>
          </p:cNvSpPr>
          <p:nvPr>
            <p:ph type="title"/>
          </p:nvPr>
        </p:nvSpPr>
        <p:spPr>
          <a:xfrm>
            <a:off x="586854" y="263700"/>
            <a:ext cx="10457066" cy="919940"/>
          </a:xfrm>
        </p:spPr>
        <p:txBody>
          <a:bodyPr/>
          <a:lstStyle/>
          <a:p>
            <a:r>
              <a:rPr lang="es-AR" dirty="0"/>
              <a:t>Resolución – </a:t>
            </a:r>
            <a:r>
              <a:rPr lang="es-AR" i="1" dirty="0"/>
              <a:t>Ítem d) Perfiles - TOPE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038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74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CuadroTexto"/>
          <p:cNvSpPr txBox="1"/>
          <p:nvPr/>
        </p:nvSpPr>
        <p:spPr>
          <a:xfrm>
            <a:off x="437024" y="1181823"/>
            <a:ext cx="113179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200" dirty="0"/>
              <a:t>Si le dicen que dispone de “la máxima fuerza impulsora posible”, ¿Qué  interpreta?</a:t>
            </a:r>
            <a:endParaRPr lang="es-ES" sz="2200" dirty="0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00751" y="1936836"/>
            <a:ext cx="982639" cy="908008"/>
          </a:xfrm>
          <a:prstGeom prst="rect">
            <a:avLst/>
          </a:prstGeom>
          <a:noFill/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11525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16406" y="2115399"/>
            <a:ext cx="955344" cy="532263"/>
          </a:xfrm>
          <a:prstGeom prst="rect">
            <a:avLst/>
          </a:prstGeom>
          <a:noFill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64071" y="1965273"/>
            <a:ext cx="1545260" cy="886252"/>
          </a:xfrm>
          <a:prstGeom prst="rect">
            <a:avLst/>
          </a:prstGeom>
          <a:noFill/>
        </p:spPr>
      </p:pic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0" y="12001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532259" y="2986292"/>
            <a:ext cx="59777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200" dirty="0"/>
              <a:t>Pasamos a verlo gráficamente: </a:t>
            </a:r>
            <a:endParaRPr lang="es-ES" sz="2200" dirty="0"/>
          </a:p>
        </p:txBody>
      </p:sp>
      <p:cxnSp>
        <p:nvCxnSpPr>
          <p:cNvPr id="22" name="21 Conector recto de flecha"/>
          <p:cNvCxnSpPr/>
          <p:nvPr/>
        </p:nvCxnSpPr>
        <p:spPr>
          <a:xfrm flipV="1">
            <a:off x="2129050" y="2374706"/>
            <a:ext cx="941696" cy="13648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22 Conector recto de flecha"/>
          <p:cNvCxnSpPr/>
          <p:nvPr/>
        </p:nvCxnSpPr>
        <p:spPr>
          <a:xfrm flipV="1">
            <a:off x="4710752" y="2336037"/>
            <a:ext cx="941696" cy="13648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23 Imagen" descr="mic 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91251" y="3432573"/>
            <a:ext cx="4543070" cy="2656674"/>
          </a:xfrm>
          <a:prstGeom prst="rect">
            <a:avLst/>
          </a:prstGeom>
        </p:spPr>
      </p:pic>
      <p:cxnSp>
        <p:nvCxnSpPr>
          <p:cNvPr id="26" name="25 Conector recto"/>
          <p:cNvCxnSpPr/>
          <p:nvPr/>
        </p:nvCxnSpPr>
        <p:spPr>
          <a:xfrm flipV="1">
            <a:off x="5479195" y="4462818"/>
            <a:ext cx="2552132" cy="135112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28 Conector recto"/>
          <p:cNvCxnSpPr/>
          <p:nvPr/>
        </p:nvCxnSpPr>
        <p:spPr>
          <a:xfrm rot="5400000" flipH="1" flipV="1">
            <a:off x="5132980" y="5445457"/>
            <a:ext cx="709684" cy="1588"/>
          </a:xfrm>
          <a:prstGeom prst="line">
            <a:avLst/>
          </a:prstGeom>
          <a:ln w="25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29 Conector recto"/>
          <p:cNvCxnSpPr/>
          <p:nvPr/>
        </p:nvCxnSpPr>
        <p:spPr>
          <a:xfrm rot="16200000" flipV="1">
            <a:off x="5371426" y="5941408"/>
            <a:ext cx="224285" cy="3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32 Anillo"/>
          <p:cNvSpPr/>
          <p:nvPr/>
        </p:nvSpPr>
        <p:spPr>
          <a:xfrm>
            <a:off x="5350056" y="5937292"/>
            <a:ext cx="293298" cy="284671"/>
          </a:xfrm>
          <a:prstGeom prst="donut">
            <a:avLst>
              <a:gd name="adj" fmla="val 2659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cxnSp>
        <p:nvCxnSpPr>
          <p:cNvPr id="35" name="34 Conector recto de flecha"/>
          <p:cNvCxnSpPr/>
          <p:nvPr/>
        </p:nvCxnSpPr>
        <p:spPr>
          <a:xfrm flipV="1">
            <a:off x="5660606" y="5756137"/>
            <a:ext cx="1319841" cy="293298"/>
          </a:xfrm>
          <a:prstGeom prst="straightConnector1">
            <a:avLst/>
          </a:prstGeom>
          <a:ln w="190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41819" y="5576815"/>
            <a:ext cx="594235" cy="331074"/>
          </a:xfrm>
          <a:prstGeom prst="rect">
            <a:avLst/>
          </a:prstGeom>
          <a:noFill/>
        </p:spPr>
      </p:pic>
      <p:cxnSp>
        <p:nvCxnSpPr>
          <p:cNvPr id="37" name="36 Conector recto de flecha"/>
          <p:cNvCxnSpPr/>
          <p:nvPr/>
        </p:nvCxnSpPr>
        <p:spPr>
          <a:xfrm flipV="1">
            <a:off x="6373723" y="4108492"/>
            <a:ext cx="1012166" cy="661358"/>
          </a:xfrm>
          <a:prstGeom prst="straightConnector1">
            <a:avLst/>
          </a:prstGeom>
          <a:ln w="190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Picture 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12110" y="3694775"/>
            <a:ext cx="845046" cy="484659"/>
          </a:xfrm>
          <a:prstGeom prst="rect">
            <a:avLst/>
          </a:prstGeom>
          <a:noFill/>
        </p:spPr>
      </p:pic>
      <p:cxnSp>
        <p:nvCxnSpPr>
          <p:cNvPr id="40" name="39 Conector recto"/>
          <p:cNvCxnSpPr/>
          <p:nvPr/>
        </p:nvCxnSpPr>
        <p:spPr>
          <a:xfrm rot="5400000" flipH="1" flipV="1">
            <a:off x="5495266" y="5106669"/>
            <a:ext cx="896098" cy="3925"/>
          </a:xfrm>
          <a:prstGeom prst="line">
            <a:avLst/>
          </a:prstGeom>
          <a:ln w="25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42 Conector recto"/>
          <p:cNvCxnSpPr/>
          <p:nvPr/>
        </p:nvCxnSpPr>
        <p:spPr>
          <a:xfrm rot="16200000" flipV="1">
            <a:off x="5801506" y="4769852"/>
            <a:ext cx="1134763" cy="1824"/>
          </a:xfrm>
          <a:prstGeom prst="line">
            <a:avLst/>
          </a:prstGeom>
          <a:ln w="25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Marcador de número de diapositiva 14"/>
          <p:cNvSpPr>
            <a:spLocks noGrp="1"/>
          </p:cNvSpPr>
          <p:nvPr>
            <p:ph type="sldNum" sz="quarter" idx="12"/>
          </p:nvPr>
        </p:nvSpPr>
        <p:spPr>
          <a:xfrm>
            <a:off x="11236569" y="6231929"/>
            <a:ext cx="531759" cy="365125"/>
          </a:xfrm>
        </p:spPr>
        <p:txBody>
          <a:bodyPr/>
          <a:lstStyle/>
          <a:p>
            <a:r>
              <a:rPr lang="en-US" sz="1600" b="1" dirty="0"/>
              <a:t>-</a:t>
            </a:r>
            <a:fld id="{69D94FCB-83B5-4144-BDC1-7118612766F0}" type="slidenum">
              <a:rPr lang="en-US" sz="1400" b="1" smtClean="0">
                <a:latin typeface="Calibri" panose="020F0502020204030204" pitchFamily="34" charset="0"/>
                <a:cs typeface="Calibri" panose="020F0502020204030204" pitchFamily="34" charset="0"/>
              </a:rPr>
              <a:t>19</a:t>
            </a:fld>
            <a:r>
              <a:rPr lang="en-US" sz="1600" b="1" dirty="0"/>
              <a:t>-</a:t>
            </a:r>
          </a:p>
        </p:txBody>
      </p:sp>
      <p:sp>
        <p:nvSpPr>
          <p:cNvPr id="32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438911" y="6251260"/>
            <a:ext cx="10797657" cy="365125"/>
          </a:xfrm>
        </p:spPr>
        <p:txBody>
          <a:bodyPr/>
          <a:lstStyle/>
          <a:p>
            <a:pPr algn="l"/>
            <a:r>
              <a:rPr lang="en-US" sz="1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76.52/76.05/TA164 - Operaciones Unitarias de Transferencia de Materia / Operaciones Unitarias III                                               1° Cuatrimestre 2024</a:t>
            </a:r>
            <a:endParaRPr lang="en-US" sz="1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8" name="Imagen 2" descr="Nueva marca difusion - web">
            <a:extLst>
              <a:ext uri="{FF2B5EF4-FFF2-40B4-BE49-F238E27FC236}">
                <a16:creationId xmlns:a16="http://schemas.microsoft.com/office/drawing/2014/main" id="{649961EF-3E75-4070-A09F-5FD34DB350C0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7428" y="353613"/>
            <a:ext cx="2120900" cy="660400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Título 1"/>
          <p:cNvSpPr>
            <a:spLocks noGrp="1"/>
          </p:cNvSpPr>
          <p:nvPr>
            <p:ph type="title"/>
          </p:nvPr>
        </p:nvSpPr>
        <p:spPr>
          <a:xfrm>
            <a:off x="586854" y="263700"/>
            <a:ext cx="10457066" cy="919940"/>
          </a:xfrm>
        </p:spPr>
        <p:txBody>
          <a:bodyPr/>
          <a:lstStyle/>
          <a:p>
            <a:r>
              <a:rPr lang="es-AR" dirty="0"/>
              <a:t>Adicional: Fuerza impulsora máxima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038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8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8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2" descr="Nueva marca difusion - web">
            <a:extLst>
              <a:ext uri="{FF2B5EF4-FFF2-40B4-BE49-F238E27FC236}">
                <a16:creationId xmlns:a16="http://schemas.microsoft.com/office/drawing/2014/main" id="{649961EF-3E75-4070-A09F-5FD34DB350C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7428" y="353613"/>
            <a:ext cx="2120900" cy="6604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Marcador de número de diapositiva 14"/>
          <p:cNvSpPr>
            <a:spLocks noGrp="1"/>
          </p:cNvSpPr>
          <p:nvPr>
            <p:ph type="sldNum" sz="quarter" idx="12"/>
          </p:nvPr>
        </p:nvSpPr>
        <p:spPr>
          <a:xfrm>
            <a:off x="11236569" y="6231929"/>
            <a:ext cx="531759" cy="365125"/>
          </a:xfrm>
        </p:spPr>
        <p:txBody>
          <a:bodyPr/>
          <a:lstStyle/>
          <a:p>
            <a:r>
              <a:rPr lang="en-US" sz="1600" b="1" dirty="0"/>
              <a:t>-</a:t>
            </a:r>
            <a:fld id="{69D94FCB-83B5-4144-BDC1-7118612766F0}" type="slidenum">
              <a:rPr lang="en-US" sz="1400" b="1" smtClean="0">
                <a:latin typeface="Calibri" panose="020F0502020204030204" pitchFamily="34" charset="0"/>
                <a:cs typeface="Calibri" panose="020F0502020204030204" pitchFamily="34" charset="0"/>
              </a:rPr>
              <a:t>2</a:t>
            </a:fld>
            <a:r>
              <a:rPr lang="en-US" sz="1600" b="1" dirty="0"/>
              <a:t>-</a:t>
            </a:r>
          </a:p>
        </p:txBody>
      </p:sp>
      <p:sp>
        <p:nvSpPr>
          <p:cNvPr id="12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438911" y="6251260"/>
            <a:ext cx="10797657" cy="365125"/>
          </a:xfrm>
        </p:spPr>
        <p:txBody>
          <a:bodyPr/>
          <a:lstStyle/>
          <a:p>
            <a:pPr algn="l"/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76.52/76.05/TA164 - </a:t>
            </a:r>
            <a:r>
              <a:rPr lang="en-US" sz="1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Operaciones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Unitarias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1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Transferencia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Materia / </a:t>
            </a:r>
            <a:r>
              <a:rPr lang="en-US" sz="1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Operaciones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Unitarias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III                                               2° </a:t>
            </a:r>
            <a:r>
              <a:rPr lang="en-US" sz="1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Cuatrimestre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2024</a:t>
            </a:r>
          </a:p>
        </p:txBody>
      </p:sp>
      <p:sp>
        <p:nvSpPr>
          <p:cNvPr id="13" name="Título 1"/>
          <p:cNvSpPr txBox="1">
            <a:spLocks/>
          </p:cNvSpPr>
          <p:nvPr/>
        </p:nvSpPr>
        <p:spPr>
          <a:xfrm>
            <a:off x="438912" y="250026"/>
            <a:ext cx="9875520" cy="9199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419" dirty="0"/>
              <a:t>Enunciado	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Marcador de contenido 2"/>
              <p:cNvSpPr>
                <a:spLocks noGrp="1"/>
              </p:cNvSpPr>
              <p:nvPr>
                <p:ph idx="1"/>
              </p:nvPr>
            </p:nvSpPr>
            <p:spPr>
              <a:xfrm>
                <a:off x="438911" y="1169966"/>
                <a:ext cx="11329417" cy="4925341"/>
              </a:xfrm>
            </p:spPr>
            <p:txBody>
              <a:bodyPr>
                <a:normAutofit/>
              </a:bodyPr>
              <a:lstStyle/>
              <a:p>
                <a:pPr marL="45720" indent="0" algn="just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None/>
                </a:pPr>
                <a:r>
                  <a:rPr lang="es-ES" sz="20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En una torre de enfriamiento se enfrían 2000 kg/h de agua de 40°C a 28°C. La torre opera en contracorriente con un caudal de aire húmedo de entrada de 2475 m</a:t>
                </a:r>
                <a:r>
                  <a:rPr lang="es-ES" sz="2000" b="1" baseline="30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es-ES" sz="20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/h. Se sabe que el aire ingresa a la torre con un temperatura de 15,5°C y una humedad relativa del 10%.</a:t>
                </a:r>
              </a:p>
              <a:p>
                <a:pPr marL="45720" indent="0" algn="just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None/>
                </a:pPr>
                <a:r>
                  <a:rPr lang="es-ES" sz="20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Determinar:</a:t>
                </a:r>
              </a:p>
              <a:p>
                <a:pPr marL="502920" indent="-457200" algn="just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Font typeface="+mj-lt"/>
                  <a:buAutoNum type="alphaLcParenR"/>
                </a:pPr>
                <a:r>
                  <a:rPr lang="es-ES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La temperatura de bulbo húmedo del aire que sale de la torre.</a:t>
                </a:r>
              </a:p>
              <a:p>
                <a:pPr marL="502920" indent="-457200" algn="just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Font typeface="+mj-lt"/>
                  <a:buAutoNum type="alphaLcParenR"/>
                </a:pPr>
                <a:r>
                  <a:rPr lang="es-ES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La humedad relativa del aire de salida.</a:t>
                </a:r>
              </a:p>
              <a:p>
                <a:pPr marL="502920" indent="-457200" algn="just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Font typeface="+mj-lt"/>
                  <a:buAutoNum type="alphaLcParenR"/>
                </a:pPr>
                <a:r>
                  <a:rPr lang="es-ES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La cantidad de agua evaporada por hora.</a:t>
                </a:r>
              </a:p>
              <a:p>
                <a:pPr marL="502920" indent="-457200" algn="just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Font typeface="+mj-lt"/>
                  <a:buAutoNum type="alphaLcParenR"/>
                </a:pPr>
                <a:r>
                  <a:rPr lang="es-ES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Los valores de temperatura, humedad y entalpía en la </a:t>
                </a:r>
                <a:r>
                  <a:rPr lang="es-ES" sz="2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interfase</a:t>
                </a:r>
                <a:r>
                  <a:rPr lang="es-ES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y los perfiles correspondientes a la entrada y a la salida de la torre.</a:t>
                </a:r>
              </a:p>
              <a:p>
                <a:pPr marL="45720" indent="0" algn="just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None/>
                </a:pPr>
                <a:r>
                  <a:rPr lang="es-ES" sz="2000" b="1" u="sng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Datos</a:t>
                </a:r>
                <a:r>
                  <a:rPr lang="es-ES" sz="20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just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s-AR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s-AR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s-AR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h</m:t>
                            </m:r>
                          </m:e>
                          <m:sub>
                            <m:r>
                              <a:rPr lang="es-AR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𝐿</m:t>
                            </m:r>
                          </m:sub>
                        </m:sSub>
                        <m:r>
                          <a:rPr lang="es-AR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⋅</m:t>
                        </m:r>
                        <m:r>
                          <a:rPr lang="es-AR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num>
                      <m:den>
                        <m:sSub>
                          <m:sSubPr>
                            <m:ctrlPr>
                              <a:rPr lang="es-AR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s-AR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s-AR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𝑦</m:t>
                            </m:r>
                          </m:sub>
                        </m:sSub>
                        <m:r>
                          <a:rPr lang="es-AR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⋅</m:t>
                        </m:r>
                        <m:r>
                          <a:rPr lang="es-AR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  <m:r>
                          <a:rPr lang="es-AR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⋅</m:t>
                        </m:r>
                        <m:sSub>
                          <m:sSubPr>
                            <m:ctrlPr>
                              <a:rPr lang="es-AR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s-AR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s-AR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𝐿</m:t>
                            </m:r>
                          </m:sub>
                        </m:sSub>
                      </m:den>
                    </m:f>
                    <m:r>
                      <a:rPr lang="es-AR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</m:t>
                    </m:r>
                  </m:oMath>
                </a14:m>
                <a:endParaRPr lang="es-ES" sz="2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8911" y="1169966"/>
                <a:ext cx="11329417" cy="4925341"/>
              </a:xfrm>
              <a:blipFill>
                <a:blip r:embed="rId4"/>
                <a:stretch>
                  <a:fillRect l="-108" t="-619" r="-484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7038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CuadroTexto"/>
          <p:cNvSpPr txBox="1"/>
          <p:nvPr/>
        </p:nvSpPr>
        <p:spPr>
          <a:xfrm>
            <a:off x="477671" y="1119117"/>
            <a:ext cx="802723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200" dirty="0"/>
              <a:t>¿Qué pasa si al hacer la evolución con Mickley toco el equilibrio? </a:t>
            </a:r>
            <a:endParaRPr lang="es-ES" sz="2200" dirty="0"/>
          </a:p>
        </p:txBody>
      </p:sp>
      <p:sp>
        <p:nvSpPr>
          <p:cNvPr id="13" name="12 CuadroTexto"/>
          <p:cNvSpPr txBox="1"/>
          <p:nvPr/>
        </p:nvSpPr>
        <p:spPr>
          <a:xfrm>
            <a:off x="715404" y="1628855"/>
            <a:ext cx="419089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AR" sz="2200" i="1" dirty="0"/>
              <a:t>A esto se le llama </a:t>
            </a:r>
            <a:r>
              <a:rPr lang="es-AR" sz="2200" b="1" i="1" dirty="0"/>
              <a:t>punto niebla…</a:t>
            </a:r>
            <a:endParaRPr lang="es-ES" sz="2200" i="1" dirty="0"/>
          </a:p>
        </p:txBody>
      </p:sp>
      <p:sp>
        <p:nvSpPr>
          <p:cNvPr id="14" name="13 CuadroTexto"/>
          <p:cNvSpPr txBox="1"/>
          <p:nvPr/>
        </p:nvSpPr>
        <p:spPr>
          <a:xfrm>
            <a:off x="715405" y="2149243"/>
            <a:ext cx="62995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200" dirty="0"/>
              <a:t>¿Qué significa esto? </a:t>
            </a:r>
          </a:p>
          <a:p>
            <a:pPr algn="ctr"/>
            <a:r>
              <a:rPr lang="es-AR" sz="2200" dirty="0"/>
              <a:t>¿¿Puedo seguir transfiriendo???</a:t>
            </a:r>
            <a:endParaRPr lang="es-ES" sz="2200" dirty="0"/>
          </a:p>
        </p:txBody>
      </p:sp>
      <p:sp>
        <p:nvSpPr>
          <p:cNvPr id="15" name="14 CuadroTexto"/>
          <p:cNvSpPr txBox="1"/>
          <p:nvPr/>
        </p:nvSpPr>
        <p:spPr>
          <a:xfrm>
            <a:off x="477672" y="3117117"/>
            <a:ext cx="640872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200" i="1" dirty="0"/>
              <a:t>La respuesta es </a:t>
            </a:r>
            <a:r>
              <a:rPr lang="es-AR" sz="2200" b="1" i="1" dirty="0">
                <a:solidFill>
                  <a:srgbClr val="00B050"/>
                </a:solidFill>
              </a:rPr>
              <a:t>SI</a:t>
            </a:r>
            <a:r>
              <a:rPr lang="es-AR" sz="2200" i="1" dirty="0"/>
              <a:t>:</a:t>
            </a:r>
          </a:p>
          <a:p>
            <a:pPr algn="just"/>
            <a:endParaRPr lang="es-AR" sz="1200" dirty="0"/>
          </a:p>
          <a:p>
            <a:pPr algn="just"/>
            <a:r>
              <a:rPr lang="es-AR" sz="2200" dirty="0"/>
              <a:t>A pesar de que el aire está saturado (y ya no acepta líquido por transferencia de masa; no hay más evaporación / flujo de calor latente), como el agua está más caliente que el aire, sí hay </a:t>
            </a:r>
            <a:r>
              <a:rPr lang="es-AR" sz="2200" b="1" dirty="0"/>
              <a:t>intercambio de calor sensible</a:t>
            </a:r>
            <a:r>
              <a:rPr lang="es-AR" sz="2200" dirty="0"/>
              <a:t>, y por lo tanto, el aire “se aleja un poquito” del equilibrio.</a:t>
            </a:r>
            <a:endParaRPr lang="es-ES" sz="2200" dirty="0"/>
          </a:p>
        </p:txBody>
      </p:sp>
      <p:sp>
        <p:nvSpPr>
          <p:cNvPr id="19" name="18 CuadroTexto"/>
          <p:cNvSpPr txBox="1"/>
          <p:nvPr/>
        </p:nvSpPr>
        <p:spPr>
          <a:xfrm>
            <a:off x="7691646" y="3000408"/>
            <a:ext cx="3911563" cy="19466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AR" sz="1050" i="1" dirty="0"/>
          </a:p>
          <a:p>
            <a:pPr algn="ctr"/>
            <a:r>
              <a:rPr lang="es-AR" sz="2200" i="1" dirty="0"/>
              <a:t>¡Excelente Servicio!</a:t>
            </a:r>
          </a:p>
          <a:p>
            <a:pPr algn="just"/>
            <a:r>
              <a:rPr lang="es-AR" sz="2200" dirty="0"/>
              <a:t>Ahora el aire puede aceptar un poco más de agua… aunque rápidamente llega al punto de saturación nuevamente</a:t>
            </a:r>
            <a:endParaRPr lang="es-ES" sz="2200" dirty="0"/>
          </a:p>
        </p:txBody>
      </p:sp>
      <p:sp>
        <p:nvSpPr>
          <p:cNvPr id="74754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74755" name="Rectangle 3"/>
          <p:cNvSpPr>
            <a:spLocks noChangeArrowheads="1"/>
          </p:cNvSpPr>
          <p:nvPr/>
        </p:nvSpPr>
        <p:spPr bwMode="auto">
          <a:xfrm>
            <a:off x="0" y="7905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20 Rectángulo"/>
          <p:cNvSpPr/>
          <p:nvPr/>
        </p:nvSpPr>
        <p:spPr>
          <a:xfrm>
            <a:off x="9130353" y="5527343"/>
            <a:ext cx="204716" cy="1910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Marcador de número de diapositiva 14"/>
          <p:cNvSpPr>
            <a:spLocks noGrp="1"/>
          </p:cNvSpPr>
          <p:nvPr>
            <p:ph type="sldNum" sz="quarter" idx="12"/>
          </p:nvPr>
        </p:nvSpPr>
        <p:spPr>
          <a:xfrm>
            <a:off x="11236569" y="6231929"/>
            <a:ext cx="531759" cy="365125"/>
          </a:xfrm>
        </p:spPr>
        <p:txBody>
          <a:bodyPr/>
          <a:lstStyle/>
          <a:p>
            <a:r>
              <a:rPr lang="en-US" sz="1600" b="1" dirty="0"/>
              <a:t>-</a:t>
            </a:r>
            <a:fld id="{69D94FCB-83B5-4144-BDC1-7118612766F0}" type="slidenum">
              <a:rPr lang="en-US" sz="1400" b="1" smtClean="0">
                <a:latin typeface="Calibri" panose="020F0502020204030204" pitchFamily="34" charset="0"/>
                <a:cs typeface="Calibri" panose="020F0502020204030204" pitchFamily="34" charset="0"/>
              </a:rPr>
              <a:t>20</a:t>
            </a:fld>
            <a:r>
              <a:rPr lang="en-US" sz="1600" b="1" dirty="0"/>
              <a:t>-</a:t>
            </a:r>
          </a:p>
        </p:txBody>
      </p:sp>
      <p:sp>
        <p:nvSpPr>
          <p:cNvPr id="22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438911" y="6251260"/>
            <a:ext cx="10797657" cy="365125"/>
          </a:xfrm>
        </p:spPr>
        <p:txBody>
          <a:bodyPr/>
          <a:lstStyle/>
          <a:p>
            <a:pPr algn="l"/>
            <a:r>
              <a:rPr lang="en-US" sz="1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76.52/76.05/TA164 - Operaciones Unitarias de Transferencia de Materia / Operaciones Unitarias III                                               1° Cuatrimestre 2024</a:t>
            </a:r>
            <a:endParaRPr lang="en-US" sz="1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3" name="Imagen 2" descr="Nueva marca difusion - web">
            <a:extLst>
              <a:ext uri="{FF2B5EF4-FFF2-40B4-BE49-F238E27FC236}">
                <a16:creationId xmlns:a16="http://schemas.microsoft.com/office/drawing/2014/main" id="{649961EF-3E75-4070-A09F-5FD34DB350C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7428" y="353613"/>
            <a:ext cx="2120900" cy="660400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Título 1"/>
          <p:cNvSpPr>
            <a:spLocks noGrp="1"/>
          </p:cNvSpPr>
          <p:nvPr>
            <p:ph type="title"/>
          </p:nvPr>
        </p:nvSpPr>
        <p:spPr>
          <a:xfrm>
            <a:off x="586854" y="263700"/>
            <a:ext cx="10457066" cy="919940"/>
          </a:xfrm>
        </p:spPr>
        <p:txBody>
          <a:bodyPr/>
          <a:lstStyle/>
          <a:p>
            <a:r>
              <a:rPr lang="es-AR" dirty="0"/>
              <a:t>Adicional: Punto niebla</a:t>
            </a:r>
            <a:endParaRPr lang="en-US" dirty="0"/>
          </a:p>
        </p:txBody>
      </p:sp>
      <p:cxnSp>
        <p:nvCxnSpPr>
          <p:cNvPr id="5" name="Conector angular 4"/>
          <p:cNvCxnSpPr/>
          <p:nvPr/>
        </p:nvCxnSpPr>
        <p:spPr>
          <a:xfrm flipV="1">
            <a:off x="4906297" y="3366772"/>
            <a:ext cx="3266880" cy="2195874"/>
          </a:xfrm>
          <a:prstGeom prst="bentConnector3">
            <a:avLst>
              <a:gd name="adj1" fmla="val 72272"/>
            </a:avLst>
          </a:prstGeom>
          <a:ln w="28575"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angular 31"/>
          <p:cNvCxnSpPr>
            <a:stCxn id="19" idx="0"/>
            <a:endCxn id="13" idx="3"/>
          </p:cNvCxnSpPr>
          <p:nvPr/>
        </p:nvCxnSpPr>
        <p:spPr>
          <a:xfrm rot="16200000" flipV="1">
            <a:off x="6698809" y="51788"/>
            <a:ext cx="1156109" cy="4741131"/>
          </a:xfrm>
          <a:prstGeom prst="bentConnector2">
            <a:avLst/>
          </a:prstGeom>
          <a:ln w="1905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7038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9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00"/>
                            </p:stCondLst>
                            <p:childTnLst>
                              <p:par>
                                <p:cTn id="14" presetID="16" presetClass="entr" presetSubtype="26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9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4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4" grpId="0"/>
      <p:bldP spid="15" grpId="0" uiExpand="1" build="p"/>
      <p:bldP spid="1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CuadroTexto"/>
          <p:cNvSpPr txBox="1"/>
          <p:nvPr/>
        </p:nvSpPr>
        <p:spPr>
          <a:xfrm>
            <a:off x="464024" y="968985"/>
            <a:ext cx="43399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200" dirty="0"/>
              <a:t>Viéndolo gráficamente:</a:t>
            </a:r>
            <a:endParaRPr lang="es-ES" sz="2200" dirty="0"/>
          </a:p>
        </p:txBody>
      </p:sp>
      <p:pic>
        <p:nvPicPr>
          <p:cNvPr id="12" name="11 Imagen" descr="mic 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180" y="1354760"/>
            <a:ext cx="8446330" cy="4939203"/>
          </a:xfrm>
          <a:prstGeom prst="rect">
            <a:avLst/>
          </a:prstGeom>
        </p:spPr>
      </p:pic>
      <p:cxnSp>
        <p:nvCxnSpPr>
          <p:cNvPr id="14" name="13 Conector recto"/>
          <p:cNvCxnSpPr/>
          <p:nvPr/>
        </p:nvCxnSpPr>
        <p:spPr>
          <a:xfrm rot="5400000" flipH="1" flipV="1">
            <a:off x="3647329" y="2153793"/>
            <a:ext cx="3547590" cy="339058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Conector recto de flecha"/>
          <p:cNvCxnSpPr/>
          <p:nvPr/>
        </p:nvCxnSpPr>
        <p:spPr>
          <a:xfrm rot="10800000">
            <a:off x="4893869" y="5354726"/>
            <a:ext cx="264986" cy="254504"/>
          </a:xfrm>
          <a:prstGeom prst="straightConnector1">
            <a:avLst/>
          </a:prstGeom>
          <a:ln w="254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 de flecha"/>
          <p:cNvCxnSpPr/>
          <p:nvPr/>
        </p:nvCxnSpPr>
        <p:spPr>
          <a:xfrm rot="16200000" flipV="1">
            <a:off x="4635764" y="5093452"/>
            <a:ext cx="304490" cy="227191"/>
          </a:xfrm>
          <a:prstGeom prst="straightConnector1">
            <a:avLst/>
          </a:prstGeom>
          <a:ln w="254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20 Conector recto de flecha"/>
          <p:cNvCxnSpPr/>
          <p:nvPr/>
        </p:nvCxnSpPr>
        <p:spPr>
          <a:xfrm rot="16200000" flipV="1">
            <a:off x="4427281" y="4811817"/>
            <a:ext cx="339847" cy="182082"/>
          </a:xfrm>
          <a:prstGeom prst="straightConnector1">
            <a:avLst/>
          </a:prstGeom>
          <a:ln w="254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22 Conector recto de flecha"/>
          <p:cNvCxnSpPr/>
          <p:nvPr/>
        </p:nvCxnSpPr>
        <p:spPr>
          <a:xfrm rot="16200000" flipV="1">
            <a:off x="4313895" y="4537498"/>
            <a:ext cx="360575" cy="49190"/>
          </a:xfrm>
          <a:prstGeom prst="straightConnector1">
            <a:avLst/>
          </a:prstGeom>
          <a:ln w="254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25 Conector recto de flecha"/>
          <p:cNvCxnSpPr/>
          <p:nvPr/>
        </p:nvCxnSpPr>
        <p:spPr>
          <a:xfrm rot="16200000" flipV="1">
            <a:off x="4273656" y="4204661"/>
            <a:ext cx="359373" cy="26032"/>
          </a:xfrm>
          <a:prstGeom prst="straightConnector1">
            <a:avLst/>
          </a:prstGeom>
          <a:ln w="254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27 Conector recto de flecha"/>
          <p:cNvCxnSpPr/>
          <p:nvPr/>
        </p:nvCxnSpPr>
        <p:spPr>
          <a:xfrm rot="5400000" flipH="1" flipV="1">
            <a:off x="4291944" y="3874687"/>
            <a:ext cx="336208" cy="19079"/>
          </a:xfrm>
          <a:prstGeom prst="straightConnector1">
            <a:avLst/>
          </a:prstGeom>
          <a:ln w="254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31 Conector recto de flecha"/>
          <p:cNvCxnSpPr/>
          <p:nvPr/>
        </p:nvCxnSpPr>
        <p:spPr>
          <a:xfrm rot="5400000" flipH="1" flipV="1">
            <a:off x="4339494" y="3591831"/>
            <a:ext cx="276468" cy="27616"/>
          </a:xfrm>
          <a:prstGeom prst="straightConnector1">
            <a:avLst/>
          </a:prstGeom>
          <a:ln w="254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33 Conector recto de flecha"/>
          <p:cNvCxnSpPr/>
          <p:nvPr/>
        </p:nvCxnSpPr>
        <p:spPr>
          <a:xfrm rot="5400000" flipH="1" flipV="1">
            <a:off x="4367536" y="3334580"/>
            <a:ext cx="276468" cy="27616"/>
          </a:xfrm>
          <a:prstGeom prst="straightConnector1">
            <a:avLst/>
          </a:prstGeom>
          <a:ln w="254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35 Medio marco"/>
          <p:cNvSpPr/>
          <p:nvPr/>
        </p:nvSpPr>
        <p:spPr>
          <a:xfrm rot="10800000">
            <a:off x="4532732" y="2973201"/>
            <a:ext cx="218782" cy="252442"/>
          </a:xfrm>
          <a:prstGeom prst="halfFrame">
            <a:avLst>
              <a:gd name="adj1" fmla="val 19871"/>
              <a:gd name="adj2" fmla="val 17949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37" name="36 Medio marco"/>
          <p:cNvSpPr/>
          <p:nvPr/>
        </p:nvSpPr>
        <p:spPr>
          <a:xfrm rot="10800000">
            <a:off x="4718792" y="2766561"/>
            <a:ext cx="218782" cy="252442"/>
          </a:xfrm>
          <a:prstGeom prst="halfFrame">
            <a:avLst>
              <a:gd name="adj1" fmla="val 19871"/>
              <a:gd name="adj2" fmla="val 17949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38" name="37 Medio marco"/>
          <p:cNvSpPr/>
          <p:nvPr/>
        </p:nvSpPr>
        <p:spPr>
          <a:xfrm rot="10800000">
            <a:off x="4916072" y="2531871"/>
            <a:ext cx="218782" cy="252442"/>
          </a:xfrm>
          <a:prstGeom prst="halfFrame">
            <a:avLst>
              <a:gd name="adj1" fmla="val 19871"/>
              <a:gd name="adj2" fmla="val 17949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39" name="38 Medio marco"/>
          <p:cNvSpPr/>
          <p:nvPr/>
        </p:nvSpPr>
        <p:spPr>
          <a:xfrm rot="10800000">
            <a:off x="5090912" y="2302791"/>
            <a:ext cx="218782" cy="252442"/>
          </a:xfrm>
          <a:prstGeom prst="halfFrame">
            <a:avLst>
              <a:gd name="adj1" fmla="val 19871"/>
              <a:gd name="adj2" fmla="val 17949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40" name="39 Medio marco"/>
          <p:cNvSpPr/>
          <p:nvPr/>
        </p:nvSpPr>
        <p:spPr>
          <a:xfrm rot="10800000">
            <a:off x="5265752" y="2079321"/>
            <a:ext cx="218782" cy="252442"/>
          </a:xfrm>
          <a:prstGeom prst="halfFrame">
            <a:avLst>
              <a:gd name="adj1" fmla="val 19871"/>
              <a:gd name="adj2" fmla="val 17949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cxnSp>
        <p:nvCxnSpPr>
          <p:cNvPr id="41" name="40 Conector recto"/>
          <p:cNvCxnSpPr/>
          <p:nvPr/>
        </p:nvCxnSpPr>
        <p:spPr>
          <a:xfrm>
            <a:off x="5484395" y="2077924"/>
            <a:ext cx="1647925" cy="5318"/>
          </a:xfrm>
          <a:prstGeom prst="line">
            <a:avLst/>
          </a:prstGeom>
          <a:ln w="25400">
            <a:solidFill>
              <a:srgbClr val="CF0F9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48 Conector recto de flecha"/>
          <p:cNvCxnSpPr/>
          <p:nvPr/>
        </p:nvCxnSpPr>
        <p:spPr>
          <a:xfrm rot="10800000" flipV="1">
            <a:off x="3431970" y="2636322"/>
            <a:ext cx="1448789" cy="7125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49 CuadroTexto"/>
          <p:cNvSpPr txBox="1"/>
          <p:nvPr/>
        </p:nvSpPr>
        <p:spPr>
          <a:xfrm>
            <a:off x="2268187" y="2529443"/>
            <a:ext cx="2066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Vista micro</a:t>
            </a:r>
            <a:endParaRPr lang="es-ES" dirty="0"/>
          </a:p>
        </p:txBody>
      </p:sp>
      <p:sp>
        <p:nvSpPr>
          <p:cNvPr id="31" name="Marcador de número de diapositiva 14"/>
          <p:cNvSpPr>
            <a:spLocks noGrp="1"/>
          </p:cNvSpPr>
          <p:nvPr>
            <p:ph type="sldNum" sz="quarter" idx="12"/>
          </p:nvPr>
        </p:nvSpPr>
        <p:spPr>
          <a:xfrm>
            <a:off x="11236569" y="6231929"/>
            <a:ext cx="531759" cy="365125"/>
          </a:xfrm>
        </p:spPr>
        <p:txBody>
          <a:bodyPr/>
          <a:lstStyle/>
          <a:p>
            <a:r>
              <a:rPr lang="en-US" sz="1600" b="1" dirty="0"/>
              <a:t>-</a:t>
            </a:r>
            <a:fld id="{69D94FCB-83B5-4144-BDC1-7118612766F0}" type="slidenum">
              <a:rPr lang="en-US" sz="1400" b="1" smtClean="0">
                <a:latin typeface="Calibri" panose="020F0502020204030204" pitchFamily="34" charset="0"/>
                <a:cs typeface="Calibri" panose="020F0502020204030204" pitchFamily="34" charset="0"/>
              </a:rPr>
              <a:t>21</a:t>
            </a:fld>
            <a:r>
              <a:rPr lang="en-US" sz="1600" b="1" dirty="0"/>
              <a:t>-</a:t>
            </a:r>
          </a:p>
        </p:txBody>
      </p:sp>
      <p:sp>
        <p:nvSpPr>
          <p:cNvPr id="27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438911" y="6251260"/>
            <a:ext cx="10797657" cy="365125"/>
          </a:xfrm>
        </p:spPr>
        <p:txBody>
          <a:bodyPr/>
          <a:lstStyle/>
          <a:p>
            <a:pPr algn="l"/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76.52/76.05/TA164 - </a:t>
            </a:r>
            <a:r>
              <a:rPr lang="en-US" sz="1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Operaciones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Unitarias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1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Transferencia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Materia / </a:t>
            </a:r>
            <a:r>
              <a:rPr lang="en-US" sz="1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Operaciones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Unitarias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III                                               2° </a:t>
            </a:r>
            <a:r>
              <a:rPr lang="en-US" sz="1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Cuatrimestre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2024</a:t>
            </a:r>
          </a:p>
        </p:txBody>
      </p:sp>
      <p:pic>
        <p:nvPicPr>
          <p:cNvPr id="30" name="Imagen 2" descr="Nueva marca difusion - web">
            <a:extLst>
              <a:ext uri="{FF2B5EF4-FFF2-40B4-BE49-F238E27FC236}">
                <a16:creationId xmlns:a16="http://schemas.microsoft.com/office/drawing/2014/main" id="{649961EF-3E75-4070-A09F-5FD34DB350C0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7428" y="353613"/>
            <a:ext cx="2120900" cy="660400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Título 1"/>
          <p:cNvSpPr>
            <a:spLocks noGrp="1"/>
          </p:cNvSpPr>
          <p:nvPr>
            <p:ph type="title"/>
          </p:nvPr>
        </p:nvSpPr>
        <p:spPr>
          <a:xfrm>
            <a:off x="586854" y="263700"/>
            <a:ext cx="10457066" cy="919940"/>
          </a:xfrm>
        </p:spPr>
        <p:txBody>
          <a:bodyPr/>
          <a:lstStyle/>
          <a:p>
            <a:r>
              <a:rPr lang="es-AR" dirty="0"/>
              <a:t>Adicional: Punto Niebla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038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1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9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4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8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6" grpId="0" animBg="1"/>
      <p:bldP spid="37" grpId="0" animBg="1"/>
      <p:bldP spid="38" grpId="0" animBg="1"/>
      <p:bldP spid="39" grpId="0" animBg="1"/>
      <p:bldP spid="40" grpId="0" animBg="1"/>
      <p:bldP spid="5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09980" y="4206240"/>
            <a:ext cx="9966960" cy="132588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85000"/>
              </a:lnSpc>
            </a:pPr>
            <a:r>
              <a:rPr lang="en-US" sz="6600" b="1" cap="all"/>
              <a:t>¿PREGUNTAS?</a:t>
            </a:r>
          </a:p>
        </p:txBody>
      </p:sp>
      <p:pic>
        <p:nvPicPr>
          <p:cNvPr id="9" name="Graphic 8" descr="Help">
            <a:extLst>
              <a:ext uri="{FF2B5EF4-FFF2-40B4-BE49-F238E27FC236}">
                <a16:creationId xmlns:a16="http://schemas.microsoft.com/office/drawing/2014/main" id="{4B7D2A11-B093-C150-1A63-214F194433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56178" y="741172"/>
            <a:ext cx="3279644" cy="3279644"/>
          </a:xfrm>
          <a:prstGeom prst="rect">
            <a:avLst/>
          </a:prstGeom>
        </p:spPr>
      </p:pic>
      <p:pic>
        <p:nvPicPr>
          <p:cNvPr id="3" name="Imagen 2" descr="Nueva marca difusion - web">
            <a:extLst>
              <a:ext uri="{FF2B5EF4-FFF2-40B4-BE49-F238E27FC236}">
                <a16:creationId xmlns:a16="http://schemas.microsoft.com/office/drawing/2014/main" id="{4846162B-A555-595D-587F-D27B5BB18313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0589" y="236579"/>
            <a:ext cx="2120900" cy="660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86282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3233" y="235202"/>
            <a:ext cx="9875520" cy="919940"/>
          </a:xfrm>
        </p:spPr>
        <p:txBody>
          <a:bodyPr/>
          <a:lstStyle/>
          <a:p>
            <a:r>
              <a:rPr lang="es-AR" dirty="0"/>
              <a:t>Datos de entrada</a:t>
            </a:r>
            <a:endParaRPr lang="en-US" dirty="0"/>
          </a:p>
        </p:txBody>
      </p:sp>
      <p:sp>
        <p:nvSpPr>
          <p:cNvPr id="10" name="9 CuadroTexto"/>
          <p:cNvSpPr txBox="1"/>
          <p:nvPr/>
        </p:nvSpPr>
        <p:spPr>
          <a:xfrm>
            <a:off x="463232" y="968747"/>
            <a:ext cx="113223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200" dirty="0"/>
              <a:t>Conociendo dos datos del punto de entrada, se puede ubicar en el diagrama. </a:t>
            </a:r>
          </a:p>
          <a:p>
            <a:r>
              <a:rPr lang="es-AR" sz="2200" dirty="0"/>
              <a:t>Lo obtenemos con temperatura y humedad relativa de entrada. </a:t>
            </a:r>
            <a:endParaRPr lang="es-ES" sz="2200" dirty="0"/>
          </a:p>
        </p:txBody>
      </p:sp>
      <p:pic>
        <p:nvPicPr>
          <p:cNvPr id="13" name="12 Imagen" descr="diagrama 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312" y="1747837"/>
            <a:ext cx="8701088" cy="4552795"/>
          </a:xfrm>
          <a:prstGeom prst="rect">
            <a:avLst/>
          </a:prstGeom>
        </p:spPr>
      </p:pic>
      <p:pic>
        <p:nvPicPr>
          <p:cNvPr id="14" name="13 Imagen" descr="diagrama 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018" y="1723529"/>
            <a:ext cx="8612188" cy="4506278"/>
          </a:xfrm>
          <a:prstGeom prst="rect">
            <a:avLst/>
          </a:prstGeom>
        </p:spPr>
      </p:pic>
      <p:cxnSp>
        <p:nvCxnSpPr>
          <p:cNvPr id="16" name="15 Conector recto de flecha"/>
          <p:cNvCxnSpPr/>
          <p:nvPr/>
        </p:nvCxnSpPr>
        <p:spPr>
          <a:xfrm rot="16200000" flipV="1">
            <a:off x="2832100" y="4076700"/>
            <a:ext cx="2590800" cy="685800"/>
          </a:xfrm>
          <a:prstGeom prst="straightConnector1">
            <a:avLst/>
          </a:prstGeom>
          <a:ln w="2540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19 Rectángulo"/>
          <p:cNvSpPr/>
          <p:nvPr/>
        </p:nvSpPr>
        <p:spPr>
          <a:xfrm>
            <a:off x="2617586" y="2552699"/>
            <a:ext cx="236081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200" b="1" cap="all" spc="0" dirty="0">
                <a:ln w="9000" cmpd="sng">
                  <a:noFill/>
                  <a:prstDash val="solid"/>
                </a:ln>
                <a:solidFill>
                  <a:srgbClr val="7030A0"/>
                </a:solidFill>
                <a:effectLst/>
              </a:rPr>
              <a:t>BASE</a:t>
            </a:r>
          </a:p>
        </p:txBody>
      </p:sp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0" y="11144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21 Marco"/>
          <p:cNvSpPr/>
          <p:nvPr/>
        </p:nvSpPr>
        <p:spPr>
          <a:xfrm>
            <a:off x="9144000" y="1898552"/>
            <a:ext cx="2641600" cy="2711547"/>
          </a:xfrm>
          <a:prstGeom prst="frame">
            <a:avLst>
              <a:gd name="adj1" fmla="val 377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0" y="1143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0" y="18002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27 Flecha doblada hacia arriba"/>
          <p:cNvSpPr/>
          <p:nvPr/>
        </p:nvSpPr>
        <p:spPr>
          <a:xfrm>
            <a:off x="9194800" y="4749800"/>
            <a:ext cx="1562100" cy="1130300"/>
          </a:xfrm>
          <a:prstGeom prst="bentUpArrow">
            <a:avLst>
              <a:gd name="adj1" fmla="val 16011"/>
              <a:gd name="adj2" fmla="val 25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Marcador de número de diapositiva 14"/>
          <p:cNvSpPr>
            <a:spLocks noGrp="1"/>
          </p:cNvSpPr>
          <p:nvPr>
            <p:ph type="sldNum" sz="quarter" idx="12"/>
          </p:nvPr>
        </p:nvSpPr>
        <p:spPr>
          <a:xfrm>
            <a:off x="11236569" y="6231929"/>
            <a:ext cx="531759" cy="365125"/>
          </a:xfrm>
        </p:spPr>
        <p:txBody>
          <a:bodyPr/>
          <a:lstStyle/>
          <a:p>
            <a:r>
              <a:rPr lang="en-US" sz="1600" b="1" dirty="0"/>
              <a:t>-</a:t>
            </a:r>
            <a:fld id="{69D94FCB-83B5-4144-BDC1-7118612766F0}" type="slidenum">
              <a:rPr lang="en-US" sz="1400" b="1" smtClean="0">
                <a:latin typeface="Calibri" panose="020F0502020204030204" pitchFamily="34" charset="0"/>
                <a:cs typeface="Calibri" panose="020F0502020204030204" pitchFamily="34" charset="0"/>
              </a:rPr>
              <a:t>3</a:t>
            </a:fld>
            <a:r>
              <a:rPr lang="en-US" sz="1600" b="1" dirty="0"/>
              <a:t>-</a:t>
            </a:r>
          </a:p>
        </p:txBody>
      </p:sp>
      <p:sp>
        <p:nvSpPr>
          <p:cNvPr id="24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438911" y="6251260"/>
            <a:ext cx="10797657" cy="365125"/>
          </a:xfrm>
        </p:spPr>
        <p:txBody>
          <a:bodyPr/>
          <a:lstStyle/>
          <a:p>
            <a:pPr algn="l"/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76.52/76.05/TA164 - </a:t>
            </a:r>
            <a:r>
              <a:rPr lang="en-US" sz="1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Operaciones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Unitarias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1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Transferencia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Materia / </a:t>
            </a:r>
            <a:r>
              <a:rPr lang="en-US" sz="1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Operaciones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Unitarias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III                                               2° </a:t>
            </a:r>
            <a:r>
              <a:rPr lang="en-US" sz="1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Cuatrimestre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2024</a:t>
            </a:r>
          </a:p>
        </p:txBody>
      </p:sp>
      <p:pic>
        <p:nvPicPr>
          <p:cNvPr id="27" name="Imagen 2" descr="Nueva marca difusion - web">
            <a:extLst>
              <a:ext uri="{FF2B5EF4-FFF2-40B4-BE49-F238E27FC236}">
                <a16:creationId xmlns:a16="http://schemas.microsoft.com/office/drawing/2014/main" id="{649961EF-3E75-4070-A09F-5FD34DB350C0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7428" y="353613"/>
            <a:ext cx="2120900" cy="66040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ángulo 2"/>
              <p:cNvSpPr/>
              <p:nvPr/>
            </p:nvSpPr>
            <p:spPr>
              <a:xfrm>
                <a:off x="9258285" y="2049913"/>
                <a:ext cx="2387385" cy="7053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𝐻</m:t>
                          </m:r>
                        </m:e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𝐵</m:t>
                          </m:r>
                        </m:sub>
                      </m:sSub>
                      <m:r>
                        <a:rPr lang="es-AR" b="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=1</m:t>
                      </m:r>
                      <m:r>
                        <a:rPr lang="es-AR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9</m:t>
                      </m:r>
                      <m:f>
                        <m:fPr>
                          <m:ctrlPr>
                            <a:rPr lang="es-AR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s-AR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𝑘𝐽</m:t>
                          </m:r>
                        </m:num>
                        <m:den>
                          <m:r>
                            <a:rPr lang="es-AR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𝑘𝑔</m:t>
                          </m:r>
                          <m:r>
                            <a:rPr lang="es-AR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es-AR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𝑎𝑖𝑟𝑒</m:t>
                          </m:r>
                          <m:r>
                            <a:rPr lang="es-AR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es-AR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𝑠𝑒𝑐𝑜</m:t>
                          </m:r>
                        </m:den>
                      </m:f>
                    </m:oMath>
                  </m:oMathPara>
                </a14:m>
                <a:endParaRPr lang="es-E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á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58285" y="2049913"/>
                <a:ext cx="2387385" cy="70532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ángulo 28"/>
              <p:cNvSpPr/>
              <p:nvPr/>
            </p:nvSpPr>
            <p:spPr>
              <a:xfrm>
                <a:off x="9254542" y="2890935"/>
                <a:ext cx="2420513" cy="5775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sz="14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s-AR" sz="1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𝑌</m:t>
                          </m:r>
                        </m:e>
                        <m:sub>
                          <m:r>
                            <a:rPr lang="es-AR" sz="1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𝐵</m:t>
                          </m:r>
                        </m:sub>
                      </m:sSub>
                      <m:r>
                        <a:rPr lang="es-AR" sz="1400" b="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s-AR" sz="1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0,00105</m:t>
                      </m:r>
                      <m:f>
                        <m:fPr>
                          <m:ctrlPr>
                            <a:rPr lang="es-AR" sz="1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s-AR" sz="1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𝑘𝑔</m:t>
                          </m:r>
                          <m:r>
                            <a:rPr lang="es-AR" sz="1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es-AR" sz="1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𝑎𝑔𝑢𝑎</m:t>
                          </m:r>
                        </m:num>
                        <m:den>
                          <m:r>
                            <a:rPr lang="es-AR" sz="1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𝑘𝑔</m:t>
                          </m:r>
                          <m:r>
                            <a:rPr lang="es-AR" sz="1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es-AR" sz="1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𝑎𝑖𝑟𝑒</m:t>
                          </m:r>
                          <m:r>
                            <a:rPr lang="es-AR" sz="1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es-AR" sz="1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𝑠𝑒𝑐𝑜</m:t>
                          </m:r>
                        </m:den>
                      </m:f>
                    </m:oMath>
                  </m:oMathPara>
                </a14:m>
                <a:endParaRPr lang="es-E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9" name="Rectángulo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54542" y="2890935"/>
                <a:ext cx="2420513" cy="57759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ángulo 29"/>
              <p:cNvSpPr/>
              <p:nvPr/>
            </p:nvSpPr>
            <p:spPr>
              <a:xfrm>
                <a:off x="9268988" y="3730729"/>
                <a:ext cx="2424510" cy="6008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sz="14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s-AR" sz="1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𝑣h</m:t>
                          </m:r>
                        </m:e>
                        <m:sub>
                          <m:r>
                            <a:rPr lang="es-AR" sz="1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𝐵</m:t>
                          </m:r>
                        </m:sub>
                      </m:sSub>
                      <m:r>
                        <a:rPr lang="es-AR" sz="1400" b="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s-AR" sz="1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0,82</m:t>
                      </m:r>
                      <m:f>
                        <m:fPr>
                          <m:ctrlPr>
                            <a:rPr lang="es-AR" sz="1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AR" sz="1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s-AR" sz="1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s-AR" sz="1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s-AR" sz="1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es-AR" sz="1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𝑎𝑖𝑟𝑒</m:t>
                          </m:r>
                          <m:r>
                            <a:rPr lang="es-AR" sz="1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es-AR" sz="1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h</m:t>
                          </m:r>
                          <m:r>
                            <a:rPr lang="es-AR" sz="1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ú</m:t>
                          </m:r>
                          <m:r>
                            <a:rPr lang="es-AR" sz="1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𝑚𝑒𝑑𝑜</m:t>
                          </m:r>
                        </m:num>
                        <m:den>
                          <m:r>
                            <a:rPr lang="es-AR" sz="1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𝑘𝑔</m:t>
                          </m:r>
                          <m:r>
                            <a:rPr lang="es-AR" sz="1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es-AR" sz="1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𝑎𝑖𝑟𝑒</m:t>
                          </m:r>
                          <m:r>
                            <a:rPr lang="es-AR" sz="1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es-AR" sz="1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𝑠𝑒𝑐𝑜</m:t>
                          </m:r>
                        </m:den>
                      </m:f>
                    </m:oMath>
                  </m:oMathPara>
                </a14:m>
                <a:endParaRPr lang="es-E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0" name="Rectángulo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68988" y="3730729"/>
                <a:ext cx="2424510" cy="60080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7038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14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 animBg="1"/>
      <p:bldP spid="28" grpId="0" animBg="1"/>
      <p:bldP spid="3" grpId="0"/>
      <p:bldP spid="29" grpId="0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8000" y="240680"/>
            <a:ext cx="9875520" cy="919940"/>
          </a:xfrm>
        </p:spPr>
        <p:txBody>
          <a:bodyPr/>
          <a:lstStyle/>
          <a:p>
            <a:r>
              <a:rPr lang="es-AR" dirty="0"/>
              <a:t>Resolución – </a:t>
            </a:r>
            <a:r>
              <a:rPr lang="es-AR" i="1" dirty="0"/>
              <a:t>Ítem a) </a:t>
            </a:r>
            <a:r>
              <a:rPr lang="es-AR" i="1" dirty="0" err="1"/>
              <a:t>t</a:t>
            </a:r>
            <a:r>
              <a:rPr lang="es-AR" i="1" baseline="-25000" dirty="0" err="1"/>
              <a:t>BH</a:t>
            </a:r>
            <a:r>
              <a:rPr lang="es-AR" i="1" dirty="0"/>
              <a:t> de salida </a:t>
            </a:r>
            <a:endParaRPr lang="en-US" dirty="0"/>
          </a:p>
        </p:txBody>
      </p:sp>
      <p:sp>
        <p:nvSpPr>
          <p:cNvPr id="13" name="12 CuadroTexto"/>
          <p:cNvSpPr txBox="1"/>
          <p:nvPr/>
        </p:nvSpPr>
        <p:spPr>
          <a:xfrm>
            <a:off x="711200" y="4059936"/>
            <a:ext cx="11353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200" dirty="0"/>
              <a:t>Además, con el dato del volumen específico, podemos calcular caudal másico de aire:</a:t>
            </a:r>
            <a:endParaRPr lang="es-ES" sz="2200" dirty="0"/>
          </a:p>
        </p:txBody>
      </p:sp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7176" name="Rectangle 8"/>
          <p:cNvSpPr>
            <a:spLocks noChangeArrowheads="1"/>
          </p:cNvSpPr>
          <p:nvPr/>
        </p:nvSpPr>
        <p:spPr bwMode="auto">
          <a:xfrm>
            <a:off x="0" y="1143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9" name="Picture 1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99363" y="1630957"/>
            <a:ext cx="4003847" cy="479425"/>
          </a:xfrm>
          <a:prstGeom prst="rect">
            <a:avLst/>
          </a:prstGeom>
          <a:noFill/>
        </p:spPr>
      </p:pic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99363" y="2445434"/>
            <a:ext cx="3222882" cy="565150"/>
          </a:xfrm>
          <a:prstGeom prst="rect">
            <a:avLst/>
          </a:prstGeom>
          <a:noFill/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0126" y="3345635"/>
            <a:ext cx="1308100" cy="569408"/>
          </a:xfrm>
          <a:prstGeom prst="rect">
            <a:avLst/>
          </a:prstGeom>
          <a:noFill/>
        </p:spPr>
      </p:pic>
      <p:sp>
        <p:nvSpPr>
          <p:cNvPr id="7180" name="Rectangle 1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7181" name="Rectangle 13"/>
          <p:cNvSpPr>
            <a:spLocks noChangeArrowheads="1"/>
          </p:cNvSpPr>
          <p:nvPr/>
        </p:nvSpPr>
        <p:spPr bwMode="auto">
          <a:xfrm>
            <a:off x="0" y="8096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82" name="Rectangle 14"/>
          <p:cNvSpPr>
            <a:spLocks noChangeArrowheads="1"/>
          </p:cNvSpPr>
          <p:nvPr/>
        </p:nvSpPr>
        <p:spPr bwMode="auto">
          <a:xfrm>
            <a:off x="0" y="116205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83" name="Rectangle 15"/>
          <p:cNvSpPr>
            <a:spLocks noChangeArrowheads="1"/>
          </p:cNvSpPr>
          <p:nvPr/>
        </p:nvSpPr>
        <p:spPr bwMode="auto">
          <a:xfrm>
            <a:off x="292100" y="2009775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Marcador de número de diapositiva 14"/>
          <p:cNvSpPr>
            <a:spLocks noGrp="1"/>
          </p:cNvSpPr>
          <p:nvPr>
            <p:ph type="sldNum" sz="quarter" idx="12"/>
          </p:nvPr>
        </p:nvSpPr>
        <p:spPr>
          <a:xfrm>
            <a:off x="11236569" y="6231929"/>
            <a:ext cx="531759" cy="365125"/>
          </a:xfrm>
        </p:spPr>
        <p:txBody>
          <a:bodyPr/>
          <a:lstStyle/>
          <a:p>
            <a:r>
              <a:rPr lang="en-US" sz="1600" b="1" dirty="0"/>
              <a:t>-</a:t>
            </a:r>
            <a:fld id="{69D94FCB-83B5-4144-BDC1-7118612766F0}" type="slidenum">
              <a:rPr lang="en-US" sz="1400" b="1" smtClean="0">
                <a:latin typeface="Calibri" panose="020F0502020204030204" pitchFamily="34" charset="0"/>
                <a:cs typeface="Calibri" panose="020F0502020204030204" pitchFamily="34" charset="0"/>
              </a:rPr>
              <a:t>4</a:t>
            </a:fld>
            <a:r>
              <a:rPr lang="en-US" sz="1600" b="1" dirty="0"/>
              <a:t>-</a:t>
            </a:r>
          </a:p>
        </p:txBody>
      </p:sp>
      <p:sp>
        <p:nvSpPr>
          <p:cNvPr id="20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438911" y="6251260"/>
            <a:ext cx="10797657" cy="365125"/>
          </a:xfrm>
        </p:spPr>
        <p:txBody>
          <a:bodyPr/>
          <a:lstStyle/>
          <a:p>
            <a:pPr algn="l"/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76.52/76.05/TA164 - </a:t>
            </a:r>
            <a:r>
              <a:rPr lang="en-US" sz="1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Operaciones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Unitarias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1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Transferencia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Materia / </a:t>
            </a:r>
            <a:r>
              <a:rPr lang="en-US" sz="1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Operaciones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Unitarias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III                                               2° </a:t>
            </a:r>
            <a:r>
              <a:rPr lang="en-US" sz="1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Cuatrimestre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2024</a:t>
            </a:r>
          </a:p>
        </p:txBody>
      </p:sp>
      <p:pic>
        <p:nvPicPr>
          <p:cNvPr id="21" name="Imagen 2" descr="Nueva marca difusion - web">
            <a:extLst>
              <a:ext uri="{FF2B5EF4-FFF2-40B4-BE49-F238E27FC236}">
                <a16:creationId xmlns:a16="http://schemas.microsoft.com/office/drawing/2014/main" id="{649961EF-3E75-4070-A09F-5FD34DB350C0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7428" y="353613"/>
            <a:ext cx="2120900" cy="66040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ángulo 24"/>
              <p:cNvSpPr/>
              <p:nvPr/>
            </p:nvSpPr>
            <p:spPr>
              <a:xfrm>
                <a:off x="1998634" y="4732702"/>
                <a:ext cx="5317959" cy="7405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s-AR" sz="2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s-AR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𝐺</m:t>
                        </m:r>
                      </m:e>
                      <m:sub>
                        <m:r>
                          <a:rPr lang="es-AR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𝑠</m:t>
                        </m:r>
                      </m:sub>
                    </m:sSub>
                    <m:r>
                      <a:rPr lang="es-AR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s-AR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s-AR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SupPr>
                          <m:e>
                            <m:r>
                              <a:rPr lang="es-AR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s-AR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𝐵</m:t>
                            </m:r>
                          </m:sub>
                          <m:sup>
                            <m:r>
                              <a:rPr lang="es-AR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𝑉</m:t>
                            </m:r>
                          </m:sup>
                        </m:sSubSup>
                      </m:num>
                      <m:den>
                        <m:sSub>
                          <m:sSubPr>
                            <m:ctrlPr>
                              <a:rPr lang="es-AR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s-AR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𝑣h</m:t>
                            </m:r>
                          </m:e>
                          <m:sub>
                            <m:r>
                              <a:rPr lang="es-AR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𝐵</m:t>
                            </m:r>
                          </m:sub>
                        </m:sSub>
                      </m:den>
                    </m:f>
                    <m:r>
                      <a:rPr lang="es-AR" sz="2400" b="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s-AR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s-AR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2475 </m:t>
                        </m:r>
                        <m:sSup>
                          <m:sSupPr>
                            <m:ctrlPr>
                              <a:rPr lang="es-AR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s-AR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s-AR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sup>
                        </m:sSup>
                        <m:r>
                          <a:rPr lang="es-AR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/</m:t>
                        </m:r>
                        <m:r>
                          <a:rPr lang="es-AR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h</m:t>
                        </m:r>
                      </m:num>
                      <m:den>
                        <m:r>
                          <a:rPr lang="es-AR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0,82 </m:t>
                        </m:r>
                        <m:sSup>
                          <m:sSupPr>
                            <m:ctrlPr>
                              <a:rPr lang="es-AR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s-AR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s-AR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sup>
                        </m:sSup>
                        <m:r>
                          <a:rPr lang="es-AR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/</m:t>
                        </m:r>
                        <m:r>
                          <a:rPr lang="es-AR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𝑘</m:t>
                        </m:r>
                        <m:sSub>
                          <m:sSubPr>
                            <m:ctrlPr>
                              <a:rPr lang="es-AR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s-AR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s-AR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𝑎𝑠</m:t>
                            </m:r>
                          </m:sub>
                        </m:sSub>
                      </m:den>
                    </m:f>
                    <m:r>
                      <a:rPr lang="es-AR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=3018,3</m:t>
                    </m:r>
                    <m:f>
                      <m:fPr>
                        <m:ctrlPr>
                          <a:rPr lang="es-AR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s-AR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𝑘</m:t>
                        </m:r>
                        <m:sSub>
                          <m:sSubPr>
                            <m:ctrlPr>
                              <a:rPr lang="es-AR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s-AR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s-AR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𝑎𝑠</m:t>
                            </m:r>
                          </m:sub>
                        </m:sSub>
                      </m:num>
                      <m:den>
                        <m:r>
                          <a:rPr lang="es-AR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h</m:t>
                        </m:r>
                      </m:den>
                    </m:f>
                  </m:oMath>
                </a14:m>
                <a:r>
                  <a:rPr lang="es-E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5" name="Rectángulo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8634" y="4732702"/>
                <a:ext cx="5317959" cy="7405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ángulo 2"/>
          <p:cNvSpPr/>
          <p:nvPr/>
        </p:nvSpPr>
        <p:spPr>
          <a:xfrm>
            <a:off x="528680" y="1109935"/>
            <a:ext cx="14699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s-ES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Hipótesis</a:t>
            </a:r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357038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18 Imagen" descr="esquem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0985" y="1763712"/>
            <a:ext cx="4725590" cy="415448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8911" y="249022"/>
            <a:ext cx="9875520" cy="919940"/>
          </a:xfrm>
        </p:spPr>
        <p:txBody>
          <a:bodyPr/>
          <a:lstStyle/>
          <a:p>
            <a:r>
              <a:rPr lang="es-AR" dirty="0"/>
              <a:t>Resolución – </a:t>
            </a:r>
            <a:r>
              <a:rPr lang="es-AR" i="1" dirty="0"/>
              <a:t>Ítem a) </a:t>
            </a:r>
            <a:r>
              <a:rPr lang="es-AR" i="1" dirty="0" err="1"/>
              <a:t>t</a:t>
            </a:r>
            <a:r>
              <a:rPr lang="es-AR" i="1" baseline="-25000" dirty="0" err="1"/>
              <a:t>BH</a:t>
            </a:r>
            <a:r>
              <a:rPr lang="es-AR" i="1" dirty="0"/>
              <a:t> de salida </a:t>
            </a:r>
            <a:endParaRPr lang="en-US" i="1" dirty="0"/>
          </a:p>
        </p:txBody>
      </p:sp>
      <p:sp>
        <p:nvSpPr>
          <p:cNvPr id="9" name="8 CuadroTexto"/>
          <p:cNvSpPr txBox="1"/>
          <p:nvPr/>
        </p:nvSpPr>
        <p:spPr>
          <a:xfrm>
            <a:off x="431291" y="1142686"/>
            <a:ext cx="113294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AR" sz="2200" dirty="0"/>
              <a:t>Bajo la consideración de que el caudal de líquido se mantiene constante, se plantea un balance total de energía para la torre:</a:t>
            </a:r>
            <a:endParaRPr lang="es-ES" sz="2200" dirty="0"/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0" y="8096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0" y="1524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5130" name="Rectangle 10"/>
          <p:cNvSpPr>
            <a:spLocks noChangeArrowheads="1"/>
          </p:cNvSpPr>
          <p:nvPr/>
        </p:nvSpPr>
        <p:spPr bwMode="auto">
          <a:xfrm>
            <a:off x="0" y="11811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32" name="Rectangle 1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5133" name="Rectangle 13"/>
          <p:cNvSpPr>
            <a:spLocks noChangeArrowheads="1"/>
          </p:cNvSpPr>
          <p:nvPr/>
        </p:nvSpPr>
        <p:spPr bwMode="auto">
          <a:xfrm>
            <a:off x="0" y="11811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22 Marco"/>
          <p:cNvSpPr/>
          <p:nvPr/>
        </p:nvSpPr>
        <p:spPr>
          <a:xfrm>
            <a:off x="2891339" y="4962265"/>
            <a:ext cx="2946400" cy="1028700"/>
          </a:xfrm>
          <a:prstGeom prst="frame">
            <a:avLst>
              <a:gd name="adj1" fmla="val 87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28" name="Marcador de número de diapositiva 14"/>
          <p:cNvSpPr>
            <a:spLocks noGrp="1"/>
          </p:cNvSpPr>
          <p:nvPr>
            <p:ph type="sldNum" sz="quarter" idx="12"/>
          </p:nvPr>
        </p:nvSpPr>
        <p:spPr>
          <a:xfrm>
            <a:off x="11236569" y="6231929"/>
            <a:ext cx="531759" cy="365125"/>
          </a:xfrm>
        </p:spPr>
        <p:txBody>
          <a:bodyPr/>
          <a:lstStyle/>
          <a:p>
            <a:r>
              <a:rPr lang="en-US" sz="1600" b="1" dirty="0"/>
              <a:t>-</a:t>
            </a:r>
            <a:fld id="{69D94FCB-83B5-4144-BDC1-7118612766F0}" type="slidenum">
              <a:rPr lang="en-US" sz="1400" b="1" smtClean="0">
                <a:latin typeface="Calibri" panose="020F0502020204030204" pitchFamily="34" charset="0"/>
                <a:cs typeface="Calibri" panose="020F0502020204030204" pitchFamily="34" charset="0"/>
              </a:rPr>
              <a:t>5</a:t>
            </a:fld>
            <a:r>
              <a:rPr lang="en-US" sz="1600" b="1" dirty="0"/>
              <a:t>-</a:t>
            </a:r>
          </a:p>
        </p:txBody>
      </p:sp>
      <p:sp>
        <p:nvSpPr>
          <p:cNvPr id="25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438911" y="6251260"/>
            <a:ext cx="10797657" cy="365125"/>
          </a:xfrm>
        </p:spPr>
        <p:txBody>
          <a:bodyPr/>
          <a:lstStyle/>
          <a:p>
            <a:pPr algn="l"/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76.52/76.05/TA164 - </a:t>
            </a:r>
            <a:r>
              <a:rPr lang="en-US" sz="1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Operaciones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Unitarias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1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Transferencia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Materia / </a:t>
            </a:r>
            <a:r>
              <a:rPr lang="en-US" sz="1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Operaciones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Unitarias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III                                               2° </a:t>
            </a:r>
            <a:r>
              <a:rPr lang="en-US" sz="1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Cuatrimestre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2024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ángulo 29"/>
              <p:cNvSpPr/>
              <p:nvPr/>
            </p:nvSpPr>
            <p:spPr>
              <a:xfrm>
                <a:off x="823146" y="2004957"/>
                <a:ext cx="6025985" cy="5001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s-AR" sz="2400" dirty="0" smtClean="0">
                          <a:cs typeface="Arial" panose="020B0604020202020204" pitchFamily="34" charset="0"/>
                        </a:rPr>
                        <m:t>L</m:t>
                      </m:r>
                      <m:r>
                        <a:rPr lang="es-AR" sz="240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⋅</m:t>
                      </m:r>
                      <m:sSub>
                        <m:sSubPr>
                          <m:ctrlPr>
                            <a:rPr lang="es-AR" sz="24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s-AR" sz="24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𝑐</m:t>
                          </m:r>
                        </m:e>
                        <m:sub>
                          <m:r>
                            <a:rPr lang="es-AR" sz="24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𝐿</m:t>
                          </m:r>
                        </m:sub>
                      </m:sSub>
                      <m:r>
                        <a:rPr lang="es-AR" sz="2400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⋅</m:t>
                      </m:r>
                      <m:sSub>
                        <m:sSubPr>
                          <m:ctrlPr>
                            <a:rPr lang="es-AR" sz="24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s-AR" sz="24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𝑇</m:t>
                          </m:r>
                        </m:e>
                        <m:sub>
                          <m:r>
                            <a:rPr lang="es-AR" sz="24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𝑇</m:t>
                          </m:r>
                        </m:sub>
                      </m:sSub>
                      <m:r>
                        <a:rPr lang="es-AR" sz="2400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es-AR" sz="24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s-AR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𝐺</m:t>
                          </m:r>
                        </m:e>
                        <m:sub>
                          <m:r>
                            <a:rPr lang="es-AR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𝑠</m:t>
                          </m:r>
                        </m:sub>
                      </m:sSub>
                      <m:r>
                        <a:rPr lang="es-AR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⋅</m:t>
                      </m:r>
                      <m:sSub>
                        <m:sSubPr>
                          <m:ctrlPr>
                            <a:rPr lang="es-AR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s-AR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𝐻</m:t>
                          </m:r>
                        </m:e>
                        <m:sub>
                          <m:r>
                            <a:rPr lang="es-AR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𝐵</m:t>
                          </m:r>
                        </m:sub>
                      </m:sSub>
                      <m:r>
                        <a:rPr lang="es-AR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s-AR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𝐿</m:t>
                      </m:r>
                      <m:r>
                        <a:rPr lang="es-AR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⋅</m:t>
                      </m:r>
                      <m:sSub>
                        <m:sSubPr>
                          <m:ctrlPr>
                            <a:rPr lang="es-AR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s-AR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𝑐</m:t>
                          </m:r>
                        </m:e>
                        <m:sub>
                          <m:r>
                            <a:rPr lang="es-AR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𝐿</m:t>
                          </m:r>
                        </m:sub>
                      </m:sSub>
                      <m:r>
                        <a:rPr lang="es-AR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⋅</m:t>
                      </m:r>
                      <m:sSub>
                        <m:sSubPr>
                          <m:ctrlPr>
                            <a:rPr lang="es-AR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s-AR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𝑇</m:t>
                          </m:r>
                        </m:e>
                        <m:sub>
                          <m:r>
                            <a:rPr lang="es-AR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𝐵</m:t>
                          </m:r>
                        </m:sub>
                      </m:sSub>
                      <m:r>
                        <a:rPr lang="es-AR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es-AR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s-AR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𝐺</m:t>
                          </m:r>
                        </m:e>
                        <m:sub>
                          <m:r>
                            <a:rPr lang="es-AR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𝑠</m:t>
                          </m:r>
                        </m:sub>
                      </m:sSub>
                      <m:r>
                        <a:rPr lang="es-AR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⋅</m:t>
                      </m:r>
                      <m:sSub>
                        <m:sSubPr>
                          <m:ctrlPr>
                            <a:rPr lang="es-AR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s-AR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𝐻</m:t>
                          </m:r>
                        </m:e>
                        <m:sub>
                          <m:r>
                            <a:rPr lang="es-AR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𝑇</m:t>
                          </m:r>
                        </m:sub>
                      </m:sSub>
                    </m:oMath>
                  </m:oMathPara>
                </a14:m>
                <a:endParaRPr lang="es-E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0" name="Rectángulo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146" y="2004957"/>
                <a:ext cx="6025985" cy="50013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7" name="Imagen 2" descr="Nueva marca difusion - web">
            <a:extLst>
              <a:ext uri="{FF2B5EF4-FFF2-40B4-BE49-F238E27FC236}">
                <a16:creationId xmlns:a16="http://schemas.microsoft.com/office/drawing/2014/main" id="{649961EF-3E75-4070-A09F-5FD34DB350C0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7428" y="353613"/>
            <a:ext cx="2120900" cy="66040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ángulo 2"/>
              <p:cNvSpPr/>
              <p:nvPr/>
            </p:nvSpPr>
            <p:spPr>
              <a:xfrm>
                <a:off x="1982547" y="2701215"/>
                <a:ext cx="4019517" cy="9189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300"/>
                  </a:spcBef>
                  <a:spcAft>
                    <a:spcPts val="3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AR" sz="24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s-AR" sz="2400" dirty="0">
                              <a:cs typeface="Arial" panose="020B0604020202020204" pitchFamily="34" charset="0"/>
                            </a:rPr>
                            <m:t>L</m:t>
                          </m:r>
                          <m:r>
                            <a:rPr lang="es-AR" sz="2400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⋅</m:t>
                          </m:r>
                          <m:sSub>
                            <m:sSubPr>
                              <m:ctrlPr>
                                <a:rPr lang="es-AR" sz="2400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s-AR" sz="2400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s-AR" sz="2400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𝐿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s-AR" sz="2400" b="0" i="1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s-AR" sz="2400" b="0" i="1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s-AR" sz="2400" b="0" i="1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𝑠</m:t>
                              </m:r>
                            </m:sub>
                          </m:sSub>
                        </m:den>
                      </m:f>
                      <m:r>
                        <a:rPr lang="es-AR" sz="2400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s-AR" sz="24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AR" sz="2400" b="0" i="1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s-AR" sz="2400" b="0" i="1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s-AR" sz="2400" b="0" i="1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𝑇</m:t>
                              </m:r>
                            </m:sub>
                          </m:sSub>
                          <m:r>
                            <a:rPr lang="es-AR" sz="24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s-AR" sz="2400" b="0" i="1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s-AR" sz="2400" b="0" i="1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s-AR" sz="2400" b="0" i="1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𝐵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s-AR" sz="2400" b="0" i="1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s-AR" sz="2400" b="0" i="1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s-AR" sz="2400" b="0" i="1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𝑇</m:t>
                              </m:r>
                            </m:sub>
                          </m:sSub>
                          <m:r>
                            <a:rPr lang="es-AR" sz="24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s-AR" sz="2400" b="0" i="1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s-AR" sz="2400" b="0" i="1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s-AR" sz="2400" b="0" i="1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𝐵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s-AR" sz="2400" dirty="0"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á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2547" y="2701215"/>
                <a:ext cx="4019517" cy="91897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ángulo 30"/>
              <p:cNvSpPr/>
              <p:nvPr/>
            </p:nvSpPr>
            <p:spPr>
              <a:xfrm>
                <a:off x="5024285" y="3338879"/>
                <a:ext cx="2535148" cy="7053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300"/>
                  </a:spcBef>
                  <a:spcAft>
                    <a:spcPts val="3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s-AR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𝑐</m:t>
                          </m:r>
                        </m:e>
                        <m:sub>
                          <m:r>
                            <a:rPr lang="es-AR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𝐿</m:t>
                          </m:r>
                        </m:sub>
                      </m:sSub>
                      <m:r>
                        <a:rPr lang="es-AR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s-AR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4,18</m:t>
                      </m:r>
                      <m:r>
                        <a:rPr lang="es-AR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6</m:t>
                      </m:r>
                      <m:f>
                        <m:fPr>
                          <m:ctrlPr>
                            <a:rPr lang="es-AR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s-AR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𝑘𝐽</m:t>
                          </m:r>
                        </m:num>
                        <m:den>
                          <m:r>
                            <a:rPr lang="es-AR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𝑘𝑔</m:t>
                          </m:r>
                          <m:r>
                            <a:rPr lang="es-AR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⋅°</m:t>
                          </m:r>
                          <m:r>
                            <a:rPr lang="es-AR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𝐶</m:t>
                          </m:r>
                        </m:den>
                      </m:f>
                    </m:oMath>
                  </m:oMathPara>
                </a14:m>
                <a:endParaRPr lang="es-AR" dirty="0"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1" name="Rectángulo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4285" y="3338879"/>
                <a:ext cx="2535148" cy="70532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ángulo 31"/>
              <p:cNvSpPr/>
              <p:nvPr/>
            </p:nvSpPr>
            <p:spPr>
              <a:xfrm>
                <a:off x="1132587" y="3822707"/>
                <a:ext cx="4019517" cy="8956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300"/>
                  </a:spcBef>
                  <a:spcAft>
                    <a:spcPts val="3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AR" sz="24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s-AR" sz="2400" b="0" i="0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2000</m:t>
                          </m:r>
                          <m:r>
                            <a:rPr lang="es-AR" sz="2400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⋅</m:t>
                          </m:r>
                          <m:r>
                            <a:rPr lang="es-AR" sz="24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4,18</m:t>
                          </m:r>
                        </m:num>
                        <m:den>
                          <m:r>
                            <a:rPr lang="es-AR" sz="24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3018,3</m:t>
                          </m:r>
                        </m:den>
                      </m:f>
                      <m:f>
                        <m:fPr>
                          <m:ctrlPr>
                            <a:rPr lang="es-AR" sz="24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s-AR" sz="24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𝑘𝐽</m:t>
                          </m:r>
                        </m:num>
                        <m:den>
                          <m:r>
                            <a:rPr lang="es-AR" sz="24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𝑘</m:t>
                          </m:r>
                          <m:sSub>
                            <m:sSubPr>
                              <m:ctrlPr>
                                <a:rPr lang="es-AR" sz="2400" b="0" i="1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s-AR" sz="2400" b="0" i="1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s-AR" sz="2400" b="0" i="1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𝑎𝑠</m:t>
                              </m:r>
                            </m:sub>
                          </m:sSub>
                        </m:den>
                      </m:f>
                      <m:r>
                        <a:rPr lang="es-AR" sz="2400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s-AR" sz="24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AR" sz="2400" b="0" i="1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s-AR" sz="2400" b="0" i="1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s-AR" sz="2400" b="0" i="1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𝑇</m:t>
                              </m:r>
                            </m:sub>
                          </m:sSub>
                          <m:r>
                            <a:rPr lang="es-AR" sz="24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−19</m:t>
                          </m:r>
                        </m:num>
                        <m:den>
                          <m:r>
                            <a:rPr lang="es-AR" sz="24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40−28</m:t>
                          </m:r>
                        </m:den>
                      </m:f>
                    </m:oMath>
                  </m:oMathPara>
                </a14:m>
                <a:endParaRPr lang="es-AR" sz="2400" dirty="0"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2" name="Rectángulo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2587" y="3822707"/>
                <a:ext cx="4019517" cy="89563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ángulo 32"/>
              <p:cNvSpPr/>
              <p:nvPr/>
            </p:nvSpPr>
            <p:spPr>
              <a:xfrm>
                <a:off x="3057277" y="5079135"/>
                <a:ext cx="2535148" cy="7691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300"/>
                  </a:spcBef>
                  <a:spcAft>
                    <a:spcPts val="3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sz="20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s-AR" sz="20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𝐻</m:t>
                          </m:r>
                        </m:e>
                        <m:sub>
                          <m:r>
                            <a:rPr lang="es-AR" sz="20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𝑇</m:t>
                          </m:r>
                        </m:sub>
                      </m:sSub>
                      <m:r>
                        <a:rPr lang="es-AR" sz="2000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=52,3</m:t>
                      </m:r>
                      <m:f>
                        <m:fPr>
                          <m:ctrlPr>
                            <a:rPr lang="es-AR" sz="20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s-AR" sz="20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𝑘𝐽</m:t>
                          </m:r>
                        </m:num>
                        <m:den>
                          <m:r>
                            <a:rPr lang="es-AR" sz="20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𝑘</m:t>
                          </m:r>
                          <m:sSub>
                            <m:sSubPr>
                              <m:ctrlPr>
                                <a:rPr lang="es-AR" sz="2000" b="0" i="1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s-AR" sz="2000" b="0" i="1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s-AR" sz="2000" b="0" i="1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𝑎𝑠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s-AR" sz="2000" dirty="0"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3" name="Rectángulo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7277" y="5079135"/>
                <a:ext cx="2535148" cy="76912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7038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3" grpId="0" animBg="1"/>
      <p:bldP spid="30" grpId="0"/>
      <p:bldP spid="3" grpId="0"/>
      <p:bldP spid="31" grpId="0"/>
      <p:bldP spid="32" grpId="0"/>
      <p:bldP spid="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8911" y="314500"/>
            <a:ext cx="10592309" cy="919940"/>
          </a:xfrm>
        </p:spPr>
        <p:txBody>
          <a:bodyPr>
            <a:normAutofit/>
          </a:bodyPr>
          <a:lstStyle/>
          <a:p>
            <a:r>
              <a:rPr lang="es-AR" sz="4000" dirty="0"/>
              <a:t>Resolución – </a:t>
            </a:r>
            <a:r>
              <a:rPr lang="es-AR" sz="4000" i="1" dirty="0"/>
              <a:t>Ítem a) </a:t>
            </a:r>
            <a:r>
              <a:rPr lang="es-AR" sz="4000" i="1" dirty="0" err="1"/>
              <a:t>t</a:t>
            </a:r>
            <a:r>
              <a:rPr lang="es-AR" sz="4000" i="1" baseline="-25000" dirty="0" err="1"/>
              <a:t>bh</a:t>
            </a:r>
            <a:r>
              <a:rPr lang="es-AR" sz="4000" i="1" dirty="0"/>
              <a:t> de salida </a:t>
            </a:r>
            <a:endParaRPr lang="en-US" sz="3800" dirty="0"/>
          </a:p>
        </p:txBody>
      </p:sp>
      <p:sp>
        <p:nvSpPr>
          <p:cNvPr id="9" name="8 CuadroTexto"/>
          <p:cNvSpPr txBox="1"/>
          <p:nvPr/>
        </p:nvSpPr>
        <p:spPr>
          <a:xfrm>
            <a:off x="381000" y="1193800"/>
            <a:ext cx="115189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100" dirty="0"/>
              <a:t>Ubicamos la temperatura de bulbo húmedo del tope a partir del dato de la entalpía de tope. </a:t>
            </a:r>
            <a:endParaRPr lang="es-ES" sz="2100" dirty="0"/>
          </a:p>
        </p:txBody>
      </p:sp>
      <p:pic>
        <p:nvPicPr>
          <p:cNvPr id="11" name="10 Imagen" descr="diagrama 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212" y="1703945"/>
            <a:ext cx="8537551" cy="4467225"/>
          </a:xfrm>
          <a:prstGeom prst="rect">
            <a:avLst/>
          </a:prstGeom>
        </p:spPr>
      </p:pic>
      <p:sp>
        <p:nvSpPr>
          <p:cNvPr id="12" name="11 Conector"/>
          <p:cNvSpPr/>
          <p:nvPr/>
        </p:nvSpPr>
        <p:spPr>
          <a:xfrm>
            <a:off x="5064981" y="4134678"/>
            <a:ext cx="71562" cy="63611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3" name="12 Conector recto de flecha"/>
          <p:cNvCxnSpPr/>
          <p:nvPr/>
        </p:nvCxnSpPr>
        <p:spPr>
          <a:xfrm rot="16200000" flipV="1">
            <a:off x="2833427" y="4075374"/>
            <a:ext cx="2553269" cy="650922"/>
          </a:xfrm>
          <a:prstGeom prst="straightConnector1">
            <a:avLst/>
          </a:prstGeom>
          <a:ln w="2540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Rectángulo"/>
          <p:cNvSpPr/>
          <p:nvPr/>
        </p:nvSpPr>
        <p:spPr>
          <a:xfrm>
            <a:off x="2636636" y="2705099"/>
            <a:ext cx="2360813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BASE</a:t>
            </a:r>
          </a:p>
        </p:txBody>
      </p:sp>
      <p:cxnSp>
        <p:nvCxnSpPr>
          <p:cNvPr id="15" name="14 Conector recto de flecha"/>
          <p:cNvCxnSpPr/>
          <p:nvPr/>
        </p:nvCxnSpPr>
        <p:spPr>
          <a:xfrm rot="5400000" flipH="1" flipV="1">
            <a:off x="4616734" y="3013503"/>
            <a:ext cx="1595650" cy="538707"/>
          </a:xfrm>
          <a:prstGeom prst="straightConnector1">
            <a:avLst/>
          </a:prstGeom>
          <a:ln w="2540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15 Rectángulo"/>
          <p:cNvSpPr/>
          <p:nvPr/>
        </p:nvSpPr>
        <p:spPr>
          <a:xfrm>
            <a:off x="4488325" y="2065929"/>
            <a:ext cx="2360813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s-ES" sz="2000" b="1" cap="all" baseline="-2500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bh</a:t>
            </a:r>
            <a:r>
              <a:rPr lang="es-ES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tope</a:t>
            </a: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7810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22 Marco"/>
          <p:cNvSpPr/>
          <p:nvPr/>
        </p:nvSpPr>
        <p:spPr>
          <a:xfrm>
            <a:off x="9141915" y="2715903"/>
            <a:ext cx="2117488" cy="779439"/>
          </a:xfrm>
          <a:prstGeom prst="frame">
            <a:avLst>
              <a:gd name="adj1" fmla="val 87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22" name="Marcador de número de diapositiva 14"/>
          <p:cNvSpPr>
            <a:spLocks noGrp="1"/>
          </p:cNvSpPr>
          <p:nvPr>
            <p:ph type="sldNum" sz="quarter" idx="12"/>
          </p:nvPr>
        </p:nvSpPr>
        <p:spPr>
          <a:xfrm>
            <a:off x="11236569" y="6231929"/>
            <a:ext cx="531759" cy="365125"/>
          </a:xfrm>
        </p:spPr>
        <p:txBody>
          <a:bodyPr/>
          <a:lstStyle/>
          <a:p>
            <a:r>
              <a:rPr lang="en-US" sz="1600" b="1" dirty="0"/>
              <a:t>-</a:t>
            </a:r>
            <a:fld id="{69D94FCB-83B5-4144-BDC1-7118612766F0}" type="slidenum">
              <a:rPr lang="en-US" sz="1400" b="1" smtClean="0">
                <a:latin typeface="Calibri" panose="020F0502020204030204" pitchFamily="34" charset="0"/>
                <a:cs typeface="Calibri" panose="020F0502020204030204" pitchFamily="34" charset="0"/>
              </a:rPr>
              <a:t>6</a:t>
            </a:fld>
            <a:r>
              <a:rPr lang="en-US" sz="1600" b="1" dirty="0"/>
              <a:t>-</a:t>
            </a:r>
          </a:p>
        </p:txBody>
      </p:sp>
      <p:sp>
        <p:nvSpPr>
          <p:cNvPr id="19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438911" y="6251260"/>
            <a:ext cx="10797657" cy="365125"/>
          </a:xfrm>
        </p:spPr>
        <p:txBody>
          <a:bodyPr/>
          <a:lstStyle/>
          <a:p>
            <a:pPr algn="l"/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76.52/76.05/TA164 - </a:t>
            </a:r>
            <a:r>
              <a:rPr lang="en-US" sz="1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Operaciones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Unitarias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1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Transferencia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Materia / </a:t>
            </a:r>
            <a:r>
              <a:rPr lang="en-US" sz="1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Operaciones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Unitarias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III                                               2° </a:t>
            </a:r>
            <a:r>
              <a:rPr lang="en-US" sz="1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Cuatrimestre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2024</a:t>
            </a:r>
          </a:p>
        </p:txBody>
      </p:sp>
      <p:pic>
        <p:nvPicPr>
          <p:cNvPr id="21" name="Imagen 2" descr="Nueva marca difusion - web">
            <a:extLst>
              <a:ext uri="{FF2B5EF4-FFF2-40B4-BE49-F238E27FC236}">
                <a16:creationId xmlns:a16="http://schemas.microsoft.com/office/drawing/2014/main" id="{649961EF-3E75-4070-A09F-5FD34DB350C0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7428" y="353613"/>
            <a:ext cx="2120900" cy="66040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ángulo 24"/>
              <p:cNvSpPr/>
              <p:nvPr/>
            </p:nvSpPr>
            <p:spPr>
              <a:xfrm>
                <a:off x="8933085" y="2866888"/>
                <a:ext cx="2535148" cy="4509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300"/>
                  </a:spcBef>
                  <a:spcAft>
                    <a:spcPts val="3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s-AR" sz="20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s-AR" sz="20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𝑡</m:t>
                          </m:r>
                        </m:e>
                        <m:sub>
                          <m:r>
                            <a:rPr lang="es-AR" sz="20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𝑏h</m:t>
                          </m:r>
                        </m:sub>
                        <m:sup>
                          <m:r>
                            <a:rPr lang="es-AR" sz="20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𝑇</m:t>
                          </m:r>
                        </m:sup>
                      </m:sSubSup>
                      <m:r>
                        <a:rPr lang="es-AR" sz="2000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=18,5 °</m:t>
                      </m:r>
                      <m:r>
                        <a:rPr lang="es-AR" sz="2000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𝐶</m:t>
                      </m:r>
                    </m:oMath>
                  </m:oMathPara>
                </a14:m>
                <a:endParaRPr lang="es-AR" sz="2000" dirty="0"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Rectángulo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3085" y="2866888"/>
                <a:ext cx="2535148" cy="45095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7038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 animBg="1"/>
      <p:bldP spid="14" grpId="0"/>
      <p:bldP spid="16" grpId="0"/>
      <p:bldP spid="23" grpId="0" animBg="1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8910" y="263700"/>
            <a:ext cx="10605009" cy="919940"/>
          </a:xfrm>
        </p:spPr>
        <p:txBody>
          <a:bodyPr/>
          <a:lstStyle/>
          <a:p>
            <a:r>
              <a:rPr lang="es-AR" dirty="0"/>
              <a:t>Resolución – </a:t>
            </a:r>
            <a:r>
              <a:rPr lang="es-AR" i="1" dirty="0"/>
              <a:t>Ítem b) </a:t>
            </a:r>
            <a:r>
              <a:rPr lang="el-GR" i="1" dirty="0"/>
              <a:t>Φ</a:t>
            </a:r>
            <a:r>
              <a:rPr lang="es-AR" i="1" dirty="0"/>
              <a:t> de salida </a:t>
            </a:r>
            <a:r>
              <a:rPr lang="es-AR" sz="2800" i="1" dirty="0"/>
              <a:t>(%</a:t>
            </a:r>
            <a:r>
              <a:rPr lang="es-AR" sz="2800" i="1" dirty="0" err="1"/>
              <a:t>hr</a:t>
            </a:r>
            <a:r>
              <a:rPr lang="es-AR" sz="2800" i="1" dirty="0"/>
              <a:t>)</a:t>
            </a:r>
            <a:endParaRPr lang="en-US" dirty="0"/>
          </a:p>
        </p:txBody>
      </p:sp>
      <p:sp>
        <p:nvSpPr>
          <p:cNvPr id="9" name="8 CuadroTexto"/>
          <p:cNvSpPr txBox="1"/>
          <p:nvPr/>
        </p:nvSpPr>
        <p:spPr>
          <a:xfrm>
            <a:off x="438911" y="1590385"/>
            <a:ext cx="113294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dirty="0"/>
              <a:t>Partimos de la </a:t>
            </a:r>
            <a:r>
              <a:rPr lang="es-AR" sz="2000" dirty="0" err="1"/>
              <a:t>Ec</a:t>
            </a:r>
            <a:r>
              <a:rPr lang="es-AR" sz="2000" dirty="0"/>
              <a:t>. de diseño para una torre de enfriamiento y buscamos la </a:t>
            </a:r>
            <a:r>
              <a:rPr lang="es-AR" sz="2000" b="1" dirty="0"/>
              <a:t>vinculación con la </a:t>
            </a:r>
            <a:r>
              <a:rPr lang="es-AR" sz="2000" b="1" dirty="0" err="1"/>
              <a:t>interfase</a:t>
            </a:r>
            <a:r>
              <a:rPr lang="es-AR" sz="2000" dirty="0"/>
              <a:t>:</a:t>
            </a:r>
            <a:endParaRPr lang="es-ES" dirty="0"/>
          </a:p>
        </p:txBody>
      </p:sp>
      <p:sp>
        <p:nvSpPr>
          <p:cNvPr id="11" name="10 CuadroTexto"/>
          <p:cNvSpPr txBox="1"/>
          <p:nvPr/>
        </p:nvSpPr>
        <p:spPr>
          <a:xfrm>
            <a:off x="438910" y="4626589"/>
            <a:ext cx="111343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dirty="0"/>
              <a:t>Con este resultado podemos conocer la </a:t>
            </a:r>
            <a:r>
              <a:rPr lang="es-AR" sz="2000" dirty="0" err="1"/>
              <a:t>interfase</a:t>
            </a:r>
            <a:r>
              <a:rPr lang="es-AR" sz="2000" dirty="0"/>
              <a:t> asociada a cualquier punto de la recta de operación; cada punto se encuentra unido a su interfase correspondiente mediante una recta de pendiente: </a:t>
            </a:r>
            <a:endParaRPr lang="es-ES" sz="2000" dirty="0"/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82772" y="2130639"/>
            <a:ext cx="7564656" cy="386829"/>
          </a:xfrm>
          <a:prstGeom prst="rect">
            <a:avLst/>
          </a:prstGeom>
          <a:noFill/>
        </p:spPr>
      </p:pic>
      <p:pic>
        <p:nvPicPr>
          <p:cNvPr id="54273" name="Picture 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88107" y="2681163"/>
            <a:ext cx="7642747" cy="452234"/>
          </a:xfrm>
          <a:prstGeom prst="rect">
            <a:avLst/>
          </a:prstGeom>
          <a:noFill/>
        </p:spPr>
      </p:pic>
      <p:sp>
        <p:nvSpPr>
          <p:cNvPr id="54275" name="Rectangle 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0" y="7143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4277" name="Rectangle 5"/>
          <p:cNvSpPr>
            <a:spLocks noChangeArrowheads="1"/>
          </p:cNvSpPr>
          <p:nvPr/>
        </p:nvSpPr>
        <p:spPr bwMode="auto">
          <a:xfrm>
            <a:off x="0" y="10001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4279" name="Rectangle 7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54280" name="Rectangle 8"/>
          <p:cNvSpPr>
            <a:spLocks noChangeArrowheads="1"/>
          </p:cNvSpPr>
          <p:nvPr/>
        </p:nvSpPr>
        <p:spPr bwMode="auto">
          <a:xfrm>
            <a:off x="0" y="1143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438909" y="3207379"/>
            <a:ext cx="76492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dirty="0"/>
              <a:t>Dividiendo las expresiones, se obtiene:</a:t>
            </a:r>
            <a:endParaRPr lang="es-ES" sz="2000" dirty="0"/>
          </a:p>
        </p:txBody>
      </p:sp>
      <p:sp>
        <p:nvSpPr>
          <p:cNvPr id="54282" name="Rectangle 1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22" name="21 Marco"/>
          <p:cNvSpPr/>
          <p:nvPr/>
        </p:nvSpPr>
        <p:spPr>
          <a:xfrm>
            <a:off x="4299027" y="5390864"/>
            <a:ext cx="3725839" cy="914401"/>
          </a:xfrm>
          <a:prstGeom prst="frame">
            <a:avLst>
              <a:gd name="adj1" fmla="val 87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54284" name="Rectangle 1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26" name="Marcador de número de diapositiva 14"/>
          <p:cNvSpPr>
            <a:spLocks noGrp="1"/>
          </p:cNvSpPr>
          <p:nvPr>
            <p:ph type="sldNum" sz="quarter" idx="12"/>
          </p:nvPr>
        </p:nvSpPr>
        <p:spPr>
          <a:xfrm>
            <a:off x="11236569" y="6231929"/>
            <a:ext cx="531759" cy="365125"/>
          </a:xfrm>
        </p:spPr>
        <p:txBody>
          <a:bodyPr/>
          <a:lstStyle/>
          <a:p>
            <a:r>
              <a:rPr lang="en-US" sz="1600" b="1" dirty="0"/>
              <a:t>-</a:t>
            </a:r>
            <a:fld id="{69D94FCB-83B5-4144-BDC1-7118612766F0}" type="slidenum">
              <a:rPr lang="en-US" sz="1400" b="1" smtClean="0">
                <a:latin typeface="Calibri" panose="020F0502020204030204" pitchFamily="34" charset="0"/>
                <a:cs typeface="Calibri" panose="020F0502020204030204" pitchFamily="34" charset="0"/>
              </a:rPr>
              <a:t>7</a:t>
            </a:fld>
            <a:r>
              <a:rPr lang="en-US" sz="1600" b="1" dirty="0"/>
              <a:t>-</a:t>
            </a:r>
          </a:p>
        </p:txBody>
      </p:sp>
      <p:sp>
        <p:nvSpPr>
          <p:cNvPr id="25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438911" y="6251260"/>
            <a:ext cx="10797657" cy="365125"/>
          </a:xfrm>
        </p:spPr>
        <p:txBody>
          <a:bodyPr/>
          <a:lstStyle/>
          <a:p>
            <a:pPr algn="l"/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76.52/76.05/TA164 - </a:t>
            </a:r>
            <a:r>
              <a:rPr lang="en-US" sz="1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Operaciones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Unitarias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1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Transferencia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Materia / </a:t>
            </a:r>
            <a:r>
              <a:rPr lang="en-US" sz="1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Operaciones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Unitarias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III                                               2° </a:t>
            </a:r>
            <a:r>
              <a:rPr lang="en-US" sz="1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Cuatrimestre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2024</a:t>
            </a:r>
          </a:p>
        </p:txBody>
      </p:sp>
      <p:pic>
        <p:nvPicPr>
          <p:cNvPr id="28" name="Imagen 2" descr="Nueva marca difusion - web">
            <a:extLst>
              <a:ext uri="{FF2B5EF4-FFF2-40B4-BE49-F238E27FC236}">
                <a16:creationId xmlns:a16="http://schemas.microsoft.com/office/drawing/2014/main" id="{649961EF-3E75-4070-A09F-5FD34DB350C0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7428" y="353613"/>
            <a:ext cx="2120900" cy="660400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Rectángulo 28"/>
          <p:cNvSpPr/>
          <p:nvPr/>
        </p:nvSpPr>
        <p:spPr>
          <a:xfrm>
            <a:off x="438909" y="1109935"/>
            <a:ext cx="288439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s-ES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Ecuación de Diseño</a:t>
            </a:r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ángulo 2"/>
              <p:cNvSpPr/>
              <p:nvPr/>
            </p:nvSpPr>
            <p:spPr>
              <a:xfrm>
                <a:off x="4510925" y="3663878"/>
                <a:ext cx="2653627" cy="8014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f>
                        <m:fPr>
                          <m:ctrlPr>
                            <a:rPr lang="es-AR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AR" sz="20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s-AR" sz="2000" b="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s-AR" sz="2000" b="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𝐿</m:t>
                              </m:r>
                            </m:sub>
                          </m:sSub>
                          <m:r>
                            <a:rPr lang="es-AR" sz="2000" b="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⋅</m:t>
                          </m:r>
                          <m:r>
                            <a:rPr lang="es-AR" sz="2000" b="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num>
                        <m:den>
                          <m:sSub>
                            <m:sSubPr>
                              <m:ctrlPr>
                                <a:rPr lang="es-AR" sz="20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s-AR" sz="2000" b="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s-AR" sz="2000" b="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𝑦</m:t>
                              </m:r>
                            </m:sub>
                          </m:sSub>
                          <m:r>
                            <a:rPr lang="es-AR" sz="2000" b="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⋅</m:t>
                          </m:r>
                          <m:r>
                            <a:rPr lang="es-AR" sz="2000" b="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den>
                      </m:f>
                      <m:r>
                        <a:rPr lang="es-AR" sz="2000" b="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s-AR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AR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s-AR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s-AR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s-AR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s-AR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𝐻</m:t>
                          </m:r>
                        </m:num>
                        <m:den>
                          <m:sSub>
                            <m:sSubPr>
                              <m:ctrlPr>
                                <a:rPr lang="es-AR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s-AR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s-AR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s-AR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s-AR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𝑇</m:t>
                          </m:r>
                        </m:den>
                      </m:f>
                    </m:oMath>
                  </m:oMathPara>
                </a14:m>
                <a:endParaRPr lang="es-E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á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0925" y="3663878"/>
                <a:ext cx="2653627" cy="80143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ángulo 29"/>
              <p:cNvSpPr/>
              <p:nvPr/>
            </p:nvSpPr>
            <p:spPr>
              <a:xfrm>
                <a:off x="5496235" y="5463504"/>
                <a:ext cx="2469639" cy="7691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s-AR" sz="2000" b="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s-AR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s-AR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𝑐</m:t>
                          </m:r>
                        </m:e>
                        <m:sub>
                          <m:r>
                            <a:rPr lang="es-AR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𝐿</m:t>
                          </m:r>
                        </m:sub>
                      </m:sSub>
                      <m:r>
                        <a:rPr lang="es-AR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=4,186</m:t>
                      </m:r>
                      <m:f>
                        <m:fPr>
                          <m:ctrlPr>
                            <a:rPr lang="es-AR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s-AR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𝑘𝐽</m:t>
                          </m:r>
                        </m:num>
                        <m:den>
                          <m:r>
                            <a:rPr lang="es-AR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𝑘𝑔</m:t>
                          </m:r>
                          <m:r>
                            <a:rPr lang="es-AR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⋅°</m:t>
                          </m:r>
                          <m:r>
                            <a:rPr lang="es-AR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𝐶</m:t>
                          </m:r>
                        </m:den>
                      </m:f>
                    </m:oMath>
                  </m:oMathPara>
                </a14:m>
                <a:endParaRPr lang="es-E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0" name="Rectángulo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6235" y="5463504"/>
                <a:ext cx="2469639" cy="76912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ángulo 30"/>
              <p:cNvSpPr/>
              <p:nvPr/>
            </p:nvSpPr>
            <p:spPr>
              <a:xfrm>
                <a:off x="4414601" y="5447345"/>
                <a:ext cx="1140626" cy="8014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s-AR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f>
                        <m:fPr>
                          <m:ctrlPr>
                            <a:rPr lang="es-AR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AR" sz="20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s-AR" sz="2000" b="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s-AR" sz="2000" b="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𝐿</m:t>
                              </m:r>
                            </m:sub>
                          </m:sSub>
                          <m:r>
                            <a:rPr lang="es-AR" sz="2000" b="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⋅</m:t>
                          </m:r>
                          <m:r>
                            <a:rPr lang="es-AR" sz="2000" b="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num>
                        <m:den>
                          <m:sSub>
                            <m:sSubPr>
                              <m:ctrlPr>
                                <a:rPr lang="es-AR" sz="20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s-AR" sz="2000" b="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s-AR" sz="2000" b="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𝑦</m:t>
                              </m:r>
                            </m:sub>
                          </m:sSub>
                          <m:r>
                            <a:rPr lang="es-AR" sz="2000" b="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⋅</m:t>
                          </m:r>
                          <m:r>
                            <a:rPr lang="es-AR" sz="2000" b="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s-E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1" name="Rectángulo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4601" y="5447345"/>
                <a:ext cx="1140626" cy="80143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7038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54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8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9" grpId="0"/>
      <p:bldP spid="22" grpId="0" animBg="1"/>
      <p:bldP spid="3" grpId="0"/>
      <p:bldP spid="30" grpId="0"/>
      <p:bldP spid="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8911" y="263700"/>
            <a:ext cx="9208517" cy="919940"/>
          </a:xfrm>
        </p:spPr>
        <p:txBody>
          <a:bodyPr/>
          <a:lstStyle/>
          <a:p>
            <a:r>
              <a:rPr lang="es-AR" dirty="0"/>
              <a:t>Resolución – </a:t>
            </a:r>
            <a:r>
              <a:rPr lang="es-AR" i="1" dirty="0"/>
              <a:t>Ítem b) </a:t>
            </a:r>
            <a:r>
              <a:rPr lang="el-GR" i="1" dirty="0"/>
              <a:t>Φ</a:t>
            </a:r>
            <a:r>
              <a:rPr lang="es-AR" i="1" dirty="0"/>
              <a:t> de salida </a:t>
            </a:r>
            <a:r>
              <a:rPr lang="es-AR" sz="2800" i="1" dirty="0"/>
              <a:t>(%</a:t>
            </a:r>
            <a:r>
              <a:rPr lang="es-AR" sz="2800" i="1" dirty="0" err="1"/>
              <a:t>hr</a:t>
            </a:r>
            <a:r>
              <a:rPr lang="es-AR" sz="2800" i="1" dirty="0"/>
              <a:t>)</a:t>
            </a:r>
            <a:endParaRPr lang="en-US" dirty="0"/>
          </a:p>
        </p:txBody>
      </p:sp>
      <p:pic>
        <p:nvPicPr>
          <p:cNvPr id="9" name="8 Imagen" descr="mic 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4736" y="1103926"/>
            <a:ext cx="8563142" cy="5244554"/>
          </a:xfrm>
          <a:prstGeom prst="rect">
            <a:avLst/>
          </a:prstGeom>
        </p:spPr>
      </p:pic>
      <p:cxnSp>
        <p:nvCxnSpPr>
          <p:cNvPr id="11" name="10 Conector recto"/>
          <p:cNvCxnSpPr/>
          <p:nvPr/>
        </p:nvCxnSpPr>
        <p:spPr>
          <a:xfrm rot="16200000" flipV="1">
            <a:off x="5876571" y="3509746"/>
            <a:ext cx="2879679" cy="1241948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15 Flecha doblada hacia arriba"/>
          <p:cNvSpPr/>
          <p:nvPr/>
        </p:nvSpPr>
        <p:spPr>
          <a:xfrm>
            <a:off x="8087508" y="2649938"/>
            <a:ext cx="1132764" cy="1146412"/>
          </a:xfrm>
          <a:prstGeom prst="bentUpArrow">
            <a:avLst>
              <a:gd name="adj1" fmla="val 14157"/>
              <a:gd name="adj2" fmla="val 25000"/>
              <a:gd name="adj3" fmla="val 25000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7" name="16 Conector recto"/>
          <p:cNvCxnSpPr/>
          <p:nvPr/>
        </p:nvCxnSpPr>
        <p:spPr>
          <a:xfrm rot="16200000" flipV="1">
            <a:off x="6053993" y="3291383"/>
            <a:ext cx="2922898" cy="1285164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20 Conector recto"/>
          <p:cNvCxnSpPr/>
          <p:nvPr/>
        </p:nvCxnSpPr>
        <p:spPr>
          <a:xfrm rot="16200000" flipV="1">
            <a:off x="6354244" y="2895596"/>
            <a:ext cx="3034355" cy="1314739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Marcador de número de diapositiva 14"/>
          <p:cNvSpPr>
            <a:spLocks noGrp="1"/>
          </p:cNvSpPr>
          <p:nvPr>
            <p:ph type="sldNum" sz="quarter" idx="12"/>
          </p:nvPr>
        </p:nvSpPr>
        <p:spPr>
          <a:xfrm>
            <a:off x="11236569" y="6231929"/>
            <a:ext cx="531759" cy="365125"/>
          </a:xfrm>
        </p:spPr>
        <p:txBody>
          <a:bodyPr/>
          <a:lstStyle/>
          <a:p>
            <a:r>
              <a:rPr lang="en-US" sz="1600" b="1" dirty="0"/>
              <a:t>-</a:t>
            </a:r>
            <a:fld id="{69D94FCB-83B5-4144-BDC1-7118612766F0}" type="slidenum">
              <a:rPr lang="en-US" sz="1400" b="1" smtClean="0">
                <a:latin typeface="Calibri" panose="020F0502020204030204" pitchFamily="34" charset="0"/>
                <a:cs typeface="Calibri" panose="020F0502020204030204" pitchFamily="34" charset="0"/>
              </a:rPr>
              <a:t>8</a:t>
            </a:fld>
            <a:r>
              <a:rPr lang="en-US" sz="1600" b="1" dirty="0"/>
              <a:t>-</a:t>
            </a:r>
          </a:p>
        </p:txBody>
      </p:sp>
      <p:sp>
        <p:nvSpPr>
          <p:cNvPr id="15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438911" y="6251260"/>
            <a:ext cx="10797657" cy="365125"/>
          </a:xfrm>
        </p:spPr>
        <p:txBody>
          <a:bodyPr/>
          <a:lstStyle/>
          <a:p>
            <a:pPr algn="l"/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76.52/76.05/TA164 - </a:t>
            </a:r>
            <a:r>
              <a:rPr lang="en-US" sz="1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Operaciones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Unitarias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1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Transferencia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Materia / </a:t>
            </a:r>
            <a:r>
              <a:rPr lang="en-US" sz="1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Operaciones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Unitarias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III                                               2° </a:t>
            </a:r>
            <a:r>
              <a:rPr lang="en-US" sz="1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Cuatrimestre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2024</a:t>
            </a:r>
          </a:p>
        </p:txBody>
      </p:sp>
      <p:pic>
        <p:nvPicPr>
          <p:cNvPr id="22" name="Imagen 2" descr="Nueva marca difusion - web">
            <a:extLst>
              <a:ext uri="{FF2B5EF4-FFF2-40B4-BE49-F238E27FC236}">
                <a16:creationId xmlns:a16="http://schemas.microsoft.com/office/drawing/2014/main" id="{649961EF-3E75-4070-A09F-5FD34DB350C0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7428" y="353613"/>
            <a:ext cx="2120900" cy="6604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Rectángulo 22"/>
          <p:cNvSpPr/>
          <p:nvPr/>
        </p:nvSpPr>
        <p:spPr>
          <a:xfrm>
            <a:off x="438909" y="1109935"/>
            <a:ext cx="288439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s-ES" sz="2000" u="sng" dirty="0">
                <a:latin typeface="Arial" panose="020B0604020202020204" pitchFamily="34" charset="0"/>
                <a:cs typeface="Arial" panose="020B0604020202020204" pitchFamily="34" charset="0"/>
              </a:rPr>
              <a:t>Gráficamente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ángulo 23"/>
              <p:cNvSpPr/>
              <p:nvPr/>
            </p:nvSpPr>
            <p:spPr>
              <a:xfrm>
                <a:off x="8335448" y="1755965"/>
                <a:ext cx="1140626" cy="8014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s-AR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f>
                        <m:fPr>
                          <m:ctrlPr>
                            <a:rPr lang="es-AR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AR" sz="20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s-AR" sz="2000" b="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s-AR" sz="2000" b="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𝐿</m:t>
                              </m:r>
                            </m:sub>
                          </m:sSub>
                          <m:r>
                            <a:rPr lang="es-AR" sz="2000" b="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⋅</m:t>
                          </m:r>
                          <m:r>
                            <a:rPr lang="es-AR" sz="2000" b="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num>
                        <m:den>
                          <m:sSub>
                            <m:sSubPr>
                              <m:ctrlPr>
                                <a:rPr lang="es-AR" sz="20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s-AR" sz="2000" b="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s-AR" sz="2000" b="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𝑦</m:t>
                              </m:r>
                            </m:sub>
                          </m:sSub>
                          <m:r>
                            <a:rPr lang="es-AR" sz="2000" b="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⋅</m:t>
                          </m:r>
                          <m:r>
                            <a:rPr lang="es-AR" sz="2000" b="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s-E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4" name="Rectángulo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5448" y="1755965"/>
                <a:ext cx="1140626" cy="80143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7038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67114" y="2116782"/>
            <a:ext cx="5941249" cy="489837"/>
          </a:xfrm>
          <a:prstGeom prst="rect">
            <a:avLst/>
          </a:prstGeom>
          <a:noFill/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72593" y="2710057"/>
            <a:ext cx="7268555" cy="458235"/>
          </a:xfrm>
          <a:prstGeom prst="rect">
            <a:avLst/>
          </a:prstGeom>
          <a:noFill/>
        </p:spPr>
      </p:pic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71305" y="3204025"/>
            <a:ext cx="2137418" cy="804830"/>
          </a:xfrm>
          <a:prstGeom prst="rect">
            <a:avLst/>
          </a:prstGeom>
          <a:noFill/>
        </p:spPr>
      </p:pic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0" y="10287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0" y="16097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01" name="Rectangle 9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99797" y="4913194"/>
            <a:ext cx="1728674" cy="800527"/>
          </a:xfrm>
          <a:prstGeom prst="rect">
            <a:avLst/>
          </a:prstGeom>
          <a:noFill/>
        </p:spPr>
      </p:pic>
      <p:sp>
        <p:nvSpPr>
          <p:cNvPr id="8202" name="Rectangle 10"/>
          <p:cNvSpPr>
            <a:spLocks noChangeArrowheads="1"/>
          </p:cNvSpPr>
          <p:nvPr/>
        </p:nvSpPr>
        <p:spPr bwMode="auto">
          <a:xfrm>
            <a:off x="0" y="11144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464024" y="4135272"/>
            <a:ext cx="10495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dirty="0"/>
              <a:t>Se dividen las primeras dos ecuaciones y se simplifica considerando el valor del Lewis (=1):</a:t>
            </a:r>
            <a:endParaRPr lang="es-ES" sz="2000" dirty="0"/>
          </a:p>
        </p:txBody>
      </p:sp>
      <p:sp>
        <p:nvSpPr>
          <p:cNvPr id="20" name="19 Marco"/>
          <p:cNvSpPr/>
          <p:nvPr/>
        </p:nvSpPr>
        <p:spPr>
          <a:xfrm>
            <a:off x="4844956" y="4722124"/>
            <a:ext cx="2415654" cy="1173707"/>
          </a:xfrm>
          <a:prstGeom prst="frame">
            <a:avLst>
              <a:gd name="adj1" fmla="val 63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438911" y="1526477"/>
            <a:ext cx="100856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dirty="0"/>
              <a:t>Para conocer la evolución del gas en función de la temperatura, partimos de:</a:t>
            </a:r>
            <a:endParaRPr lang="es-ES" sz="2000" dirty="0"/>
          </a:p>
        </p:txBody>
      </p:sp>
      <p:sp>
        <p:nvSpPr>
          <p:cNvPr id="24" name="Marcador de número de diapositiva 14"/>
          <p:cNvSpPr>
            <a:spLocks noGrp="1"/>
          </p:cNvSpPr>
          <p:nvPr>
            <p:ph type="sldNum" sz="quarter" idx="12"/>
          </p:nvPr>
        </p:nvSpPr>
        <p:spPr>
          <a:xfrm>
            <a:off x="11236569" y="6231929"/>
            <a:ext cx="531759" cy="365125"/>
          </a:xfrm>
        </p:spPr>
        <p:txBody>
          <a:bodyPr/>
          <a:lstStyle/>
          <a:p>
            <a:r>
              <a:rPr lang="en-US" sz="1600" b="1" dirty="0"/>
              <a:t>-</a:t>
            </a:r>
            <a:fld id="{69D94FCB-83B5-4144-BDC1-7118612766F0}" type="slidenum">
              <a:rPr lang="en-US" sz="1400" b="1" smtClean="0">
                <a:latin typeface="Calibri" panose="020F0502020204030204" pitchFamily="34" charset="0"/>
                <a:cs typeface="Calibri" panose="020F0502020204030204" pitchFamily="34" charset="0"/>
              </a:rPr>
              <a:t>9</a:t>
            </a:fld>
            <a:r>
              <a:rPr lang="en-US" sz="1600" b="1" dirty="0"/>
              <a:t>-</a:t>
            </a:r>
          </a:p>
        </p:txBody>
      </p:sp>
      <p:sp>
        <p:nvSpPr>
          <p:cNvPr id="23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438911" y="6251260"/>
            <a:ext cx="10797657" cy="365125"/>
          </a:xfrm>
        </p:spPr>
        <p:txBody>
          <a:bodyPr/>
          <a:lstStyle/>
          <a:p>
            <a:pPr algn="l"/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76.52/76.05/TA164 - </a:t>
            </a:r>
            <a:r>
              <a:rPr lang="en-US" sz="1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Operaciones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Unitarias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1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Transferencia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Materia / </a:t>
            </a:r>
            <a:r>
              <a:rPr lang="en-US" sz="1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Operaciones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Unitarias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III                                               2° </a:t>
            </a:r>
            <a:r>
              <a:rPr lang="en-US" sz="1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Cuatrimestre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2024</a:t>
            </a:r>
          </a:p>
        </p:txBody>
      </p:sp>
      <p:pic>
        <p:nvPicPr>
          <p:cNvPr id="26" name="Imagen 2" descr="Nueva marca difusion - web">
            <a:extLst>
              <a:ext uri="{FF2B5EF4-FFF2-40B4-BE49-F238E27FC236}">
                <a16:creationId xmlns:a16="http://schemas.microsoft.com/office/drawing/2014/main" id="{649961EF-3E75-4070-A09F-5FD34DB350C0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7428" y="353613"/>
            <a:ext cx="2120900" cy="660400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Título 1"/>
          <p:cNvSpPr>
            <a:spLocks noGrp="1"/>
          </p:cNvSpPr>
          <p:nvPr>
            <p:ph type="title"/>
          </p:nvPr>
        </p:nvSpPr>
        <p:spPr>
          <a:xfrm>
            <a:off x="438911" y="263525"/>
            <a:ext cx="9208517" cy="920750"/>
          </a:xfrm>
        </p:spPr>
        <p:txBody>
          <a:bodyPr/>
          <a:lstStyle/>
          <a:p>
            <a:r>
              <a:rPr lang="es-AR" dirty="0"/>
              <a:t>Resolución – </a:t>
            </a:r>
            <a:r>
              <a:rPr lang="es-AR" i="1" dirty="0"/>
              <a:t>Ítem b) </a:t>
            </a:r>
            <a:r>
              <a:rPr lang="el-GR" i="1" dirty="0"/>
              <a:t>Φ</a:t>
            </a:r>
            <a:r>
              <a:rPr lang="es-AR" i="1" dirty="0"/>
              <a:t> de salida </a:t>
            </a:r>
            <a:r>
              <a:rPr lang="es-AR" sz="2800" i="1" dirty="0"/>
              <a:t>(%</a:t>
            </a:r>
            <a:r>
              <a:rPr lang="es-AR" sz="2800" i="1" dirty="0" err="1"/>
              <a:t>hr</a:t>
            </a:r>
            <a:r>
              <a:rPr lang="es-AR" sz="2800" i="1" dirty="0"/>
              <a:t>)</a:t>
            </a:r>
            <a:endParaRPr lang="en-US" dirty="0"/>
          </a:p>
        </p:txBody>
      </p:sp>
      <p:sp>
        <p:nvSpPr>
          <p:cNvPr id="29" name="Rectángulo 28"/>
          <p:cNvSpPr/>
          <p:nvPr/>
        </p:nvSpPr>
        <p:spPr>
          <a:xfrm>
            <a:off x="438909" y="1109935"/>
            <a:ext cx="288439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s-ES" sz="2000" u="sng" dirty="0">
                <a:latin typeface="Arial" panose="020B0604020202020204" pitchFamily="34" charset="0"/>
                <a:cs typeface="Arial" panose="020B0604020202020204" pitchFamily="34" charset="0"/>
              </a:rPr>
              <a:t>Evolución de </a:t>
            </a:r>
            <a:r>
              <a:rPr lang="es-ES" sz="2000" u="sng" dirty="0" err="1">
                <a:latin typeface="Arial" panose="020B0604020202020204" pitchFamily="34" charset="0"/>
                <a:cs typeface="Arial" panose="020B0604020202020204" pitchFamily="34" charset="0"/>
              </a:rPr>
              <a:t>Mickley</a:t>
            </a:r>
            <a:r>
              <a:rPr lang="es-ES" sz="2000" u="sng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7038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8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5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 animBg="1"/>
      <p:bldP spid="21" grpId="0"/>
    </p:bldLst>
  </p:timing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Base">
  <a:themeElements>
    <a:clrScheme name="Base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e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e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7610</TotalTime>
  <Words>1413</Words>
  <Application>Microsoft Office PowerPoint</Application>
  <PresentationFormat>Panorámica</PresentationFormat>
  <Paragraphs>166</Paragraphs>
  <Slides>22</Slides>
  <Notes>20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22</vt:i4>
      </vt:variant>
    </vt:vector>
  </HeadingPairs>
  <TitlesOfParts>
    <vt:vector size="31" baseType="lpstr">
      <vt:lpstr>Arial</vt:lpstr>
      <vt:lpstr>Calibri</vt:lpstr>
      <vt:lpstr>Cambria Math</vt:lpstr>
      <vt:lpstr>Corbel</vt:lpstr>
      <vt:lpstr>Trebuchet MS</vt:lpstr>
      <vt:lpstr>Wingdings</vt:lpstr>
      <vt:lpstr>Wingdings 3</vt:lpstr>
      <vt:lpstr>Faceta</vt:lpstr>
      <vt:lpstr>Base</vt:lpstr>
      <vt:lpstr>GUÍA 8 – Humidificación Problema 5</vt:lpstr>
      <vt:lpstr>Presentación de PowerPoint</vt:lpstr>
      <vt:lpstr>Datos de entrada</vt:lpstr>
      <vt:lpstr>Resolución – Ítem a) tBH de salida </vt:lpstr>
      <vt:lpstr>Resolución – Ítem a) tBH de salida </vt:lpstr>
      <vt:lpstr>Resolución – Ítem a) tbh de salida </vt:lpstr>
      <vt:lpstr>Resolución – Ítem b) Φ de salida (%hr)</vt:lpstr>
      <vt:lpstr>Resolución – Ítem b) Φ de salida (%hr)</vt:lpstr>
      <vt:lpstr>Resolución – Ítem b) Φ de salida (%hr)</vt:lpstr>
      <vt:lpstr>Resolución – Ítem b) Φ de salida (%hr)</vt:lpstr>
      <vt:lpstr>Resolución – Ítem b) Φ de salida (%hr)</vt:lpstr>
      <vt:lpstr>Resolución – Ítem b) Φ de salida (%hr)</vt:lpstr>
      <vt:lpstr>Cálculo analítico de Mickley</vt:lpstr>
      <vt:lpstr>Cálculo analítico de Mickley</vt:lpstr>
      <vt:lpstr>Resolución – Ítem c) agua evaporada</vt:lpstr>
      <vt:lpstr>Resolución – Ítem d) Perfiles</vt:lpstr>
      <vt:lpstr>Resolución – Ítem d) Perfiles - BASE</vt:lpstr>
      <vt:lpstr>Resolución – Ítem d) Perfiles - TOPE</vt:lpstr>
      <vt:lpstr>Adicional: Fuerza impulsora máxima</vt:lpstr>
      <vt:lpstr>Adicional: Punto niebla</vt:lpstr>
      <vt:lpstr>Adicional: Punto Niebla</vt:lpstr>
      <vt:lpstr>¿PREGUNTAS?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Lautaro Marzullo</dc:creator>
  <cp:lastModifiedBy>Santiago Agustín Pérez Raiden</cp:lastModifiedBy>
  <cp:revision>612</cp:revision>
  <dcterms:created xsi:type="dcterms:W3CDTF">2020-04-06T19:11:16Z</dcterms:created>
  <dcterms:modified xsi:type="dcterms:W3CDTF">2024-11-21T22:28:12Z</dcterms:modified>
</cp:coreProperties>
</file>