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8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9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0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745" r:id="rId1"/>
    <p:sldMasterId id="2147483762" r:id="rId2"/>
  </p:sldMasterIdLst>
  <p:notesMasterIdLst>
    <p:notesMasterId r:id="rId18"/>
  </p:notesMasterIdLst>
  <p:sldIdLst>
    <p:sldId id="256" r:id="rId3"/>
    <p:sldId id="299" r:id="rId4"/>
    <p:sldId id="308" r:id="rId5"/>
    <p:sldId id="309" r:id="rId6"/>
    <p:sldId id="317" r:id="rId7"/>
    <p:sldId id="310" r:id="rId8"/>
    <p:sldId id="318" r:id="rId9"/>
    <p:sldId id="319" r:id="rId10"/>
    <p:sldId id="320" r:id="rId11"/>
    <p:sldId id="321" r:id="rId12"/>
    <p:sldId id="322" r:id="rId13"/>
    <p:sldId id="323" r:id="rId14"/>
    <p:sldId id="324" r:id="rId15"/>
    <p:sldId id="294" r:id="rId16"/>
    <p:sldId id="279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E6F3"/>
    <a:srgbClr val="D6E7F1"/>
    <a:srgbClr val="B5D6E9"/>
    <a:srgbClr val="C1DCED"/>
    <a:srgbClr val="B3D6E8"/>
    <a:srgbClr val="CAE0EE"/>
    <a:srgbClr val="D7D447"/>
    <a:srgbClr val="E7E5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82" autoAdjust="0"/>
    <p:restoredTop sz="95256" autoAdjust="0"/>
  </p:normalViewPr>
  <p:slideViewPr>
    <p:cSldViewPr snapToGrid="0">
      <p:cViewPr>
        <p:scale>
          <a:sx n="66" d="100"/>
          <a:sy n="66" d="100"/>
        </p:scale>
        <p:origin x="528" y="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about:blank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about:blank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about:blank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about:blank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about:blank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about:blank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smoothMarker"/>
        <c:varyColors val="0"/>
        <c:ser>
          <c:idx val="0"/>
          <c:order val="0"/>
          <c:tx>
            <c:v>T_Burbuja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'T-x-y'!$C$6:$C$16</c:f>
              <c:numCache>
                <c:formatCode>General</c:formatCode>
                <c:ptCount val="11"/>
                <c:pt idx="0">
                  <c:v>1</c:v>
                </c:pt>
                <c:pt idx="1">
                  <c:v>0.9</c:v>
                </c:pt>
                <c:pt idx="2">
                  <c:v>0.8</c:v>
                </c:pt>
                <c:pt idx="3">
                  <c:v>0.7</c:v>
                </c:pt>
                <c:pt idx="4">
                  <c:v>0.6</c:v>
                </c:pt>
                <c:pt idx="5">
                  <c:v>0.5</c:v>
                </c:pt>
                <c:pt idx="6">
                  <c:v>0.4</c:v>
                </c:pt>
                <c:pt idx="7">
                  <c:v>0.30000000000000004</c:v>
                </c:pt>
                <c:pt idx="8">
                  <c:v>0.19999999999999996</c:v>
                </c:pt>
                <c:pt idx="9">
                  <c:v>9.9999999999999978E-2</c:v>
                </c:pt>
                <c:pt idx="10">
                  <c:v>0</c:v>
                </c:pt>
              </c:numCache>
            </c:numRef>
          </c:xVal>
          <c:yVal>
            <c:numRef>
              <c:f>'T-x-y'!$D$6:$D$16</c:f>
              <c:numCache>
                <c:formatCode>0</c:formatCode>
                <c:ptCount val="11"/>
                <c:pt idx="0">
                  <c:v>102</c:v>
                </c:pt>
                <c:pt idx="1">
                  <c:v>115.378863300931</c:v>
                </c:pt>
                <c:pt idx="2">
                  <c:v>119.956108529753</c:v>
                </c:pt>
                <c:pt idx="3">
                  <c:v>125.246602993406</c:v>
                </c:pt>
                <c:pt idx="4">
                  <c:v>131.469214682808</c:v>
                </c:pt>
                <c:pt idx="5">
                  <c:v>138.90444011137001</c:v>
                </c:pt>
                <c:pt idx="6">
                  <c:v>148.107808183727</c:v>
                </c:pt>
                <c:pt idx="7">
                  <c:v>160.17513634189601</c:v>
                </c:pt>
                <c:pt idx="8">
                  <c:v>177.71827698658501</c:v>
                </c:pt>
                <c:pt idx="9">
                  <c:v>209.261431887649</c:v>
                </c:pt>
                <c:pt idx="10">
                  <c:v>245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ED21-483F-ADBF-1A0376886FC5}"/>
            </c:ext>
          </c:extLst>
        </c:ser>
        <c:ser>
          <c:idx val="1"/>
          <c:order val="1"/>
          <c:tx>
            <c:v>T_rocío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'T-x-y'!$C$6:$C$16</c:f>
              <c:numCache>
                <c:formatCode>General</c:formatCode>
                <c:ptCount val="11"/>
                <c:pt idx="0">
                  <c:v>1</c:v>
                </c:pt>
                <c:pt idx="1">
                  <c:v>0.9</c:v>
                </c:pt>
                <c:pt idx="2">
                  <c:v>0.8</c:v>
                </c:pt>
                <c:pt idx="3">
                  <c:v>0.7</c:v>
                </c:pt>
                <c:pt idx="4">
                  <c:v>0.6</c:v>
                </c:pt>
                <c:pt idx="5">
                  <c:v>0.5</c:v>
                </c:pt>
                <c:pt idx="6">
                  <c:v>0.4</c:v>
                </c:pt>
                <c:pt idx="7">
                  <c:v>0.30000000000000004</c:v>
                </c:pt>
                <c:pt idx="8">
                  <c:v>0.19999999999999996</c:v>
                </c:pt>
                <c:pt idx="9">
                  <c:v>9.9999999999999978E-2</c:v>
                </c:pt>
                <c:pt idx="10">
                  <c:v>0</c:v>
                </c:pt>
              </c:numCache>
            </c:numRef>
          </c:xVal>
          <c:yVal>
            <c:numRef>
              <c:f>'T-x-y'!$E$6:$E$16</c:f>
              <c:numCache>
                <c:formatCode>0</c:formatCode>
                <c:ptCount val="11"/>
                <c:pt idx="0">
                  <c:v>102</c:v>
                </c:pt>
                <c:pt idx="1">
                  <c:v>140</c:v>
                </c:pt>
                <c:pt idx="2">
                  <c:v>154</c:v>
                </c:pt>
                <c:pt idx="3">
                  <c:v>170</c:v>
                </c:pt>
                <c:pt idx="4">
                  <c:v>185</c:v>
                </c:pt>
                <c:pt idx="5">
                  <c:v>200</c:v>
                </c:pt>
                <c:pt idx="6">
                  <c:v>213</c:v>
                </c:pt>
                <c:pt idx="7">
                  <c:v>226</c:v>
                </c:pt>
                <c:pt idx="8">
                  <c:v>235</c:v>
                </c:pt>
                <c:pt idx="9">
                  <c:v>243</c:v>
                </c:pt>
                <c:pt idx="10">
                  <c:v>245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ED21-483F-ADBF-1A0376886F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73911583"/>
        <c:axId val="1272668863"/>
      </c:scatterChart>
      <c:valAx>
        <c:axId val="1273911583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AR"/>
                  <a:t>x_Agua (y_Agua) [N/A]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A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1272668863"/>
        <c:crosses val="autoZero"/>
        <c:crossBetween val="midCat"/>
        <c:majorUnit val="0.1"/>
      </c:valAx>
      <c:valAx>
        <c:axId val="1272668863"/>
        <c:scaling>
          <c:orientation val="minMax"/>
          <c:max val="250"/>
          <c:min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AR"/>
                  <a:t>T [ºC]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AR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1273911583"/>
        <c:crosses val="autoZero"/>
        <c:crossBetween val="midCat"/>
        <c:majorUnit val="1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5840734856848317E-2"/>
          <c:y val="0.92372842118218657"/>
          <c:w val="0.98017896572452268"/>
          <c:h val="5.694805454863358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A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smoothMarker"/>
        <c:varyColors val="0"/>
        <c:ser>
          <c:idx val="0"/>
          <c:order val="0"/>
          <c:tx>
            <c:v>T_Burbuja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'T-x-y'!$C$6:$C$16</c:f>
              <c:numCache>
                <c:formatCode>General</c:formatCode>
                <c:ptCount val="11"/>
                <c:pt idx="0">
                  <c:v>1</c:v>
                </c:pt>
                <c:pt idx="1">
                  <c:v>0.9</c:v>
                </c:pt>
                <c:pt idx="2">
                  <c:v>0.8</c:v>
                </c:pt>
                <c:pt idx="3">
                  <c:v>0.7</c:v>
                </c:pt>
                <c:pt idx="4">
                  <c:v>0.6</c:v>
                </c:pt>
                <c:pt idx="5">
                  <c:v>0.5</c:v>
                </c:pt>
                <c:pt idx="6">
                  <c:v>0.4</c:v>
                </c:pt>
                <c:pt idx="7">
                  <c:v>0.30000000000000004</c:v>
                </c:pt>
                <c:pt idx="8">
                  <c:v>0.19999999999999996</c:v>
                </c:pt>
                <c:pt idx="9">
                  <c:v>9.9999999999999978E-2</c:v>
                </c:pt>
                <c:pt idx="10">
                  <c:v>0</c:v>
                </c:pt>
              </c:numCache>
            </c:numRef>
          </c:xVal>
          <c:yVal>
            <c:numRef>
              <c:f>'T-x-y'!$D$6:$D$16</c:f>
              <c:numCache>
                <c:formatCode>0</c:formatCode>
                <c:ptCount val="11"/>
                <c:pt idx="0">
                  <c:v>102</c:v>
                </c:pt>
                <c:pt idx="1">
                  <c:v>115.378863300931</c:v>
                </c:pt>
                <c:pt idx="2">
                  <c:v>119.956108529753</c:v>
                </c:pt>
                <c:pt idx="3">
                  <c:v>125.246602993406</c:v>
                </c:pt>
                <c:pt idx="4">
                  <c:v>131.469214682808</c:v>
                </c:pt>
                <c:pt idx="5">
                  <c:v>138.90444011137001</c:v>
                </c:pt>
                <c:pt idx="6">
                  <c:v>148.107808183727</c:v>
                </c:pt>
                <c:pt idx="7">
                  <c:v>160.17513634189601</c:v>
                </c:pt>
                <c:pt idx="8">
                  <c:v>177.71827698658501</c:v>
                </c:pt>
                <c:pt idx="9">
                  <c:v>209.261431887649</c:v>
                </c:pt>
                <c:pt idx="10">
                  <c:v>245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ED21-483F-ADBF-1A0376886FC5}"/>
            </c:ext>
          </c:extLst>
        </c:ser>
        <c:ser>
          <c:idx val="1"/>
          <c:order val="1"/>
          <c:tx>
            <c:v>T_rocío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'T-x-y'!$C$6:$C$16</c:f>
              <c:numCache>
                <c:formatCode>General</c:formatCode>
                <c:ptCount val="11"/>
                <c:pt idx="0">
                  <c:v>1</c:v>
                </c:pt>
                <c:pt idx="1">
                  <c:v>0.9</c:v>
                </c:pt>
                <c:pt idx="2">
                  <c:v>0.8</c:v>
                </c:pt>
                <c:pt idx="3">
                  <c:v>0.7</c:v>
                </c:pt>
                <c:pt idx="4">
                  <c:v>0.6</c:v>
                </c:pt>
                <c:pt idx="5">
                  <c:v>0.5</c:v>
                </c:pt>
                <c:pt idx="6">
                  <c:v>0.4</c:v>
                </c:pt>
                <c:pt idx="7">
                  <c:v>0.30000000000000004</c:v>
                </c:pt>
                <c:pt idx="8">
                  <c:v>0.19999999999999996</c:v>
                </c:pt>
                <c:pt idx="9">
                  <c:v>9.9999999999999978E-2</c:v>
                </c:pt>
                <c:pt idx="10">
                  <c:v>0</c:v>
                </c:pt>
              </c:numCache>
            </c:numRef>
          </c:xVal>
          <c:yVal>
            <c:numRef>
              <c:f>'T-x-y'!$E$6:$E$16</c:f>
              <c:numCache>
                <c:formatCode>0</c:formatCode>
                <c:ptCount val="11"/>
                <c:pt idx="0">
                  <c:v>102</c:v>
                </c:pt>
                <c:pt idx="1">
                  <c:v>140</c:v>
                </c:pt>
                <c:pt idx="2">
                  <c:v>154</c:v>
                </c:pt>
                <c:pt idx="3">
                  <c:v>170</c:v>
                </c:pt>
                <c:pt idx="4">
                  <c:v>185</c:v>
                </c:pt>
                <c:pt idx="5">
                  <c:v>200</c:v>
                </c:pt>
                <c:pt idx="6">
                  <c:v>213</c:v>
                </c:pt>
                <c:pt idx="7">
                  <c:v>226</c:v>
                </c:pt>
                <c:pt idx="8">
                  <c:v>235</c:v>
                </c:pt>
                <c:pt idx="9">
                  <c:v>243</c:v>
                </c:pt>
                <c:pt idx="10">
                  <c:v>245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ED21-483F-ADBF-1A0376886F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73911583"/>
        <c:axId val="1272668863"/>
      </c:scatterChart>
      <c:valAx>
        <c:axId val="1273911583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AR"/>
                  <a:t>x_Agua (y_Agua) [N/A]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A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1272668863"/>
        <c:crosses val="autoZero"/>
        <c:crossBetween val="midCat"/>
        <c:majorUnit val="0.1"/>
      </c:valAx>
      <c:valAx>
        <c:axId val="1272668863"/>
        <c:scaling>
          <c:orientation val="minMax"/>
          <c:max val="250"/>
          <c:min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AR"/>
                  <a:t>T [ºC]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AR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1273911583"/>
        <c:crosses val="autoZero"/>
        <c:crossBetween val="midCat"/>
        <c:majorUnit val="1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5840734856848317E-2"/>
          <c:y val="0.92372842118218657"/>
          <c:w val="0.98017896572452268"/>
          <c:h val="5.694805454863358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A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smoothMarker"/>
        <c:varyColors val="0"/>
        <c:ser>
          <c:idx val="0"/>
          <c:order val="0"/>
          <c:tx>
            <c:v>T_Burbuja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'T-x-y'!$C$6:$C$16</c:f>
              <c:numCache>
                <c:formatCode>General</c:formatCode>
                <c:ptCount val="11"/>
                <c:pt idx="0">
                  <c:v>1</c:v>
                </c:pt>
                <c:pt idx="1">
                  <c:v>0.9</c:v>
                </c:pt>
                <c:pt idx="2">
                  <c:v>0.8</c:v>
                </c:pt>
                <c:pt idx="3">
                  <c:v>0.7</c:v>
                </c:pt>
                <c:pt idx="4">
                  <c:v>0.6</c:v>
                </c:pt>
                <c:pt idx="5">
                  <c:v>0.5</c:v>
                </c:pt>
                <c:pt idx="6">
                  <c:v>0.4</c:v>
                </c:pt>
                <c:pt idx="7">
                  <c:v>0.30000000000000004</c:v>
                </c:pt>
                <c:pt idx="8">
                  <c:v>0.19999999999999996</c:v>
                </c:pt>
                <c:pt idx="9">
                  <c:v>9.9999999999999978E-2</c:v>
                </c:pt>
                <c:pt idx="10">
                  <c:v>0</c:v>
                </c:pt>
              </c:numCache>
            </c:numRef>
          </c:xVal>
          <c:yVal>
            <c:numRef>
              <c:f>'T-x-y'!$D$6:$D$16</c:f>
              <c:numCache>
                <c:formatCode>0</c:formatCode>
                <c:ptCount val="11"/>
                <c:pt idx="0">
                  <c:v>102</c:v>
                </c:pt>
                <c:pt idx="1">
                  <c:v>115.378863300931</c:v>
                </c:pt>
                <c:pt idx="2">
                  <c:v>119.956108529753</c:v>
                </c:pt>
                <c:pt idx="3">
                  <c:v>125.246602993406</c:v>
                </c:pt>
                <c:pt idx="4">
                  <c:v>131.469214682808</c:v>
                </c:pt>
                <c:pt idx="5">
                  <c:v>138.90444011137001</c:v>
                </c:pt>
                <c:pt idx="6">
                  <c:v>148.107808183727</c:v>
                </c:pt>
                <c:pt idx="7">
                  <c:v>160.17513634189601</c:v>
                </c:pt>
                <c:pt idx="8">
                  <c:v>177.71827698658501</c:v>
                </c:pt>
                <c:pt idx="9">
                  <c:v>209.261431887649</c:v>
                </c:pt>
                <c:pt idx="10">
                  <c:v>245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ED21-483F-ADBF-1A0376886FC5}"/>
            </c:ext>
          </c:extLst>
        </c:ser>
        <c:ser>
          <c:idx val="1"/>
          <c:order val="1"/>
          <c:tx>
            <c:v>T_rocío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'T-x-y'!$C$6:$C$16</c:f>
              <c:numCache>
                <c:formatCode>General</c:formatCode>
                <c:ptCount val="11"/>
                <c:pt idx="0">
                  <c:v>1</c:v>
                </c:pt>
                <c:pt idx="1">
                  <c:v>0.9</c:v>
                </c:pt>
                <c:pt idx="2">
                  <c:v>0.8</c:v>
                </c:pt>
                <c:pt idx="3">
                  <c:v>0.7</c:v>
                </c:pt>
                <c:pt idx="4">
                  <c:v>0.6</c:v>
                </c:pt>
                <c:pt idx="5">
                  <c:v>0.5</c:v>
                </c:pt>
                <c:pt idx="6">
                  <c:v>0.4</c:v>
                </c:pt>
                <c:pt idx="7">
                  <c:v>0.30000000000000004</c:v>
                </c:pt>
                <c:pt idx="8">
                  <c:v>0.19999999999999996</c:v>
                </c:pt>
                <c:pt idx="9">
                  <c:v>9.9999999999999978E-2</c:v>
                </c:pt>
                <c:pt idx="10">
                  <c:v>0</c:v>
                </c:pt>
              </c:numCache>
            </c:numRef>
          </c:xVal>
          <c:yVal>
            <c:numRef>
              <c:f>'T-x-y'!$E$6:$E$16</c:f>
              <c:numCache>
                <c:formatCode>0</c:formatCode>
                <c:ptCount val="11"/>
                <c:pt idx="0">
                  <c:v>102</c:v>
                </c:pt>
                <c:pt idx="1">
                  <c:v>140</c:v>
                </c:pt>
                <c:pt idx="2">
                  <c:v>154</c:v>
                </c:pt>
                <c:pt idx="3">
                  <c:v>170</c:v>
                </c:pt>
                <c:pt idx="4">
                  <c:v>185</c:v>
                </c:pt>
                <c:pt idx="5">
                  <c:v>200</c:v>
                </c:pt>
                <c:pt idx="6">
                  <c:v>213</c:v>
                </c:pt>
                <c:pt idx="7">
                  <c:v>226</c:v>
                </c:pt>
                <c:pt idx="8">
                  <c:v>235</c:v>
                </c:pt>
                <c:pt idx="9">
                  <c:v>243</c:v>
                </c:pt>
                <c:pt idx="10">
                  <c:v>245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ED21-483F-ADBF-1A0376886F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73911583"/>
        <c:axId val="1272668863"/>
      </c:scatterChart>
      <c:valAx>
        <c:axId val="1273911583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AR"/>
                  <a:t>x_Agua (y_Agua) [N/A]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A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1272668863"/>
        <c:crosses val="autoZero"/>
        <c:crossBetween val="midCat"/>
        <c:majorUnit val="0.1"/>
      </c:valAx>
      <c:valAx>
        <c:axId val="1272668863"/>
        <c:scaling>
          <c:orientation val="minMax"/>
          <c:max val="250"/>
          <c:min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AR"/>
                  <a:t>T [ºC]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AR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1273911583"/>
        <c:crosses val="autoZero"/>
        <c:crossBetween val="midCat"/>
        <c:majorUnit val="1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5840734856848317E-2"/>
          <c:y val="0.92372842118218657"/>
          <c:w val="0.98017896572452268"/>
          <c:h val="5.694805454863358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A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smoothMarker"/>
        <c:varyColors val="0"/>
        <c:ser>
          <c:idx val="0"/>
          <c:order val="0"/>
          <c:tx>
            <c:v>T_Burbuja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'T-x-y'!$C$6:$C$16</c:f>
              <c:numCache>
                <c:formatCode>General</c:formatCode>
                <c:ptCount val="11"/>
                <c:pt idx="0">
                  <c:v>1</c:v>
                </c:pt>
                <c:pt idx="1">
                  <c:v>0.9</c:v>
                </c:pt>
                <c:pt idx="2">
                  <c:v>0.8</c:v>
                </c:pt>
                <c:pt idx="3">
                  <c:v>0.7</c:v>
                </c:pt>
                <c:pt idx="4">
                  <c:v>0.6</c:v>
                </c:pt>
                <c:pt idx="5">
                  <c:v>0.5</c:v>
                </c:pt>
                <c:pt idx="6">
                  <c:v>0.4</c:v>
                </c:pt>
                <c:pt idx="7">
                  <c:v>0.30000000000000004</c:v>
                </c:pt>
                <c:pt idx="8">
                  <c:v>0.19999999999999996</c:v>
                </c:pt>
                <c:pt idx="9">
                  <c:v>9.9999999999999978E-2</c:v>
                </c:pt>
                <c:pt idx="10">
                  <c:v>0</c:v>
                </c:pt>
              </c:numCache>
            </c:numRef>
          </c:xVal>
          <c:yVal>
            <c:numRef>
              <c:f>'T-x-y'!$D$6:$D$16</c:f>
              <c:numCache>
                <c:formatCode>0</c:formatCode>
                <c:ptCount val="11"/>
                <c:pt idx="0">
                  <c:v>102</c:v>
                </c:pt>
                <c:pt idx="1">
                  <c:v>115.378863300931</c:v>
                </c:pt>
                <c:pt idx="2">
                  <c:v>119.956108529753</c:v>
                </c:pt>
                <c:pt idx="3">
                  <c:v>125.246602993406</c:v>
                </c:pt>
                <c:pt idx="4">
                  <c:v>131.469214682808</c:v>
                </c:pt>
                <c:pt idx="5">
                  <c:v>138.90444011137001</c:v>
                </c:pt>
                <c:pt idx="6">
                  <c:v>148.107808183727</c:v>
                </c:pt>
                <c:pt idx="7">
                  <c:v>160.17513634189601</c:v>
                </c:pt>
                <c:pt idx="8">
                  <c:v>177.71827698658501</c:v>
                </c:pt>
                <c:pt idx="9">
                  <c:v>209.261431887649</c:v>
                </c:pt>
                <c:pt idx="10">
                  <c:v>245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ED21-483F-ADBF-1A0376886FC5}"/>
            </c:ext>
          </c:extLst>
        </c:ser>
        <c:ser>
          <c:idx val="1"/>
          <c:order val="1"/>
          <c:tx>
            <c:v>T_rocío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'T-x-y'!$C$6:$C$16</c:f>
              <c:numCache>
                <c:formatCode>General</c:formatCode>
                <c:ptCount val="11"/>
                <c:pt idx="0">
                  <c:v>1</c:v>
                </c:pt>
                <c:pt idx="1">
                  <c:v>0.9</c:v>
                </c:pt>
                <c:pt idx="2">
                  <c:v>0.8</c:v>
                </c:pt>
                <c:pt idx="3">
                  <c:v>0.7</c:v>
                </c:pt>
                <c:pt idx="4">
                  <c:v>0.6</c:v>
                </c:pt>
                <c:pt idx="5">
                  <c:v>0.5</c:v>
                </c:pt>
                <c:pt idx="6">
                  <c:v>0.4</c:v>
                </c:pt>
                <c:pt idx="7">
                  <c:v>0.30000000000000004</c:v>
                </c:pt>
                <c:pt idx="8">
                  <c:v>0.19999999999999996</c:v>
                </c:pt>
                <c:pt idx="9">
                  <c:v>9.9999999999999978E-2</c:v>
                </c:pt>
                <c:pt idx="10">
                  <c:v>0</c:v>
                </c:pt>
              </c:numCache>
            </c:numRef>
          </c:xVal>
          <c:yVal>
            <c:numRef>
              <c:f>'T-x-y'!$E$6:$E$16</c:f>
              <c:numCache>
                <c:formatCode>0</c:formatCode>
                <c:ptCount val="11"/>
                <c:pt idx="0">
                  <c:v>102</c:v>
                </c:pt>
                <c:pt idx="1">
                  <c:v>140</c:v>
                </c:pt>
                <c:pt idx="2">
                  <c:v>154</c:v>
                </c:pt>
                <c:pt idx="3">
                  <c:v>170</c:v>
                </c:pt>
                <c:pt idx="4">
                  <c:v>185</c:v>
                </c:pt>
                <c:pt idx="5">
                  <c:v>200</c:v>
                </c:pt>
                <c:pt idx="6">
                  <c:v>213</c:v>
                </c:pt>
                <c:pt idx="7">
                  <c:v>226</c:v>
                </c:pt>
                <c:pt idx="8">
                  <c:v>235</c:v>
                </c:pt>
                <c:pt idx="9">
                  <c:v>243</c:v>
                </c:pt>
                <c:pt idx="10">
                  <c:v>245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ED21-483F-ADBF-1A0376886F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73911583"/>
        <c:axId val="1272668863"/>
      </c:scatterChart>
      <c:valAx>
        <c:axId val="1273911583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AR"/>
                  <a:t>x_Agua (y_Agua) [N/A]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A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1272668863"/>
        <c:crosses val="autoZero"/>
        <c:crossBetween val="midCat"/>
        <c:majorUnit val="0.1"/>
      </c:valAx>
      <c:valAx>
        <c:axId val="1272668863"/>
        <c:scaling>
          <c:orientation val="minMax"/>
          <c:max val="250"/>
          <c:min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AR"/>
                  <a:t>T [ºC]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AR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1273911583"/>
        <c:crosses val="autoZero"/>
        <c:crossBetween val="midCat"/>
        <c:majorUnit val="1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5840734856848317E-2"/>
          <c:y val="0.92372842118218657"/>
          <c:w val="0.98017896572452268"/>
          <c:h val="5.694805454863358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A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smoothMarker"/>
        <c:varyColors val="0"/>
        <c:ser>
          <c:idx val="0"/>
          <c:order val="0"/>
          <c:tx>
            <c:v>T_Burbuja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'T-x-y'!$C$6:$C$16</c:f>
              <c:numCache>
                <c:formatCode>General</c:formatCode>
                <c:ptCount val="11"/>
                <c:pt idx="0">
                  <c:v>1</c:v>
                </c:pt>
                <c:pt idx="1">
                  <c:v>0.9</c:v>
                </c:pt>
                <c:pt idx="2">
                  <c:v>0.8</c:v>
                </c:pt>
                <c:pt idx="3">
                  <c:v>0.7</c:v>
                </c:pt>
                <c:pt idx="4">
                  <c:v>0.6</c:v>
                </c:pt>
                <c:pt idx="5">
                  <c:v>0.5</c:v>
                </c:pt>
                <c:pt idx="6">
                  <c:v>0.4</c:v>
                </c:pt>
                <c:pt idx="7">
                  <c:v>0.30000000000000004</c:v>
                </c:pt>
                <c:pt idx="8">
                  <c:v>0.19999999999999996</c:v>
                </c:pt>
                <c:pt idx="9">
                  <c:v>9.9999999999999978E-2</c:v>
                </c:pt>
                <c:pt idx="10">
                  <c:v>0</c:v>
                </c:pt>
              </c:numCache>
            </c:numRef>
          </c:xVal>
          <c:yVal>
            <c:numRef>
              <c:f>'T-x-y'!$D$6:$D$16</c:f>
              <c:numCache>
                <c:formatCode>0</c:formatCode>
                <c:ptCount val="11"/>
                <c:pt idx="0">
                  <c:v>102</c:v>
                </c:pt>
                <c:pt idx="1">
                  <c:v>115.378863300931</c:v>
                </c:pt>
                <c:pt idx="2">
                  <c:v>119.956108529753</c:v>
                </c:pt>
                <c:pt idx="3">
                  <c:v>125.246602993406</c:v>
                </c:pt>
                <c:pt idx="4">
                  <c:v>131.469214682808</c:v>
                </c:pt>
                <c:pt idx="5">
                  <c:v>138.90444011137001</c:v>
                </c:pt>
                <c:pt idx="6">
                  <c:v>148.107808183727</c:v>
                </c:pt>
                <c:pt idx="7">
                  <c:v>160.17513634189601</c:v>
                </c:pt>
                <c:pt idx="8">
                  <c:v>177.71827698658501</c:v>
                </c:pt>
                <c:pt idx="9">
                  <c:v>209.261431887649</c:v>
                </c:pt>
                <c:pt idx="10">
                  <c:v>245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ED21-483F-ADBF-1A0376886FC5}"/>
            </c:ext>
          </c:extLst>
        </c:ser>
        <c:ser>
          <c:idx val="1"/>
          <c:order val="1"/>
          <c:tx>
            <c:v>T_rocío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'T-x-y'!$C$6:$C$16</c:f>
              <c:numCache>
                <c:formatCode>General</c:formatCode>
                <c:ptCount val="11"/>
                <c:pt idx="0">
                  <c:v>1</c:v>
                </c:pt>
                <c:pt idx="1">
                  <c:v>0.9</c:v>
                </c:pt>
                <c:pt idx="2">
                  <c:v>0.8</c:v>
                </c:pt>
                <c:pt idx="3">
                  <c:v>0.7</c:v>
                </c:pt>
                <c:pt idx="4">
                  <c:v>0.6</c:v>
                </c:pt>
                <c:pt idx="5">
                  <c:v>0.5</c:v>
                </c:pt>
                <c:pt idx="6">
                  <c:v>0.4</c:v>
                </c:pt>
                <c:pt idx="7">
                  <c:v>0.30000000000000004</c:v>
                </c:pt>
                <c:pt idx="8">
                  <c:v>0.19999999999999996</c:v>
                </c:pt>
                <c:pt idx="9">
                  <c:v>9.9999999999999978E-2</c:v>
                </c:pt>
                <c:pt idx="10">
                  <c:v>0</c:v>
                </c:pt>
              </c:numCache>
            </c:numRef>
          </c:xVal>
          <c:yVal>
            <c:numRef>
              <c:f>'T-x-y'!$E$6:$E$16</c:f>
              <c:numCache>
                <c:formatCode>0</c:formatCode>
                <c:ptCount val="11"/>
                <c:pt idx="0">
                  <c:v>102</c:v>
                </c:pt>
                <c:pt idx="1">
                  <c:v>140</c:v>
                </c:pt>
                <c:pt idx="2">
                  <c:v>154</c:v>
                </c:pt>
                <c:pt idx="3">
                  <c:v>170</c:v>
                </c:pt>
                <c:pt idx="4">
                  <c:v>185</c:v>
                </c:pt>
                <c:pt idx="5">
                  <c:v>200</c:v>
                </c:pt>
                <c:pt idx="6">
                  <c:v>213</c:v>
                </c:pt>
                <c:pt idx="7">
                  <c:v>226</c:v>
                </c:pt>
                <c:pt idx="8">
                  <c:v>235</c:v>
                </c:pt>
                <c:pt idx="9">
                  <c:v>243</c:v>
                </c:pt>
                <c:pt idx="10">
                  <c:v>245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ED21-483F-ADBF-1A0376886F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73911583"/>
        <c:axId val="1272668863"/>
      </c:scatterChart>
      <c:valAx>
        <c:axId val="1273911583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AR"/>
                  <a:t>x_Agua (y_Agua) [N/A]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A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1272668863"/>
        <c:crosses val="autoZero"/>
        <c:crossBetween val="midCat"/>
        <c:majorUnit val="0.1"/>
      </c:valAx>
      <c:valAx>
        <c:axId val="1272668863"/>
        <c:scaling>
          <c:orientation val="minMax"/>
          <c:max val="250"/>
          <c:min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AR"/>
                  <a:t>T [ºC]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AR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1273911583"/>
        <c:crosses val="autoZero"/>
        <c:crossBetween val="midCat"/>
        <c:majorUnit val="1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5840734856848317E-2"/>
          <c:y val="0.92372842118218657"/>
          <c:w val="0.98017896572452268"/>
          <c:h val="5.694805454863358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A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smoothMarker"/>
        <c:varyColors val="0"/>
        <c:ser>
          <c:idx val="0"/>
          <c:order val="0"/>
          <c:tx>
            <c:v>T_Burbuja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'T-x-y'!$C$6:$C$16</c:f>
              <c:numCache>
                <c:formatCode>General</c:formatCode>
                <c:ptCount val="11"/>
                <c:pt idx="0">
                  <c:v>1</c:v>
                </c:pt>
                <c:pt idx="1">
                  <c:v>0.9</c:v>
                </c:pt>
                <c:pt idx="2">
                  <c:v>0.8</c:v>
                </c:pt>
                <c:pt idx="3">
                  <c:v>0.7</c:v>
                </c:pt>
                <c:pt idx="4">
                  <c:v>0.6</c:v>
                </c:pt>
                <c:pt idx="5">
                  <c:v>0.5</c:v>
                </c:pt>
                <c:pt idx="6">
                  <c:v>0.4</c:v>
                </c:pt>
                <c:pt idx="7">
                  <c:v>0.30000000000000004</c:v>
                </c:pt>
                <c:pt idx="8">
                  <c:v>0.19999999999999996</c:v>
                </c:pt>
                <c:pt idx="9">
                  <c:v>9.9999999999999978E-2</c:v>
                </c:pt>
                <c:pt idx="10">
                  <c:v>0</c:v>
                </c:pt>
              </c:numCache>
            </c:numRef>
          </c:xVal>
          <c:yVal>
            <c:numRef>
              <c:f>'T-x-y'!$D$6:$D$16</c:f>
              <c:numCache>
                <c:formatCode>0</c:formatCode>
                <c:ptCount val="11"/>
                <c:pt idx="0">
                  <c:v>102</c:v>
                </c:pt>
                <c:pt idx="1">
                  <c:v>115.378863300931</c:v>
                </c:pt>
                <c:pt idx="2">
                  <c:v>119.956108529753</c:v>
                </c:pt>
                <c:pt idx="3">
                  <c:v>125.246602993406</c:v>
                </c:pt>
                <c:pt idx="4">
                  <c:v>131.469214682808</c:v>
                </c:pt>
                <c:pt idx="5">
                  <c:v>138.90444011137001</c:v>
                </c:pt>
                <c:pt idx="6">
                  <c:v>148.107808183727</c:v>
                </c:pt>
                <c:pt idx="7">
                  <c:v>160.17513634189601</c:v>
                </c:pt>
                <c:pt idx="8">
                  <c:v>177.71827698658501</c:v>
                </c:pt>
                <c:pt idx="9">
                  <c:v>209.261431887649</c:v>
                </c:pt>
                <c:pt idx="10">
                  <c:v>245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ED21-483F-ADBF-1A0376886FC5}"/>
            </c:ext>
          </c:extLst>
        </c:ser>
        <c:ser>
          <c:idx val="1"/>
          <c:order val="1"/>
          <c:tx>
            <c:v>T_rocío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'T-x-y'!$C$6:$C$16</c:f>
              <c:numCache>
                <c:formatCode>General</c:formatCode>
                <c:ptCount val="11"/>
                <c:pt idx="0">
                  <c:v>1</c:v>
                </c:pt>
                <c:pt idx="1">
                  <c:v>0.9</c:v>
                </c:pt>
                <c:pt idx="2">
                  <c:v>0.8</c:v>
                </c:pt>
                <c:pt idx="3">
                  <c:v>0.7</c:v>
                </c:pt>
                <c:pt idx="4">
                  <c:v>0.6</c:v>
                </c:pt>
                <c:pt idx="5">
                  <c:v>0.5</c:v>
                </c:pt>
                <c:pt idx="6">
                  <c:v>0.4</c:v>
                </c:pt>
                <c:pt idx="7">
                  <c:v>0.30000000000000004</c:v>
                </c:pt>
                <c:pt idx="8">
                  <c:v>0.19999999999999996</c:v>
                </c:pt>
                <c:pt idx="9">
                  <c:v>9.9999999999999978E-2</c:v>
                </c:pt>
                <c:pt idx="10">
                  <c:v>0</c:v>
                </c:pt>
              </c:numCache>
            </c:numRef>
          </c:xVal>
          <c:yVal>
            <c:numRef>
              <c:f>'T-x-y'!$E$6:$E$16</c:f>
              <c:numCache>
                <c:formatCode>0</c:formatCode>
                <c:ptCount val="11"/>
                <c:pt idx="0">
                  <c:v>102</c:v>
                </c:pt>
                <c:pt idx="1">
                  <c:v>140</c:v>
                </c:pt>
                <c:pt idx="2">
                  <c:v>154</c:v>
                </c:pt>
                <c:pt idx="3">
                  <c:v>170</c:v>
                </c:pt>
                <c:pt idx="4">
                  <c:v>185</c:v>
                </c:pt>
                <c:pt idx="5">
                  <c:v>200</c:v>
                </c:pt>
                <c:pt idx="6">
                  <c:v>213</c:v>
                </c:pt>
                <c:pt idx="7">
                  <c:v>226</c:v>
                </c:pt>
                <c:pt idx="8">
                  <c:v>235</c:v>
                </c:pt>
                <c:pt idx="9">
                  <c:v>243</c:v>
                </c:pt>
                <c:pt idx="10">
                  <c:v>245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ED21-483F-ADBF-1A0376886F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73911583"/>
        <c:axId val="1272668863"/>
      </c:scatterChart>
      <c:valAx>
        <c:axId val="1273911583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AR"/>
                  <a:t>x_Agua (y_Agua) [N/A]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A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1272668863"/>
        <c:crosses val="autoZero"/>
        <c:crossBetween val="midCat"/>
        <c:majorUnit val="0.1"/>
      </c:valAx>
      <c:valAx>
        <c:axId val="1272668863"/>
        <c:scaling>
          <c:orientation val="minMax"/>
          <c:max val="250"/>
          <c:min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AR"/>
                  <a:t>T [ºC]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AR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1273911583"/>
        <c:crosses val="autoZero"/>
        <c:crossBetween val="midCat"/>
        <c:majorUnit val="1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5840734856848317E-2"/>
          <c:y val="0.92372842118218657"/>
          <c:w val="0.98017896572452268"/>
          <c:h val="5.694805454863358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A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BF8C93-C798-40B1-846D-A29B2F69C377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C52E68-9455-4137-A792-1A89056F89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545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52E68-9455-4137-A792-1A89056F893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0477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52E68-9455-4137-A792-1A89056F893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618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52E68-9455-4137-A792-1A89056F893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7259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52E68-9455-4137-A792-1A89056F893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82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52E68-9455-4137-A792-1A89056F893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1567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52E68-9455-4137-A792-1A89056F893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6468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52E68-9455-4137-A792-1A89056F893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4660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52E68-9455-4137-A792-1A89056F893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8766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52E68-9455-4137-A792-1A89056F893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4554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52E68-9455-4137-A792-1A89056F893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7672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52E68-9455-4137-A792-1A89056F893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2115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52E68-9455-4137-A792-1A89056F893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090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56240-E891-4E86-8B85-A5890479B3FF}" type="datetime1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76.52/76.05 - Operaciones Unitarias de Transferencia de Materia / Operaciones Unitarias III                                                                         1° Cuatrimestre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94FCB-83B5-4144-BDC1-711861276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004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A85A1-A486-4A2B-93DC-9D0DAA8BB62C}" type="datetime1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76.52/76.05 - Operaciones Unitarias de Transferencia de Materia / Operaciones Unitarias III                                                                         1° Cuatrimestre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94FCB-83B5-4144-BDC1-711861276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653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1B24E-8F92-4F6C-B459-63693D0F6079}" type="datetime1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76.52/76.05 - Operaciones Unitarias de Transferencia de Materia / Operaciones Unitarias III                                                                         1° Cuatrimestre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94FCB-83B5-4144-BDC1-7118612766F0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42581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615C4-80A3-4153-9047-64E59990A4EC}" type="datetime1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76.52/76.05 - Operaciones Unitarias de Transferencia de Materia / Operaciones Unitarias III                                                                         1° Cuatrimestre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94FCB-83B5-4144-BDC1-711861276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2106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91B24-A4F4-495D-8D93-C0433F88F39A}" type="datetime1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76.52/76.05 - Operaciones Unitarias de Transferencia de Materia / Operaciones Unitarias III                                                                         1° Cuatrimestre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94FCB-83B5-4144-BDC1-7118612766F0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479961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A3007-2711-4355-8B04-49E75DC14793}" type="datetime1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76.52/76.05 - Operaciones Unitarias de Transferencia de Materia / Operaciones Unitarias III                                                                         1° Cuatrimestre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94FCB-83B5-4144-BDC1-711861276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010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B5E9A-1948-46E4-9D75-EC8E738D6562}" type="datetime1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76.52/76.05 - Operaciones Unitarias de Transferencia de Materia / Operaciones Unitarias III                                                                         1° Cuatrimestre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94FCB-83B5-4144-BDC1-711861276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2151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6278B-A7EC-4116-86FE-97DCC6F8FA66}" type="datetime1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76.52/76.05 - Operaciones Unitarias de Transferencia de Materia / Operaciones Unitarias III                                                                         1° Cuatrimestre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94FCB-83B5-4144-BDC1-711861276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0207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ABE9CC6-A8A3-4186-A74B-35413017C8C1}" type="datetime1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76.52/76.05 - Operaciones Unitarias de Transferencia de Materia / Operaciones Unitarias III                                                                         1° Cuatrimestre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9D94FCB-83B5-4144-BDC1-7118612766F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65611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73EAC-B12C-4757-B6D6-1B36DBCC4FCC}" type="datetime1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76.52/76.05 - Operaciones Unitarias de Transferencia de Materia / Operaciones Unitarias III                                                                         1° Cuatrimestre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94FCB-83B5-4144-BDC1-711861276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5196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0350E-7732-42F3-AE77-26401E2C5C8D}" type="datetime1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76.52/76.05 - Operaciones Unitarias de Transferencia de Materia / Operaciones Unitarias III                                                                         1° Cuatrimestre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94FCB-83B5-4144-BDC1-7118612766F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6919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27482-E5DA-459D-A2B8-3BD0673F10C9}" type="datetime1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76.52/76.05 - Operaciones Unitarias de Transferencia de Materia / Operaciones Unitarias III                                                                         1° Cuatrimestre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94FCB-83B5-4144-BDC1-711861276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4232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3318C-263E-4E06-8481-7B0617960E90}" type="datetime1">
              <a:rPr lang="en-US" smtClean="0"/>
              <a:t>8/17/2020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76.52/76.05 - Operaciones Unitarias de Transferencia de Materia / Operaciones Unitarias III                                                                         1° Cuatrimestre 2020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94FCB-83B5-4144-BDC1-711861276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5017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12A13-7E11-40E7-9060-BAD2DA62FBAB}" type="datetime1">
              <a:rPr lang="en-US" smtClean="0"/>
              <a:t>8/17/2020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76.52/76.05 - Operaciones Unitarias de Transferencia de Materia / Operaciones Unitarias III                                                                         1° Cuatrimestre 2020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94FCB-83B5-4144-BDC1-711861276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452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66301-CF0B-43ED-9DDF-F5D17785541F}" type="datetime1">
              <a:rPr lang="en-US" smtClean="0"/>
              <a:t>8/17/2020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76.52/76.05 - Operaciones Unitarias de Transferencia de Materia / Operaciones Unitarias III                                                                         1° Cuatrimestre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94FCB-83B5-4144-BDC1-711861276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1704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7EA40-9131-4C4C-BF56-F0661EB6EAFB}" type="datetime1">
              <a:rPr lang="en-US" smtClean="0"/>
              <a:t>8/17/2020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76.52/76.05 - Operaciones Unitarias de Transferencia de Materia / Operaciones Unitarias III                                                                         1° Cuatrimestre 2020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94FCB-83B5-4144-BDC1-711861276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2137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EB9FB-C26B-42C5-B599-8690B2EA1F59}" type="datetime1">
              <a:rPr lang="en-US" smtClean="0"/>
              <a:t>8/17/2020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76.52/76.05 - Operaciones Unitarias de Transferencia de Materia / Operaciones Unitarias III                                                                         1° Cuatrimestre 2020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94FCB-83B5-4144-BDC1-711861276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31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99610-4665-48A3-A399-EE3AF0342E17}" type="datetime1">
              <a:rPr lang="en-US" smtClean="0"/>
              <a:t>8/17/2020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76.52/76.05 - Operaciones Unitarias de Transferencia de Materia / Operaciones Unitarias III                                                                         1° Cuatrimestre 2020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94FCB-83B5-4144-BDC1-711861276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8672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89ECD-A8CF-4B3E-9A7A-942E17C0AA2D}" type="datetime1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76.52/76.05 - Operaciones Unitarias de Transferencia de Materia / Operaciones Unitarias III                                                                         1° Cuatrimestre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94FCB-83B5-4144-BDC1-711861276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0133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1D127-DD5F-4B7B-AC47-05AF910181B8}" type="datetime1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76.52/76.05 - Operaciones Unitarias de Transferencia de Materia / Operaciones Unitarias III                                                                         1° Cuatrimestre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94FCB-83B5-4144-BDC1-711861276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886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BA79D-BC14-4C77-B68B-E212D92799F8}" type="datetime1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76.52/76.05 - Operaciones Unitarias de Transferencia de Materia / Operaciones Unitarias III                                                                         1° Cuatrimestre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94FCB-83B5-4144-BDC1-711861276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060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EB694-DEF3-408B-81F7-900147B525CD}" type="datetime1">
              <a:rPr lang="en-US" smtClean="0"/>
              <a:t>8/17/2020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76.52/76.05 - Operaciones Unitarias de Transferencia de Materia / Operaciones Unitarias III                                                                         1° Cuatrimestre 2020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94FCB-83B5-4144-BDC1-711861276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221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DD5A0-C319-4976-860D-A3B22B1482C2}" type="datetime1">
              <a:rPr lang="en-US" smtClean="0"/>
              <a:t>8/17/2020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76.52/76.05 - Operaciones Unitarias de Transferencia de Materia / Operaciones Unitarias III                                                                         1° Cuatrimestre 2020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94FCB-83B5-4144-BDC1-711861276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364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C91BA-42DB-45A3-9080-9D2E26069CD2}" type="datetime1">
              <a:rPr lang="en-US" smtClean="0"/>
              <a:t>8/17/2020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76.52/76.05 - Operaciones Unitarias de Transferencia de Materia / Operaciones Unitarias III                                                                         1° Cuatrimestre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94FCB-83B5-4144-BDC1-711861276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585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6CB56-5DB9-4184-84A9-E6318811C932}" type="datetime1">
              <a:rPr lang="en-US" smtClean="0"/>
              <a:t>8/17/2020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76.52/76.05 - Operaciones Unitarias de Transferencia de Materia / Operaciones Unitarias III                                                                         1° Cuatrimestre 2020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94FCB-83B5-4144-BDC1-711861276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612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D4492-0795-4CC5-AEE5-A4514424424A}" type="datetime1">
              <a:rPr lang="en-US" smtClean="0"/>
              <a:t>8/17/2020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76.52/76.05 - Operaciones Unitarias de Transferencia de Materia / Operaciones Unitarias III                                                                         1° Cuatrimestre 2020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94FCB-83B5-4144-BDC1-711861276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194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1F0D2-DBCD-4352-9BDD-C0C30B63D8DA}" type="datetime1">
              <a:rPr lang="en-US" smtClean="0"/>
              <a:t>8/17/2020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76.52/76.05 - Operaciones Unitarias de Transferencia de Materia / Operaciones Unitarias III                                                                         1° Cuatrimestre 2020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94FCB-83B5-4144-BDC1-711861276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286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D1852C-AD60-49ED-936A-ED2FBC813AE9}" type="datetime1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76.52/76.05 - Operaciones Unitarias de Transferencia de Materia / Operaciones Unitarias III                                                                         1° Cuatrimestre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9D94FCB-83B5-4144-BDC1-711861276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991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  <p:sldLayoutId id="2147483758" r:id="rId13"/>
    <p:sldLayoutId id="2147483759" r:id="rId14"/>
    <p:sldLayoutId id="2147483760" r:id="rId15"/>
    <p:sldLayoutId id="2147483761" r:id="rId16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F9F1940B-B041-4CF1-B085-A5B7B5B3E1BE}" type="datetime1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76.52/76.05 - Operaciones Unitarias de Transferencia de Materia / Operaciones Unitarias III                                                                         1° Cuatrimestre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69D94FCB-83B5-4144-BDC1-711861276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566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38.png"/><Relationship Id="rId18" Type="http://schemas.openxmlformats.org/officeDocument/2006/relationships/image" Target="../media/image43.png"/><Relationship Id="rId3" Type="http://schemas.openxmlformats.org/officeDocument/2006/relationships/image" Target="../media/image1.jpeg"/><Relationship Id="rId21" Type="http://schemas.openxmlformats.org/officeDocument/2006/relationships/image" Target="../media/image46.png"/><Relationship Id="rId7" Type="http://schemas.openxmlformats.org/officeDocument/2006/relationships/image" Target="../media/image14.png"/><Relationship Id="rId12" Type="http://schemas.openxmlformats.org/officeDocument/2006/relationships/image" Target="../media/image37.png"/><Relationship Id="rId17" Type="http://schemas.openxmlformats.org/officeDocument/2006/relationships/image" Target="../media/image42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41.png"/><Relationship Id="rId20" Type="http://schemas.openxmlformats.org/officeDocument/2006/relationships/image" Target="../media/image4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6.png"/><Relationship Id="rId11" Type="http://schemas.openxmlformats.org/officeDocument/2006/relationships/image" Target="../media/image36.png"/><Relationship Id="rId5" Type="http://schemas.openxmlformats.org/officeDocument/2006/relationships/chart" Target="../charts/chart5.xml"/><Relationship Id="rId15" Type="http://schemas.openxmlformats.org/officeDocument/2006/relationships/image" Target="../media/image40.png"/><Relationship Id="rId10" Type="http://schemas.openxmlformats.org/officeDocument/2006/relationships/image" Target="../media/image29.png"/><Relationship Id="rId19" Type="http://schemas.openxmlformats.org/officeDocument/2006/relationships/image" Target="../media/image44.png"/><Relationship Id="rId4" Type="http://schemas.openxmlformats.org/officeDocument/2006/relationships/image" Target="../media/image3.png"/><Relationship Id="rId9" Type="http://schemas.openxmlformats.org/officeDocument/2006/relationships/image" Target="../media/image23.png"/><Relationship Id="rId14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48.png"/><Relationship Id="rId18" Type="http://schemas.openxmlformats.org/officeDocument/2006/relationships/image" Target="../media/image50.png"/><Relationship Id="rId3" Type="http://schemas.openxmlformats.org/officeDocument/2006/relationships/image" Target="../media/image1.jpeg"/><Relationship Id="rId7" Type="http://schemas.openxmlformats.org/officeDocument/2006/relationships/image" Target="../media/image14.png"/><Relationship Id="rId12" Type="http://schemas.openxmlformats.org/officeDocument/2006/relationships/image" Target="../media/image47.png"/><Relationship Id="rId17" Type="http://schemas.openxmlformats.org/officeDocument/2006/relationships/image" Target="../media/image25.sv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6.png"/><Relationship Id="rId11" Type="http://schemas.openxmlformats.org/officeDocument/2006/relationships/image" Target="../media/image36.png"/><Relationship Id="rId5" Type="http://schemas.openxmlformats.org/officeDocument/2006/relationships/chart" Target="../charts/chart6.xml"/><Relationship Id="rId15" Type="http://schemas.openxmlformats.org/officeDocument/2006/relationships/image" Target="../media/image30.png"/><Relationship Id="rId10" Type="http://schemas.openxmlformats.org/officeDocument/2006/relationships/image" Target="../media/image29.png"/><Relationship Id="rId19" Type="http://schemas.openxmlformats.org/officeDocument/2006/relationships/image" Target="../media/image51.png"/><Relationship Id="rId4" Type="http://schemas.openxmlformats.org/officeDocument/2006/relationships/image" Target="../media/image3.png"/><Relationship Id="rId9" Type="http://schemas.openxmlformats.org/officeDocument/2006/relationships/image" Target="../media/image23.png"/><Relationship Id="rId14" Type="http://schemas.openxmlformats.org/officeDocument/2006/relationships/image" Target="../media/image4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56.png"/><Relationship Id="rId18" Type="http://schemas.openxmlformats.org/officeDocument/2006/relationships/image" Target="../media/image61.png"/><Relationship Id="rId3" Type="http://schemas.openxmlformats.org/officeDocument/2006/relationships/image" Target="../media/image1.jpeg"/><Relationship Id="rId7" Type="http://schemas.openxmlformats.org/officeDocument/2006/relationships/image" Target="../media/image14.png"/><Relationship Id="rId12" Type="http://schemas.openxmlformats.org/officeDocument/2006/relationships/image" Target="../media/image55.png"/><Relationship Id="rId17" Type="http://schemas.openxmlformats.org/officeDocument/2006/relationships/image" Target="../media/image60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59.png"/><Relationship Id="rId20" Type="http://schemas.openxmlformats.org/officeDocument/2006/relationships/image" Target="../media/image6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6.png"/><Relationship Id="rId11" Type="http://schemas.openxmlformats.org/officeDocument/2006/relationships/image" Target="../media/image54.png"/><Relationship Id="rId5" Type="http://schemas.openxmlformats.org/officeDocument/2006/relationships/image" Target="../media/image3.png"/><Relationship Id="rId15" Type="http://schemas.openxmlformats.org/officeDocument/2006/relationships/image" Target="../media/image58.png"/><Relationship Id="rId10" Type="http://schemas.openxmlformats.org/officeDocument/2006/relationships/image" Target="../media/image29.png"/><Relationship Id="rId19" Type="http://schemas.openxmlformats.org/officeDocument/2006/relationships/image" Target="../media/image62.png"/><Relationship Id="rId4" Type="http://schemas.openxmlformats.org/officeDocument/2006/relationships/image" Target="../media/image52.png"/><Relationship Id="rId9" Type="http://schemas.openxmlformats.org/officeDocument/2006/relationships/image" Target="../media/image23.png"/><Relationship Id="rId14" Type="http://schemas.openxmlformats.org/officeDocument/2006/relationships/image" Target="../media/image5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openxmlformats.org/officeDocument/2006/relationships/image" Target="../media/image15.png"/><Relationship Id="rId18" Type="http://schemas.openxmlformats.org/officeDocument/2006/relationships/image" Target="../media/image71.png"/><Relationship Id="rId3" Type="http://schemas.openxmlformats.org/officeDocument/2006/relationships/image" Target="../media/image1.jpeg"/><Relationship Id="rId21" Type="http://schemas.openxmlformats.org/officeDocument/2006/relationships/image" Target="../media/image74.png"/><Relationship Id="rId7" Type="http://schemas.openxmlformats.org/officeDocument/2006/relationships/image" Target="../media/image64.png"/><Relationship Id="rId12" Type="http://schemas.openxmlformats.org/officeDocument/2006/relationships/image" Target="../media/image12.png"/><Relationship Id="rId17" Type="http://schemas.openxmlformats.org/officeDocument/2006/relationships/image" Target="../media/image70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69.png"/><Relationship Id="rId20" Type="http://schemas.openxmlformats.org/officeDocument/2006/relationships/image" Target="../media/image7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4.png"/><Relationship Id="rId11" Type="http://schemas.openxmlformats.org/officeDocument/2006/relationships/image" Target="../media/image11.png"/><Relationship Id="rId24" Type="http://schemas.openxmlformats.org/officeDocument/2006/relationships/image" Target="../media/image76.svg"/><Relationship Id="rId5" Type="http://schemas.openxmlformats.org/officeDocument/2006/relationships/image" Target="../media/image16.png"/><Relationship Id="rId15" Type="http://schemas.openxmlformats.org/officeDocument/2006/relationships/image" Target="../media/image20.png"/><Relationship Id="rId23" Type="http://schemas.openxmlformats.org/officeDocument/2006/relationships/image" Target="../media/image24.png"/><Relationship Id="rId10" Type="http://schemas.openxmlformats.org/officeDocument/2006/relationships/image" Target="../media/image67.png"/><Relationship Id="rId19" Type="http://schemas.openxmlformats.org/officeDocument/2006/relationships/image" Target="../media/image72.png"/><Relationship Id="rId4" Type="http://schemas.openxmlformats.org/officeDocument/2006/relationships/image" Target="../media/image3.png"/><Relationship Id="rId9" Type="http://schemas.openxmlformats.org/officeDocument/2006/relationships/image" Target="../media/image66.png"/><Relationship Id="rId14" Type="http://schemas.openxmlformats.org/officeDocument/2006/relationships/image" Target="../media/image68.png"/><Relationship Id="rId22" Type="http://schemas.openxmlformats.org/officeDocument/2006/relationships/image" Target="../media/image7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.pn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4.png"/><Relationship Id="rId3" Type="http://schemas.openxmlformats.org/officeDocument/2006/relationships/image" Target="../media/image1.jpeg"/><Relationship Id="rId7" Type="http://schemas.openxmlformats.org/officeDocument/2006/relationships/image" Target="../media/image9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png"/><Relationship Id="rId11" Type="http://schemas.openxmlformats.org/officeDocument/2006/relationships/image" Target="../media/image12.png"/><Relationship Id="rId5" Type="http://schemas.openxmlformats.org/officeDocument/2006/relationships/image" Target="../media/image7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3.png"/><Relationship Id="rId9" Type="http://schemas.openxmlformats.org/officeDocument/2006/relationships/chart" Target="../charts/chart1.xml"/><Relationship Id="rId1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4.png"/><Relationship Id="rId3" Type="http://schemas.openxmlformats.org/officeDocument/2006/relationships/image" Target="../media/image1.jpeg"/><Relationship Id="rId7" Type="http://schemas.openxmlformats.org/officeDocument/2006/relationships/image" Target="../media/image18.png"/><Relationship Id="rId12" Type="http://schemas.openxmlformats.org/officeDocument/2006/relationships/image" Target="../media/image13.png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png"/><Relationship Id="rId11" Type="http://schemas.openxmlformats.org/officeDocument/2006/relationships/image" Target="../media/image12.png"/><Relationship Id="rId5" Type="http://schemas.openxmlformats.org/officeDocument/2006/relationships/image" Target="../media/image7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3.png"/><Relationship Id="rId9" Type="http://schemas.openxmlformats.org/officeDocument/2006/relationships/chart" Target="../charts/chart2.xml"/><Relationship Id="rId1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image" Target="../media/image1.jpeg"/><Relationship Id="rId7" Type="http://schemas.openxmlformats.org/officeDocument/2006/relationships/image" Target="../media/image14.png"/><Relationship Id="rId12" Type="http://schemas.openxmlformats.org/officeDocument/2006/relationships/image" Target="../media/image25.sv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6.png"/><Relationship Id="rId11" Type="http://schemas.openxmlformats.org/officeDocument/2006/relationships/image" Target="../media/image24.png"/><Relationship Id="rId5" Type="http://schemas.openxmlformats.org/officeDocument/2006/relationships/chart" Target="../charts/chart3.xml"/><Relationship Id="rId15" Type="http://schemas.openxmlformats.org/officeDocument/2006/relationships/image" Target="../media/image28.jpeg"/><Relationship Id="rId10" Type="http://schemas.openxmlformats.org/officeDocument/2006/relationships/image" Target="../media/image23.png"/><Relationship Id="rId4" Type="http://schemas.openxmlformats.org/officeDocument/2006/relationships/image" Target="../media/image3.png"/><Relationship Id="rId9" Type="http://schemas.openxmlformats.org/officeDocument/2006/relationships/image" Target="../media/image22.png"/><Relationship Id="rId1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29.png"/><Relationship Id="rId18" Type="http://schemas.openxmlformats.org/officeDocument/2006/relationships/image" Target="../media/image35.jpeg"/><Relationship Id="rId3" Type="http://schemas.openxmlformats.org/officeDocument/2006/relationships/image" Target="../media/image1.jpeg"/><Relationship Id="rId7" Type="http://schemas.openxmlformats.org/officeDocument/2006/relationships/image" Target="../media/image14.png"/><Relationship Id="rId12" Type="http://schemas.openxmlformats.org/officeDocument/2006/relationships/image" Target="../media/image25.svg"/><Relationship Id="rId17" Type="http://schemas.openxmlformats.org/officeDocument/2006/relationships/image" Target="../media/image34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6.png"/><Relationship Id="rId11" Type="http://schemas.openxmlformats.org/officeDocument/2006/relationships/image" Target="../media/image24.png"/><Relationship Id="rId5" Type="http://schemas.openxmlformats.org/officeDocument/2006/relationships/chart" Target="../charts/chart4.xml"/><Relationship Id="rId15" Type="http://schemas.openxmlformats.org/officeDocument/2006/relationships/image" Target="../media/image32.png"/><Relationship Id="rId10" Type="http://schemas.openxmlformats.org/officeDocument/2006/relationships/image" Target="../media/image23.png"/><Relationship Id="rId4" Type="http://schemas.openxmlformats.org/officeDocument/2006/relationships/image" Target="../media/image3.png"/><Relationship Id="rId9" Type="http://schemas.openxmlformats.org/officeDocument/2006/relationships/image" Target="../media/image22.png"/><Relationship Id="rId1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97635" y="2485645"/>
            <a:ext cx="9610708" cy="1755648"/>
          </a:xfrm>
        </p:spPr>
        <p:txBody>
          <a:bodyPr anchor="ctr"/>
          <a:lstStyle/>
          <a:p>
            <a:pPr algn="ctr"/>
            <a:r>
              <a:rPr lang="es-ES" dirty="0"/>
              <a:t>Recuperatorio Parcial</a:t>
            </a:r>
            <a:br>
              <a:rPr lang="es-ES" dirty="0"/>
            </a:br>
            <a:r>
              <a:rPr lang="es-ES" dirty="0"/>
              <a:t>RESOLUCIÓN</a:t>
            </a:r>
            <a:endParaRPr lang="en-US" dirty="0"/>
          </a:p>
        </p:txBody>
      </p:sp>
      <p:sp>
        <p:nvSpPr>
          <p:cNvPr id="4" name="Subtítulo 2"/>
          <p:cNvSpPr txBox="1">
            <a:spLocks/>
          </p:cNvSpPr>
          <p:nvPr/>
        </p:nvSpPr>
        <p:spPr>
          <a:xfrm>
            <a:off x="1507067" y="5678424"/>
            <a:ext cx="7766936" cy="4191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x-none" b="1" dirty="0"/>
              <a:t>1° Cuatrimestre - 2020</a:t>
            </a:r>
            <a:endParaRPr lang="en-US" b="1" dirty="0"/>
          </a:p>
        </p:txBody>
      </p:sp>
      <p:pic>
        <p:nvPicPr>
          <p:cNvPr id="5" name="Imagen 2" descr="Nueva marca difusion - web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0085" y="6097604"/>
            <a:ext cx="2120900" cy="660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006978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5375" y="220560"/>
            <a:ext cx="9875520" cy="919940"/>
          </a:xfrm>
        </p:spPr>
        <p:txBody>
          <a:bodyPr/>
          <a:lstStyle/>
          <a:p>
            <a:r>
              <a:rPr lang="es-AR" dirty="0"/>
              <a:t>Resolución III y IV.</a:t>
            </a:r>
            <a:endParaRPr lang="en-US" dirty="0"/>
          </a:p>
        </p:txBody>
      </p:sp>
      <p:sp>
        <p:nvSpPr>
          <p:cNvPr id="7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438912" y="6251260"/>
            <a:ext cx="11329416" cy="365125"/>
          </a:xfrm>
        </p:spPr>
        <p:txBody>
          <a:bodyPr/>
          <a:lstStyle/>
          <a:p>
            <a:pPr algn="l"/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76.52/76.05 - </a:t>
            </a:r>
            <a:r>
              <a:rPr lang="en-US" sz="1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Operaciones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Unitarias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1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Transferencia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Materia / </a:t>
            </a:r>
            <a:r>
              <a:rPr lang="en-US" sz="1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Operaciones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Unitarias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III                                                                         1° </a:t>
            </a:r>
            <a:r>
              <a:rPr lang="en-US" sz="1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Cuatrimestre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2020</a:t>
            </a:r>
          </a:p>
        </p:txBody>
      </p:sp>
      <p:sp>
        <p:nvSpPr>
          <p:cNvPr id="8" name="Oval 7"/>
          <p:cNvSpPr/>
          <p:nvPr/>
        </p:nvSpPr>
        <p:spPr>
          <a:xfrm>
            <a:off x="371475" y="340460"/>
            <a:ext cx="590550" cy="578882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04825" y="340460"/>
            <a:ext cx="1333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FAC912F-0B16-4E22-AC09-76DAFE3B28C0}" type="slidenum">
              <a:rPr lang="es-AR" sz="2800" smtClean="0"/>
              <a:t>10</a:t>
            </a:fld>
            <a:endParaRPr lang="en-US" sz="2800" dirty="0"/>
          </a:p>
        </p:txBody>
      </p:sp>
      <p:sp>
        <p:nvSpPr>
          <p:cNvPr id="18" name="Rectángulo 1">
            <a:extLst>
              <a:ext uri="{FF2B5EF4-FFF2-40B4-BE49-F238E27FC236}">
                <a16:creationId xmlns:a16="http://schemas.microsoft.com/office/drawing/2014/main" id="{38A3ACB6-1A96-4749-9F03-33D354FC08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7900" y="9699625"/>
            <a:ext cx="12700" cy="12700"/>
          </a:xfrm>
          <a:prstGeom prst="rect">
            <a:avLst/>
          </a:prstGeom>
          <a:solidFill>
            <a:srgbClr val="00000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s-AR"/>
          </a:p>
        </p:txBody>
      </p:sp>
      <p:pic>
        <p:nvPicPr>
          <p:cNvPr id="10" name="Imagen 2" descr="Nueva marca difusion - web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9223" y="254465"/>
            <a:ext cx="2120900" cy="6604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Marcador de contenido 2">
            <a:extLst>
              <a:ext uri="{FF2B5EF4-FFF2-40B4-BE49-F238E27FC236}">
                <a16:creationId xmlns:a16="http://schemas.microsoft.com/office/drawing/2014/main" id="{7B368128-3844-4D8B-BA60-D1FB71091F46}"/>
              </a:ext>
            </a:extLst>
          </p:cNvPr>
          <p:cNvSpPr txBox="1">
            <a:spLocks/>
          </p:cNvSpPr>
          <p:nvPr/>
        </p:nvSpPr>
        <p:spPr>
          <a:xfrm>
            <a:off x="222060" y="1083740"/>
            <a:ext cx="7108576" cy="3696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Corbel" pitchFamily="34" charset="0"/>
              <a:buNone/>
            </a:pPr>
            <a:r>
              <a:rPr lang="es-ES" sz="1400" b="1" u="sng" dirty="0">
                <a:solidFill>
                  <a:schemeClr val="tx1"/>
                </a:solidFill>
              </a:rPr>
              <a:t>Avanzamos a otro equipo: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BC452078-B43B-4548-B738-2BDB7053FD77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7497" y="914865"/>
            <a:ext cx="5452791" cy="2742735"/>
          </a:xfrm>
          <a:prstGeom prst="rect">
            <a:avLst/>
          </a:prstGeom>
          <a:noFill/>
        </p:spPr>
      </p:pic>
      <p:sp>
        <p:nvSpPr>
          <p:cNvPr id="29" name="Oval 28">
            <a:extLst>
              <a:ext uri="{FF2B5EF4-FFF2-40B4-BE49-F238E27FC236}">
                <a16:creationId xmlns:a16="http://schemas.microsoft.com/office/drawing/2014/main" id="{D9150237-7E58-4D58-B4D8-FC38BC6F598E}"/>
              </a:ext>
            </a:extLst>
          </p:cNvPr>
          <p:cNvSpPr/>
          <p:nvPr/>
        </p:nvSpPr>
        <p:spPr>
          <a:xfrm>
            <a:off x="9861438" y="2150527"/>
            <a:ext cx="731954" cy="14462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graphicFrame>
        <p:nvGraphicFramePr>
          <p:cNvPr id="41" name="Chart 40">
            <a:extLst>
              <a:ext uri="{FF2B5EF4-FFF2-40B4-BE49-F238E27FC236}">
                <a16:creationId xmlns:a16="http://schemas.microsoft.com/office/drawing/2014/main" id="{A1731003-A8AC-45DC-AA47-3E4415531A2A}"/>
              </a:ext>
            </a:extLst>
          </p:cNvPr>
          <p:cNvGraphicFramePr/>
          <p:nvPr/>
        </p:nvGraphicFramePr>
        <p:xfrm>
          <a:off x="6487497" y="3679523"/>
          <a:ext cx="5390288" cy="27597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6BCD1180-5A7A-4134-AC93-4DACCF963E8E}"/>
                  </a:ext>
                </a:extLst>
              </p:cNvPr>
              <p:cNvSpPr txBox="1"/>
              <p:nvPr/>
            </p:nvSpPr>
            <p:spPr>
              <a:xfrm>
                <a:off x="11216897" y="1916285"/>
                <a:ext cx="426207" cy="2241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E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1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p>
                          <m:r>
                            <a:rPr lang="es-ES" sz="1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s-ES" sz="1400" b="0" i="1" smtClean="0">
                              <a:latin typeface="Cambria Math" panose="02040503050406030204" pitchFamily="18" charset="0"/>
                            </a:rPr>
                            <m:t>á</m:t>
                          </m:r>
                          <m:r>
                            <a:rPr lang="es-E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s-AR" sz="1400" dirty="0"/>
              </a:p>
            </p:txBody>
          </p:sp>
        </mc:Choice>
        <mc:Fallback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6BCD1180-5A7A-4134-AC93-4DACCF963E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16897" y="1916285"/>
                <a:ext cx="426207" cy="224164"/>
              </a:xfrm>
              <a:prstGeom prst="rect">
                <a:avLst/>
              </a:prstGeom>
              <a:blipFill>
                <a:blip r:embed="rId6"/>
                <a:stretch>
                  <a:fillRect l="-10000" t="-2703" r="-2857" b="-5405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AE3CD9EB-8702-42EF-86F8-FD037A945406}"/>
              </a:ext>
            </a:extLst>
          </p:cNvPr>
          <p:cNvCxnSpPr/>
          <p:nvPr/>
        </p:nvCxnSpPr>
        <p:spPr>
          <a:xfrm>
            <a:off x="10394302" y="3539765"/>
            <a:ext cx="1450410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D3EB527D-F8DA-4295-9048-F7E6AFEF131C}"/>
              </a:ext>
            </a:extLst>
          </p:cNvPr>
          <p:cNvCxnSpPr>
            <a:cxnSpLocks/>
          </p:cNvCxnSpPr>
          <p:nvPr/>
        </p:nvCxnSpPr>
        <p:spPr>
          <a:xfrm flipV="1">
            <a:off x="11844712" y="1617819"/>
            <a:ext cx="0" cy="191835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841BD7EF-3DB7-4D26-B21B-1178447B3085}"/>
              </a:ext>
            </a:extLst>
          </p:cNvPr>
          <p:cNvCxnSpPr>
            <a:cxnSpLocks/>
          </p:cNvCxnSpPr>
          <p:nvPr/>
        </p:nvCxnSpPr>
        <p:spPr>
          <a:xfrm flipH="1" flipV="1">
            <a:off x="9096843" y="1617819"/>
            <a:ext cx="2747869" cy="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25D86F12-82F4-4E90-B6A9-7C12AD4E4844}"/>
              </a:ext>
            </a:extLst>
          </p:cNvPr>
          <p:cNvCxnSpPr>
            <a:cxnSpLocks/>
          </p:cNvCxnSpPr>
          <p:nvPr/>
        </p:nvCxnSpPr>
        <p:spPr>
          <a:xfrm flipH="1">
            <a:off x="7933627" y="1499985"/>
            <a:ext cx="1107305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5F6FF15A-35CB-4656-8F9E-4D6BE78A0E3D}"/>
              </a:ext>
            </a:extLst>
          </p:cNvPr>
          <p:cNvCxnSpPr>
            <a:cxnSpLocks/>
          </p:cNvCxnSpPr>
          <p:nvPr/>
        </p:nvCxnSpPr>
        <p:spPr>
          <a:xfrm flipH="1">
            <a:off x="7231224" y="1499985"/>
            <a:ext cx="441219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F3B012F6-BEF1-4920-8112-3194A2D380D2}"/>
              </a:ext>
            </a:extLst>
          </p:cNvPr>
          <p:cNvCxnSpPr>
            <a:cxnSpLocks/>
          </p:cNvCxnSpPr>
          <p:nvPr/>
        </p:nvCxnSpPr>
        <p:spPr>
          <a:xfrm flipH="1">
            <a:off x="7221389" y="1499985"/>
            <a:ext cx="9835" cy="65054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79645D30-A004-4D4F-AE92-EEC37F1DAE1B}"/>
              </a:ext>
            </a:extLst>
          </p:cNvPr>
          <p:cNvCxnSpPr>
            <a:cxnSpLocks/>
          </p:cNvCxnSpPr>
          <p:nvPr/>
        </p:nvCxnSpPr>
        <p:spPr>
          <a:xfrm>
            <a:off x="7231224" y="2150527"/>
            <a:ext cx="374243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3BDF6839-E637-48A2-9421-CDBCA3512393}"/>
                  </a:ext>
                </a:extLst>
              </p:cNvPr>
              <p:cNvSpPr txBox="1"/>
              <p:nvPr/>
            </p:nvSpPr>
            <p:spPr>
              <a:xfrm>
                <a:off x="7063973" y="2221781"/>
                <a:ext cx="24077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s-ES" sz="1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</m:oMath>
                  </m:oMathPara>
                </a14:m>
                <a:endParaRPr lang="es-AR" sz="1400" dirty="0"/>
              </a:p>
            </p:txBody>
          </p:sp>
        </mc:Choice>
        <mc:Fallback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3BDF6839-E637-48A2-9421-CDBCA35123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3973" y="2221781"/>
                <a:ext cx="240772" cy="215444"/>
              </a:xfrm>
              <a:prstGeom prst="rect">
                <a:avLst/>
              </a:prstGeom>
              <a:blipFill>
                <a:blip r:embed="rId7"/>
                <a:stretch>
                  <a:fillRect l="-17949" r="-7692" b="-11111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B9E5D5BA-1588-4D8D-96B7-F1DF29EAFE1F}"/>
              </a:ext>
            </a:extLst>
          </p:cNvPr>
          <p:cNvCxnSpPr>
            <a:cxnSpLocks/>
          </p:cNvCxnSpPr>
          <p:nvPr/>
        </p:nvCxnSpPr>
        <p:spPr>
          <a:xfrm>
            <a:off x="7108868" y="4252002"/>
            <a:ext cx="411605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CE5E9DCA-828E-4322-AE07-B127071ABF6C}"/>
              </a:ext>
            </a:extLst>
          </p:cNvPr>
          <p:cNvCxnSpPr>
            <a:cxnSpLocks/>
          </p:cNvCxnSpPr>
          <p:nvPr/>
        </p:nvCxnSpPr>
        <p:spPr>
          <a:xfrm>
            <a:off x="7484169" y="4252002"/>
            <a:ext cx="0" cy="134525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709E4001-0A5B-458D-B4A6-C87375C9B5C3}"/>
                  </a:ext>
                </a:extLst>
              </p:cNvPr>
              <p:cNvSpPr txBox="1"/>
              <p:nvPr/>
            </p:nvSpPr>
            <p:spPr>
              <a:xfrm>
                <a:off x="7364695" y="5742572"/>
                <a:ext cx="24077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s-ES" sz="1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</m:oMath>
                  </m:oMathPara>
                </a14:m>
                <a:endParaRPr lang="es-AR" sz="1400" dirty="0"/>
              </a:p>
            </p:txBody>
          </p:sp>
        </mc:Choice>
        <mc:Fallback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709E4001-0A5B-458D-B4A6-C87375C9B5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4695" y="5742572"/>
                <a:ext cx="240772" cy="215444"/>
              </a:xfrm>
              <a:prstGeom prst="rect">
                <a:avLst/>
              </a:prstGeom>
              <a:blipFill>
                <a:blip r:embed="rId7"/>
                <a:stretch>
                  <a:fillRect l="-17500" r="-5000" b="-14286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3C55C18E-BAE6-41AE-87A9-2AD54F5A4E7B}"/>
                  </a:ext>
                </a:extLst>
              </p:cNvPr>
              <p:cNvSpPr txBox="1"/>
              <p:nvPr/>
            </p:nvSpPr>
            <p:spPr>
              <a:xfrm>
                <a:off x="6440781" y="4141884"/>
                <a:ext cx="426207" cy="2241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E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1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p>
                          <m:r>
                            <a:rPr lang="es-ES" sz="1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s-ES" sz="1400" b="0" i="1" smtClean="0">
                              <a:latin typeface="Cambria Math" panose="02040503050406030204" pitchFamily="18" charset="0"/>
                            </a:rPr>
                            <m:t>á</m:t>
                          </m:r>
                          <m:r>
                            <a:rPr lang="es-E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s-AR" sz="1400" dirty="0"/>
              </a:p>
            </p:txBody>
          </p:sp>
        </mc:Choice>
        <mc:Fallback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3C55C18E-BAE6-41AE-87A9-2AD54F5A4E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0781" y="4141884"/>
                <a:ext cx="426207" cy="224164"/>
              </a:xfrm>
              <a:prstGeom prst="rect">
                <a:avLst/>
              </a:prstGeom>
              <a:blipFill>
                <a:blip r:embed="rId6"/>
                <a:stretch>
                  <a:fillRect l="-10145" t="-2703" r="-4348" b="-5405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3C3A460-26CE-470D-8691-92C23065628A}"/>
                  </a:ext>
                </a:extLst>
              </p:cNvPr>
              <p:cNvSpPr txBox="1"/>
              <p:nvPr/>
            </p:nvSpPr>
            <p:spPr>
              <a:xfrm>
                <a:off x="7367381" y="5952644"/>
                <a:ext cx="267958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s-ES" sz="14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sub>
                      </m:sSub>
                    </m:oMath>
                  </m:oMathPara>
                </a14:m>
                <a:endParaRPr lang="es-AR" sz="1400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3C3A460-26CE-470D-8691-92C2306562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7381" y="5952644"/>
                <a:ext cx="267958" cy="215444"/>
              </a:xfrm>
              <a:prstGeom prst="rect">
                <a:avLst/>
              </a:prstGeom>
              <a:blipFill>
                <a:blip r:embed="rId8"/>
                <a:stretch>
                  <a:fillRect l="-11364" r="-4545" b="-11111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5F719BEF-FCF6-46C2-83C1-D0CFB98F412A}"/>
              </a:ext>
            </a:extLst>
          </p:cNvPr>
          <p:cNvCxnSpPr>
            <a:cxnSpLocks/>
          </p:cNvCxnSpPr>
          <p:nvPr/>
        </p:nvCxnSpPr>
        <p:spPr>
          <a:xfrm>
            <a:off x="10854690" y="2143692"/>
            <a:ext cx="32004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C7F0DA07-9940-44F8-8780-B5602440C4AA}"/>
              </a:ext>
            </a:extLst>
          </p:cNvPr>
          <p:cNvCxnSpPr>
            <a:cxnSpLocks/>
          </p:cNvCxnSpPr>
          <p:nvPr/>
        </p:nvCxnSpPr>
        <p:spPr>
          <a:xfrm flipV="1">
            <a:off x="11142345" y="1825256"/>
            <a:ext cx="0" cy="31519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015736E5-5487-40BD-B6FC-84FD26E62819}"/>
                  </a:ext>
                </a:extLst>
              </p:cNvPr>
              <p:cNvSpPr txBox="1"/>
              <p:nvPr/>
            </p:nvSpPr>
            <p:spPr>
              <a:xfrm>
                <a:off x="11307963" y="2176008"/>
                <a:ext cx="23602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s-ES" sz="1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</m:oMath>
                  </m:oMathPara>
                </a14:m>
                <a:endParaRPr lang="es-AR" sz="1400" dirty="0"/>
              </a:p>
            </p:txBody>
          </p:sp>
        </mc:Choice>
        <mc:Fallback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015736E5-5487-40BD-B6FC-84FD26E628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07963" y="2176008"/>
                <a:ext cx="236027" cy="215444"/>
              </a:xfrm>
              <a:prstGeom prst="rect">
                <a:avLst/>
              </a:prstGeom>
              <a:blipFill>
                <a:blip r:embed="rId9"/>
                <a:stretch>
                  <a:fillRect l="-20513" r="-2564" b="-22857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B7C487EE-6851-4320-A2D4-EDC13339CBC5}"/>
              </a:ext>
            </a:extLst>
          </p:cNvPr>
          <p:cNvCxnSpPr>
            <a:cxnSpLocks/>
          </p:cNvCxnSpPr>
          <p:nvPr/>
        </p:nvCxnSpPr>
        <p:spPr>
          <a:xfrm>
            <a:off x="7108868" y="5258748"/>
            <a:ext cx="4317108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2B639DBB-517D-4861-BE20-79A71AED116F}"/>
              </a:ext>
            </a:extLst>
          </p:cNvPr>
          <p:cNvCxnSpPr>
            <a:cxnSpLocks/>
          </p:cNvCxnSpPr>
          <p:nvPr/>
        </p:nvCxnSpPr>
        <p:spPr>
          <a:xfrm>
            <a:off x="11425976" y="5258748"/>
            <a:ext cx="0" cy="33851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FFA270C2-A9BF-41C2-809D-7066B0B87ED3}"/>
                  </a:ext>
                </a:extLst>
              </p:cNvPr>
              <p:cNvSpPr txBox="1"/>
              <p:nvPr/>
            </p:nvSpPr>
            <p:spPr>
              <a:xfrm>
                <a:off x="11307963" y="5697887"/>
                <a:ext cx="23602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s-ES" sz="1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</m:oMath>
                  </m:oMathPara>
                </a14:m>
                <a:endParaRPr lang="es-AR" sz="1400" dirty="0"/>
              </a:p>
            </p:txBody>
          </p:sp>
        </mc:Choice>
        <mc:Fallback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FFA270C2-A9BF-41C2-809D-7066B0B87E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07963" y="5697887"/>
                <a:ext cx="236027" cy="215444"/>
              </a:xfrm>
              <a:prstGeom prst="rect">
                <a:avLst/>
              </a:prstGeom>
              <a:blipFill>
                <a:blip r:embed="rId9"/>
                <a:stretch>
                  <a:fillRect l="-20513" r="-2564" b="-22857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D736245-1C07-4AAA-A2BA-906F13B4080F}"/>
                  </a:ext>
                </a:extLst>
              </p:cNvPr>
              <p:cNvSpPr txBox="1"/>
              <p:nvPr/>
            </p:nvSpPr>
            <p:spPr>
              <a:xfrm>
                <a:off x="6417377" y="5182012"/>
                <a:ext cx="426207" cy="2241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E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1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p>
                          <m:r>
                            <a:rPr lang="es-ES" sz="1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s-ES" sz="1400" b="0" i="1" smtClean="0">
                              <a:latin typeface="Cambria Math" panose="02040503050406030204" pitchFamily="18" charset="0"/>
                            </a:rPr>
                            <m:t>á</m:t>
                          </m:r>
                          <m:r>
                            <a:rPr lang="es-E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s-AR" sz="1400" dirty="0"/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D736245-1C07-4AAA-A2BA-906F13B408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7377" y="5182012"/>
                <a:ext cx="426207" cy="224164"/>
              </a:xfrm>
              <a:prstGeom prst="rect">
                <a:avLst/>
              </a:prstGeom>
              <a:blipFill>
                <a:blip r:embed="rId6"/>
                <a:stretch>
                  <a:fillRect l="-10000" t="-2703" r="-2857" b="-5405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2014CC2-2122-4272-A59A-0F76C4FE738C}"/>
                  </a:ext>
                </a:extLst>
              </p:cNvPr>
              <p:cNvSpPr txBox="1"/>
              <p:nvPr/>
            </p:nvSpPr>
            <p:spPr>
              <a:xfrm>
                <a:off x="10737574" y="3288762"/>
                <a:ext cx="426207" cy="2241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E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1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p>
                          <m:r>
                            <a:rPr lang="es-ES" sz="1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s-ES" sz="1400" b="0" i="1" smtClean="0">
                              <a:latin typeface="Cambria Math" panose="02040503050406030204" pitchFamily="18" charset="0"/>
                            </a:rPr>
                            <m:t>á</m:t>
                          </m:r>
                          <m:r>
                            <a:rPr lang="es-E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s-AR" sz="1400" dirty="0"/>
              </a:p>
            </p:txBody>
          </p:sp>
        </mc:Choice>
        <mc:Fallback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2014CC2-2122-4272-A59A-0F76C4FE73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37574" y="3288762"/>
                <a:ext cx="426207" cy="224164"/>
              </a:xfrm>
              <a:prstGeom prst="rect">
                <a:avLst/>
              </a:prstGeom>
              <a:blipFill>
                <a:blip r:embed="rId10"/>
                <a:stretch>
                  <a:fillRect l="-10000" t="-2703" r="-2857" b="-5405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E9C34E89-5408-4521-809D-85DF1F38040C}"/>
              </a:ext>
            </a:extLst>
          </p:cNvPr>
          <p:cNvSpPr txBox="1">
            <a:spLocks/>
          </p:cNvSpPr>
          <p:nvPr/>
        </p:nvSpPr>
        <p:spPr>
          <a:xfrm>
            <a:off x="226947" y="1308766"/>
            <a:ext cx="6131893" cy="312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s-ES" sz="1400" dirty="0">
                <a:solidFill>
                  <a:schemeClr val="tx1"/>
                </a:solidFill>
              </a:rPr>
              <a:t>Las ecuaciones para las rectas de operación son: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F1F58675-5895-4A79-93DF-635530D0C2A5}"/>
                  </a:ext>
                </a:extLst>
              </p:cNvPr>
              <p:cNvSpPr txBox="1"/>
              <p:nvPr/>
            </p:nvSpPr>
            <p:spPr>
              <a:xfrm>
                <a:off x="241812" y="1593979"/>
                <a:ext cx="3577648" cy="499239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Helvetica" panose="020B0604020202020204" pitchFamily="34" charset="0"/>
                            </a:rPr>
                          </m:ctrlPr>
                        </m:sSubPr>
                        <m:e>
                          <m:r>
                            <a:rPr lang="es-AR" sz="1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Helvetica" panose="020B0604020202020204" pitchFamily="34" charset="0"/>
                            </a:rPr>
                            <m:t>𝑦</m:t>
                          </m:r>
                        </m:e>
                        <m:sub>
                          <m:r>
                            <a:rPr lang="es-419" sz="1400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Helvetica" panose="020B0604020202020204" pitchFamily="34" charset="0"/>
                            </a:rPr>
                            <m:t>𝑅𝑂𝑆</m:t>
                          </m:r>
                        </m:sub>
                      </m:sSub>
                      <m:r>
                        <a:rPr lang="es-AR" sz="1400">
                          <a:latin typeface="Cambria Math" panose="02040503050406030204" pitchFamily="18" charset="0"/>
                          <a:ea typeface="Calibri" panose="020F0502020204030204" pitchFamily="34" charset="0"/>
                          <a:cs typeface="Helvetica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Helvetica" panose="020B0604020202020204" pitchFamily="34" charset="0"/>
                            </a:rPr>
                          </m:ctrlPr>
                        </m:fPr>
                        <m:num>
                          <m:r>
                            <a:rPr lang="es-419" sz="1400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Helvetica" panose="020B0604020202020204" pitchFamily="34" charset="0"/>
                            </a:rPr>
                            <m:t>𝐿</m:t>
                          </m:r>
                        </m:num>
                        <m:den>
                          <m:r>
                            <a:rPr lang="es-419" sz="1400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Helvetica" panose="020B0604020202020204" pitchFamily="34" charset="0"/>
                            </a:rPr>
                            <m:t>𝑉</m:t>
                          </m:r>
                        </m:den>
                      </m:f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Helvetica" panose="020B0604020202020204" pitchFamily="34" charset="0"/>
                            </a:rPr>
                          </m:ctrlPr>
                        </m:sSubPr>
                        <m:e>
                          <m:r>
                            <a:rPr lang="es-AR" sz="1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Helvetica" panose="020B0604020202020204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es-419" sz="1400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Helvetica" panose="020B0604020202020204" pitchFamily="34" charset="0"/>
                            </a:rPr>
                            <m:t>𝑅𝑂𝑆</m:t>
                          </m:r>
                        </m:sub>
                      </m:sSub>
                      <m:r>
                        <a:rPr lang="es-AR" sz="1400">
                          <a:latin typeface="Cambria Math" panose="02040503050406030204" pitchFamily="18" charset="0"/>
                          <a:ea typeface="Calibri" panose="020F0502020204030204" pitchFamily="34" charset="0"/>
                          <a:cs typeface="Helvetica" panose="020B0604020202020204" pitchFamily="34" charset="0"/>
                        </a:rPr>
                        <m:t>+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Helvetica" panose="020B0604020202020204" pitchFamily="34" charset="0"/>
                            </a:rPr>
                          </m:ctrlPr>
                        </m:fPr>
                        <m:num>
                          <m:r>
                            <a:rPr lang="es-AR" sz="1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Helvetica" panose="020B0604020202020204" pitchFamily="34" charset="0"/>
                            </a:rPr>
                            <m:t>𝐷</m:t>
                          </m:r>
                        </m:num>
                        <m:den>
                          <m:r>
                            <a:rPr lang="es-419" sz="1400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Helvetica" panose="020B0604020202020204" pitchFamily="34" charset="0"/>
                            </a:rPr>
                            <m:t>𝑉</m:t>
                          </m:r>
                        </m:den>
                      </m:f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Helvetica" panose="020B0604020202020204" pitchFamily="34" charset="0"/>
                            </a:rPr>
                          </m:ctrlPr>
                        </m:sSubPr>
                        <m:e>
                          <m:r>
                            <a:rPr lang="es-ES" sz="1400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Helvetica" panose="020B0604020202020204" pitchFamily="34" charset="0"/>
                            </a:rPr>
                            <m:t>𝑦</m:t>
                          </m:r>
                        </m:e>
                        <m:sub>
                          <m:r>
                            <a:rPr lang="es-AR" sz="1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Helvetica" panose="020B0604020202020204" pitchFamily="34" charset="0"/>
                            </a:rPr>
                            <m:t>𝐷</m:t>
                          </m:r>
                        </m:sub>
                      </m:sSub>
                      <m:r>
                        <a:rPr lang="es-ES" sz="1400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Helvetica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Helvetica" panose="020B0604020202020204" pitchFamily="34" charset="0"/>
                            </a:rPr>
                          </m:ctrlPr>
                        </m:fPr>
                        <m:num>
                          <m:r>
                            <a:rPr lang="es-419" sz="1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Helvetica" panose="020B0604020202020204" pitchFamily="34" charset="0"/>
                            </a:rPr>
                            <m:t>𝑅</m:t>
                          </m:r>
                        </m:num>
                        <m:den>
                          <m:r>
                            <a:rPr lang="es-419" sz="1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Helvetica" panose="020B0604020202020204" pitchFamily="34" charset="0"/>
                            </a:rPr>
                            <m:t>𝑅</m:t>
                          </m:r>
                          <m:r>
                            <a:rPr lang="es-419" sz="1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Helvetica" panose="020B0604020202020204" pitchFamily="34" charset="0"/>
                            </a:rPr>
                            <m:t>+1</m:t>
                          </m:r>
                        </m:den>
                      </m:f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Helvetica" panose="020B0604020202020204" pitchFamily="34" charset="0"/>
                            </a:rPr>
                          </m:ctrlPr>
                        </m:sSubPr>
                        <m:e>
                          <m:r>
                            <a:rPr lang="es-AR" sz="1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Helvetica" panose="020B0604020202020204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es-419" sz="1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Helvetica" panose="020B0604020202020204" pitchFamily="34" charset="0"/>
                            </a:rPr>
                            <m:t>𝑅𝑂𝑆</m:t>
                          </m:r>
                        </m:sub>
                      </m:sSub>
                      <m:r>
                        <a:rPr lang="es-AR" sz="1400">
                          <a:latin typeface="Cambria Math" panose="02040503050406030204" pitchFamily="18" charset="0"/>
                          <a:ea typeface="Calibri" panose="020F0502020204030204" pitchFamily="34" charset="0"/>
                          <a:cs typeface="Helvetica" panose="020B0604020202020204" pitchFamily="34" charset="0"/>
                        </a:rPr>
                        <m:t>+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Helvetica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Helvetica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s-ES" sz="1400" b="0" i="1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Helvetica" panose="020B0604020202020204" pitchFamily="34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s-AR" sz="1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Helvetica" panose="020B0604020202020204" pitchFamily="34" charset="0"/>
                                </a:rPr>
                                <m:t>𝐷</m:t>
                              </m:r>
                            </m:sub>
                          </m:sSub>
                        </m:num>
                        <m:den>
                          <m:r>
                            <a:rPr lang="es-419" sz="1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Helvetica" panose="020B0604020202020204" pitchFamily="34" charset="0"/>
                            </a:rPr>
                            <m:t>𝑅</m:t>
                          </m:r>
                          <m:r>
                            <a:rPr lang="es-419" sz="1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Helvetica" panose="020B0604020202020204" pitchFamily="34" charset="0"/>
                            </a:rPr>
                            <m:t>+1</m:t>
                          </m:r>
                        </m:den>
                      </m:f>
                    </m:oMath>
                  </m:oMathPara>
                </a14:m>
                <a:endParaRPr lang="es-AR" sz="1400" dirty="0"/>
              </a:p>
            </p:txBody>
          </p:sp>
        </mc:Choice>
        <mc:Fallback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F1F58675-5895-4A79-93DF-635530D0C2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812" y="1593979"/>
                <a:ext cx="3577648" cy="49923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D649B1C-F323-48C0-8757-F718AB471327}"/>
                  </a:ext>
                </a:extLst>
              </p:cNvPr>
              <p:cNvSpPr txBox="1"/>
              <p:nvPr/>
            </p:nvSpPr>
            <p:spPr>
              <a:xfrm>
                <a:off x="4084613" y="1535947"/>
                <a:ext cx="1842117" cy="5729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s-ES" sz="1400" i="1" smtClean="0">
                              <a:latin typeface="Cambria Math" panose="02040503050406030204" pitchFamily="18" charset="0"/>
                              <a:cs typeface="Helvetica" panose="020B0604020202020204" pitchFamily="3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s-ES" sz="1400" i="1" smtClean="0">
                                  <a:latin typeface="Cambria Math" panose="02040503050406030204" pitchFamily="18" charset="0"/>
                                  <a:cs typeface="Helvetica" panose="020B0604020202020204" pitchFamily="34" charset="0"/>
                                </a:rPr>
                              </m:ctrlPr>
                            </m:eqArrPr>
                            <m:e>
                              <m:r>
                                <a:rPr lang="es-ES" sz="1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Helvetica" panose="020B0604020202020204" pitchFamily="34" charset="0"/>
                                </a:rPr>
                                <m:t>𝑉</m:t>
                              </m:r>
                              <m:r>
                                <a:rPr lang="es-ES" sz="1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Helvetica" panose="020B0604020202020204" pitchFamily="34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s-ES" sz="14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Helvetica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14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Helvetica" panose="020B0604020202020204" pitchFamily="34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s-ES" sz="14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Helvetica" panose="020B0604020202020204" pitchFamily="34" charset="0"/>
                                    </a:rPr>
                                    <m:t>𝑣</m:t>
                                  </m:r>
                                </m:sub>
                              </m:sSub>
                              <m:r>
                                <a:rPr lang="es-ES" sz="1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Helvetica" panose="020B0604020202020204" pitchFamily="34" charset="0"/>
                                </a:rPr>
                                <m:t>+</m:t>
                              </m:r>
                              <m:d>
                                <m:dPr>
                                  <m:ctrlPr>
                                    <a:rPr lang="es-ES" sz="14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Helvetica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s-ES" sz="14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Helvetica" panose="020B0604020202020204" pitchFamily="34" charset="0"/>
                                    </a:rPr>
                                    <m:t>1−</m:t>
                                  </m:r>
                                  <m:r>
                                    <a:rPr lang="es-ES" sz="14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Helvetica" panose="020B0604020202020204" pitchFamily="34" charset="0"/>
                                    </a:rPr>
                                    <m:t>𝑞</m:t>
                                  </m:r>
                                </m:e>
                              </m:d>
                              <m:r>
                                <a:rPr lang="es-ES" sz="1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Helvetica" panose="020B0604020202020204" pitchFamily="34" charset="0"/>
                                </a:rPr>
                                <m:t>𝐹</m:t>
                              </m:r>
                            </m:e>
                            <m:e>
                              <m:r>
                                <a:rPr lang="es-ES" sz="1400" b="0" i="1" smtClean="0">
                                  <a:latin typeface="Cambria Math" panose="02040503050406030204" pitchFamily="18" charset="0"/>
                                  <a:cs typeface="Helvetica" panose="020B0604020202020204" pitchFamily="34" charset="0"/>
                                </a:rPr>
                                <m:t>𝐿</m:t>
                              </m:r>
                              <m:r>
                                <a:rPr lang="es-ES" sz="1400" b="0" i="1" smtClean="0">
                                  <a:latin typeface="Cambria Math" panose="02040503050406030204" pitchFamily="18" charset="0"/>
                                  <a:cs typeface="Helvetica" panose="020B0604020202020204" pitchFamily="34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s-ES" sz="1400" b="0" i="1" smtClean="0">
                                      <a:latin typeface="Cambria Math" panose="02040503050406030204" pitchFamily="18" charset="0"/>
                                      <a:cs typeface="Helvetica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1400" b="0" i="1" smtClean="0">
                                      <a:latin typeface="Cambria Math" panose="02040503050406030204" pitchFamily="18" charset="0"/>
                                      <a:cs typeface="Helvetica" panose="020B0604020202020204" pitchFamily="34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es-ES" sz="1400" b="0" i="1" smtClean="0">
                                      <a:latin typeface="Cambria Math" panose="02040503050406030204" pitchFamily="18" charset="0"/>
                                      <a:cs typeface="Helvetica" panose="020B0604020202020204" pitchFamily="34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</m:oMath>
                  </m:oMathPara>
                </a14:m>
                <a:endParaRPr lang="es-AR" sz="1400" dirty="0"/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D649B1C-F323-48C0-8757-F718AB4713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4613" y="1535947"/>
                <a:ext cx="1842117" cy="572914"/>
              </a:xfrm>
              <a:prstGeom prst="rect">
                <a:avLst/>
              </a:prstGeom>
              <a:blipFill>
                <a:blip r:embed="rId12"/>
                <a:stretch>
                  <a:fillRect l="-38411" t="-179787" b="-264894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D3E45E4-71FF-410A-A4F4-8873667BBD04}"/>
                  </a:ext>
                </a:extLst>
              </p:cNvPr>
              <p:cNvSpPr txBox="1"/>
              <p:nvPr/>
            </p:nvSpPr>
            <p:spPr>
              <a:xfrm>
                <a:off x="857968" y="2210207"/>
                <a:ext cx="1698419" cy="529825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Helvetica" panose="020B0604020202020204" pitchFamily="34" charset="0"/>
                            </a:rPr>
                          </m:ctrlPr>
                        </m:sSubPr>
                        <m:e>
                          <m:r>
                            <a:rPr lang="es-AR" sz="1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Helvetica" panose="020B0604020202020204" pitchFamily="34" charset="0"/>
                            </a:rPr>
                            <m:t>𝑦</m:t>
                          </m:r>
                        </m:e>
                        <m:sub>
                          <m:r>
                            <a:rPr lang="es-419" sz="1400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Helvetica" panose="020B0604020202020204" pitchFamily="34" charset="0"/>
                            </a:rPr>
                            <m:t>𝑅𝑂</m:t>
                          </m:r>
                          <m:r>
                            <a:rPr lang="es-ES" sz="1400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Helvetica" panose="020B0604020202020204" pitchFamily="34" charset="0"/>
                            </a:rPr>
                            <m:t>𝐼</m:t>
                          </m:r>
                        </m:sub>
                      </m:sSub>
                      <m:r>
                        <a:rPr lang="en-US" sz="14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̅"/>
                              <m:ctrlPr>
                                <a:rPr lang="en-US" sz="1400" i="1">
                                  <a:latin typeface="Cambria Math" panose="02040503050406030204" pitchFamily="18" charset="0"/>
                                  <a:cs typeface="Helvetica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a:rPr lang="es-ES" sz="14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</m:acc>
                        </m:num>
                        <m:den>
                          <m:acc>
                            <m:accPr>
                              <m:chr m:val="̅"/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  <a:cs typeface="Helvetica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a:rPr lang="es-ES" sz="14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</m:acc>
                        </m:den>
                      </m:f>
                      <m:d>
                        <m:dPr>
                          <m:ctrlPr>
                            <a:rPr lang="es-E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s-ES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s-E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s-ES" sz="14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s-AR" sz="1400" dirty="0"/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D3E45E4-71FF-410A-A4F4-8873667BBD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968" y="2210207"/>
                <a:ext cx="1698419" cy="52982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E2D66B3-3773-4034-B3BB-119FCF84B85C}"/>
                  </a:ext>
                </a:extLst>
              </p:cNvPr>
              <p:cNvSpPr txBox="1"/>
              <p:nvPr/>
            </p:nvSpPr>
            <p:spPr>
              <a:xfrm>
                <a:off x="4084613" y="2108861"/>
                <a:ext cx="1842117" cy="6519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s-ES" sz="1400" i="1" smtClean="0">
                              <a:latin typeface="Cambria Math" panose="02040503050406030204" pitchFamily="18" charset="0"/>
                              <a:cs typeface="Helvetica" panose="020B0604020202020204" pitchFamily="3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s-ES" sz="1400" i="1" smtClean="0">
                                  <a:latin typeface="Cambria Math" panose="02040503050406030204" pitchFamily="18" charset="0"/>
                                  <a:cs typeface="Helvetica" panose="020B0604020202020204" pitchFamily="34" charset="0"/>
                                </a:rPr>
                              </m:ctrlPr>
                            </m:eqArrPr>
                            <m:e>
                              <m:acc>
                                <m:accPr>
                                  <m:chr m:val="̅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cs typeface="Helvetica" panose="020B0604020202020204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ES" sz="1400" i="1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</m:acc>
                              <m:r>
                                <a:rPr lang="es-ES" sz="1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Helvetica" panose="020B0604020202020204" pitchFamily="34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s-ES" sz="14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Helvetica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14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Helvetica" panose="020B0604020202020204" pitchFamily="34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s-ES" sz="14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Helvetica" panose="020B0604020202020204" pitchFamily="34" charset="0"/>
                                    </a:rPr>
                                    <m:t>𝑣</m:t>
                                  </m:r>
                                </m:sub>
                              </m:sSub>
                            </m:e>
                            <m:e>
                              <m:acc>
                                <m:accPr>
                                  <m:chr m:val="̅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cs typeface="Helvetica" panose="020B0604020202020204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ES" sz="1400" b="0" i="1" smtClean="0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</m:acc>
                              <m:r>
                                <a:rPr lang="es-ES" sz="1400" b="0" i="1" smtClean="0">
                                  <a:latin typeface="Cambria Math" panose="02040503050406030204" pitchFamily="18" charset="0"/>
                                  <a:cs typeface="Helvetica" panose="020B0604020202020204" pitchFamily="34" charset="0"/>
                                </a:rPr>
                                <m:t>=</m:t>
                              </m:r>
                              <m:r>
                                <a:rPr lang="es-ES" sz="1400" b="0" i="1" smtClean="0">
                                  <a:latin typeface="Cambria Math" panose="02040503050406030204" pitchFamily="18" charset="0"/>
                                  <a:cs typeface="Helvetica" panose="020B0604020202020204" pitchFamily="34" charset="0"/>
                                </a:rPr>
                                <m:t>𝑊</m:t>
                              </m:r>
                              <m:r>
                                <a:rPr lang="es-ES" sz="1400" b="0" i="1" smtClean="0">
                                  <a:latin typeface="Cambria Math" panose="02040503050406030204" pitchFamily="18" charset="0"/>
                                  <a:cs typeface="Helvetica" panose="020B0604020202020204" pitchFamily="34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s-ES" sz="1400" b="0" i="1" smtClean="0">
                                      <a:latin typeface="Cambria Math" panose="02040503050406030204" pitchFamily="18" charset="0"/>
                                      <a:cs typeface="Helvetica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1400" b="0" i="1" smtClean="0">
                                      <a:latin typeface="Cambria Math" panose="02040503050406030204" pitchFamily="18" charset="0"/>
                                      <a:cs typeface="Helvetica" panose="020B0604020202020204" pitchFamily="34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es-ES" sz="1400" b="0" i="1" smtClean="0">
                                      <a:latin typeface="Cambria Math" panose="02040503050406030204" pitchFamily="18" charset="0"/>
                                      <a:cs typeface="Helvetica" panose="020B0604020202020204" pitchFamily="34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s-ES" sz="1400" b="0" i="1" smtClean="0">
                                  <a:latin typeface="Cambria Math" panose="02040503050406030204" pitchFamily="18" charset="0"/>
                                  <a:cs typeface="Helvetica" panose="020B0604020202020204" pitchFamily="34" charset="0"/>
                                </a:rPr>
                                <m:t>+</m:t>
                              </m:r>
                              <m:r>
                                <a:rPr lang="es-ES" sz="1400" b="0" i="1" smtClean="0">
                                  <a:latin typeface="Cambria Math" panose="02040503050406030204" pitchFamily="18" charset="0"/>
                                  <a:cs typeface="Helvetica" panose="020B0604020202020204" pitchFamily="34" charset="0"/>
                                </a:rPr>
                                <m:t>𝑞𝐹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s-AR" sz="1400" dirty="0"/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E2D66B3-3773-4034-B3BB-119FCF84B8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4613" y="2108861"/>
                <a:ext cx="1842117" cy="65191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D67A5BCB-6832-4ECF-8D3F-1F4C1912AE07}"/>
              </a:ext>
            </a:extLst>
          </p:cNvPr>
          <p:cNvCxnSpPr/>
          <p:nvPr/>
        </p:nvCxnSpPr>
        <p:spPr>
          <a:xfrm flipV="1">
            <a:off x="962025" y="3181739"/>
            <a:ext cx="0" cy="26685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C6E0BFCE-DEF9-4E85-8D76-4FF1E691507A}"/>
              </a:ext>
            </a:extLst>
          </p:cNvPr>
          <p:cNvCxnSpPr>
            <a:cxnSpLocks/>
          </p:cNvCxnSpPr>
          <p:nvPr/>
        </p:nvCxnSpPr>
        <p:spPr>
          <a:xfrm flipV="1">
            <a:off x="962025" y="5850294"/>
            <a:ext cx="3868122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969C0BB2-4501-4D4A-83DB-1706C876F9AA}"/>
                  </a:ext>
                </a:extLst>
              </p:cNvPr>
              <p:cNvSpPr txBox="1"/>
              <p:nvPr/>
            </p:nvSpPr>
            <p:spPr>
              <a:xfrm>
                <a:off x="4830747" y="5749118"/>
                <a:ext cx="66030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s-E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es-E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sz="1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s-ES" sz="1400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s-ES" sz="1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</m:oMath>
                  </m:oMathPara>
                </a14:m>
                <a:endParaRPr lang="es-AR" sz="1400" dirty="0"/>
              </a:p>
            </p:txBody>
          </p:sp>
        </mc:Choice>
        <mc:Fallback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969C0BB2-4501-4D4A-83DB-1706C876F9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0747" y="5749118"/>
                <a:ext cx="660309" cy="215444"/>
              </a:xfrm>
              <a:prstGeom prst="rect">
                <a:avLst/>
              </a:prstGeom>
              <a:blipFill>
                <a:blip r:embed="rId15"/>
                <a:stretch>
                  <a:fillRect l="-1835" b="-34286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5D843673-4B9B-4AAB-954D-59B4D70F8366}"/>
                  </a:ext>
                </a:extLst>
              </p:cNvPr>
              <p:cNvSpPr txBox="1"/>
              <p:nvPr/>
            </p:nvSpPr>
            <p:spPr>
              <a:xfrm>
                <a:off x="666750" y="2898176"/>
                <a:ext cx="65229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s-E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es-E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sz="1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s-ES" sz="1400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s-ES" sz="1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</m:oMath>
                  </m:oMathPara>
                </a14:m>
                <a:endParaRPr lang="es-AR" sz="1400" dirty="0"/>
              </a:p>
            </p:txBody>
          </p:sp>
        </mc:Choice>
        <mc:Fallback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5D843673-4B9B-4AAB-954D-59B4D70F83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750" y="2898176"/>
                <a:ext cx="652293" cy="215444"/>
              </a:xfrm>
              <a:prstGeom prst="rect">
                <a:avLst/>
              </a:prstGeom>
              <a:blipFill>
                <a:blip r:embed="rId16"/>
                <a:stretch>
                  <a:fillRect l="-5607" b="-30556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64632A3-283D-47F9-8041-A4D9BA57EED2}"/>
              </a:ext>
            </a:extLst>
          </p:cNvPr>
          <p:cNvCxnSpPr>
            <a:cxnSpLocks/>
            <a:endCxn id="15" idx="5"/>
          </p:cNvCxnSpPr>
          <p:nvPr/>
        </p:nvCxnSpPr>
        <p:spPr>
          <a:xfrm flipV="1">
            <a:off x="962025" y="3048000"/>
            <a:ext cx="3855781" cy="2802296"/>
          </a:xfrm>
          <a:prstGeom prst="line">
            <a:avLst/>
          </a:prstGeom>
          <a:ln w="95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2EBDDF18-69DF-4A01-8890-C21FBFF6ABA6}"/>
              </a:ext>
            </a:extLst>
          </p:cNvPr>
          <p:cNvSpPr/>
          <p:nvPr/>
        </p:nvSpPr>
        <p:spPr>
          <a:xfrm>
            <a:off x="963561" y="3048000"/>
            <a:ext cx="3854245" cy="2821858"/>
          </a:xfrm>
          <a:custGeom>
            <a:avLst/>
            <a:gdLst>
              <a:gd name="connsiteX0" fmla="*/ 0 w 3854245"/>
              <a:gd name="connsiteY0" fmla="*/ 2821858 h 2821858"/>
              <a:gd name="connsiteX1" fmla="*/ 117987 w 3854245"/>
              <a:gd name="connsiteY1" fmla="*/ 1759974 h 2821858"/>
              <a:gd name="connsiteX2" fmla="*/ 452284 w 3854245"/>
              <a:gd name="connsiteY2" fmla="*/ 1002890 h 2821858"/>
              <a:gd name="connsiteX3" fmla="*/ 1071716 w 3854245"/>
              <a:gd name="connsiteY3" fmla="*/ 442452 h 2821858"/>
              <a:gd name="connsiteX4" fmla="*/ 2241755 w 3854245"/>
              <a:gd name="connsiteY4" fmla="*/ 88490 h 2821858"/>
              <a:gd name="connsiteX5" fmla="*/ 3854245 w 3854245"/>
              <a:gd name="connsiteY5" fmla="*/ 0 h 2821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54245" h="2821858">
                <a:moveTo>
                  <a:pt x="0" y="2821858"/>
                </a:moveTo>
                <a:cubicBezTo>
                  <a:pt x="21303" y="2442496"/>
                  <a:pt x="42606" y="2063135"/>
                  <a:pt x="117987" y="1759974"/>
                </a:cubicBezTo>
                <a:cubicBezTo>
                  <a:pt x="193368" y="1456813"/>
                  <a:pt x="293329" y="1222477"/>
                  <a:pt x="452284" y="1002890"/>
                </a:cubicBezTo>
                <a:cubicBezTo>
                  <a:pt x="611239" y="783303"/>
                  <a:pt x="773471" y="594852"/>
                  <a:pt x="1071716" y="442452"/>
                </a:cubicBezTo>
                <a:cubicBezTo>
                  <a:pt x="1369961" y="290052"/>
                  <a:pt x="1778000" y="162232"/>
                  <a:pt x="2241755" y="88490"/>
                </a:cubicBezTo>
                <a:cubicBezTo>
                  <a:pt x="2705510" y="14748"/>
                  <a:pt x="3577303" y="14748"/>
                  <a:pt x="3854245" y="0"/>
                </a:cubicBezTo>
              </a:path>
            </a:pathLst>
          </a:cu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73AD6716-4F1D-4E6B-ACB4-E9BDD3C0FEAD}"/>
                  </a:ext>
                </a:extLst>
              </p:cNvPr>
              <p:cNvSpPr txBox="1"/>
              <p:nvPr/>
            </p:nvSpPr>
            <p:spPr>
              <a:xfrm>
                <a:off x="4117286" y="2796330"/>
                <a:ext cx="88838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E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s-ES" sz="14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s-E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s-E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s-ES" sz="14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s-E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s-AR" sz="1400" dirty="0"/>
              </a:p>
            </p:txBody>
          </p:sp>
        </mc:Choice>
        <mc:Fallback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73AD6716-4F1D-4E6B-ACB4-E9BDD3C0FE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7286" y="2796330"/>
                <a:ext cx="888385" cy="215444"/>
              </a:xfrm>
              <a:prstGeom prst="rect">
                <a:avLst/>
              </a:prstGeom>
              <a:blipFill>
                <a:blip r:embed="rId17"/>
                <a:stretch>
                  <a:fillRect l="-4110" b="-22857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38F3C36-DEAF-48ED-9DF9-F19494CB0BC2}"/>
              </a:ext>
            </a:extLst>
          </p:cNvPr>
          <p:cNvCxnSpPr/>
          <p:nvPr/>
        </p:nvCxnSpPr>
        <p:spPr>
          <a:xfrm>
            <a:off x="7108867" y="4056982"/>
            <a:ext cx="4614548" cy="0"/>
          </a:xfrm>
          <a:prstGeom prst="line">
            <a:avLst/>
          </a:prstGeom>
          <a:ln w="127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BC26C2C2-DAD3-4874-B377-FF6D07945934}"/>
              </a:ext>
            </a:extLst>
          </p:cNvPr>
          <p:cNvCxnSpPr/>
          <p:nvPr/>
        </p:nvCxnSpPr>
        <p:spPr>
          <a:xfrm>
            <a:off x="7113785" y="4396196"/>
            <a:ext cx="4614548" cy="0"/>
          </a:xfrm>
          <a:prstGeom prst="line">
            <a:avLst/>
          </a:prstGeom>
          <a:ln w="127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E8674A11-90BC-427F-A027-7CBA9B302A4D}"/>
              </a:ext>
            </a:extLst>
          </p:cNvPr>
          <p:cNvCxnSpPr/>
          <p:nvPr/>
        </p:nvCxnSpPr>
        <p:spPr>
          <a:xfrm>
            <a:off x="7108867" y="4690514"/>
            <a:ext cx="4614548" cy="0"/>
          </a:xfrm>
          <a:prstGeom prst="line">
            <a:avLst/>
          </a:prstGeom>
          <a:ln w="127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EC406BA5-DA01-4E1C-8BDC-ED07176F3695}"/>
              </a:ext>
            </a:extLst>
          </p:cNvPr>
          <p:cNvCxnSpPr/>
          <p:nvPr/>
        </p:nvCxnSpPr>
        <p:spPr>
          <a:xfrm>
            <a:off x="7108867" y="4909307"/>
            <a:ext cx="4614548" cy="0"/>
          </a:xfrm>
          <a:prstGeom prst="line">
            <a:avLst/>
          </a:prstGeom>
          <a:ln w="127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363E1285-47A6-4D39-95B9-5EB8DBFAA297}"/>
              </a:ext>
            </a:extLst>
          </p:cNvPr>
          <p:cNvCxnSpPr/>
          <p:nvPr/>
        </p:nvCxnSpPr>
        <p:spPr>
          <a:xfrm>
            <a:off x="7108867" y="5148364"/>
            <a:ext cx="4614548" cy="0"/>
          </a:xfrm>
          <a:prstGeom prst="line">
            <a:avLst/>
          </a:prstGeom>
          <a:ln w="127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E9288CC8-5981-4533-838A-1D875B7C3C72}"/>
              </a:ext>
            </a:extLst>
          </p:cNvPr>
          <p:cNvCxnSpPr/>
          <p:nvPr/>
        </p:nvCxnSpPr>
        <p:spPr>
          <a:xfrm>
            <a:off x="7108867" y="5374503"/>
            <a:ext cx="4614548" cy="0"/>
          </a:xfrm>
          <a:prstGeom prst="line">
            <a:avLst/>
          </a:prstGeom>
          <a:ln w="127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6205AF05-1DD0-4CAE-A14D-0D47D5BEA4F2}"/>
              </a:ext>
            </a:extLst>
          </p:cNvPr>
          <p:cNvCxnSpPr>
            <a:cxnSpLocks/>
          </p:cNvCxnSpPr>
          <p:nvPr/>
        </p:nvCxnSpPr>
        <p:spPr>
          <a:xfrm flipH="1">
            <a:off x="992896" y="3192293"/>
            <a:ext cx="3632271" cy="677753"/>
          </a:xfrm>
          <a:prstGeom prst="line">
            <a:avLst/>
          </a:prstGeom>
          <a:ln w="2857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3D87F05-7373-4333-95D1-A6BD375E8D58}"/>
              </a:ext>
            </a:extLst>
          </p:cNvPr>
          <p:cNvCxnSpPr>
            <a:cxnSpLocks/>
          </p:cNvCxnSpPr>
          <p:nvPr/>
        </p:nvCxnSpPr>
        <p:spPr>
          <a:xfrm flipV="1">
            <a:off x="1260509" y="2857021"/>
            <a:ext cx="1358902" cy="2977638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1FEC2CE4-BC2E-4EEB-8EBE-2C84F821AE63}"/>
                  </a:ext>
                </a:extLst>
              </p:cNvPr>
              <p:cNvSpPr txBox="1"/>
              <p:nvPr/>
            </p:nvSpPr>
            <p:spPr>
              <a:xfrm>
                <a:off x="1171575" y="5871229"/>
                <a:ext cx="267958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s-ES" sz="14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sub>
                      </m:sSub>
                    </m:oMath>
                  </m:oMathPara>
                </a14:m>
                <a:endParaRPr lang="es-AR" sz="1400" dirty="0"/>
              </a:p>
            </p:txBody>
          </p:sp>
        </mc:Choice>
        <mc:Fallback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1FEC2CE4-BC2E-4EEB-8EBE-2C84F821AE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1575" y="5871229"/>
                <a:ext cx="267958" cy="215444"/>
              </a:xfrm>
              <a:prstGeom prst="rect">
                <a:avLst/>
              </a:prstGeom>
              <a:blipFill>
                <a:blip r:embed="rId18"/>
                <a:stretch>
                  <a:fillRect l="-9091" r="-4545" b="-14286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B40DB94-88E0-427F-B33E-C967036D3233}"/>
                  </a:ext>
                </a:extLst>
              </p:cNvPr>
              <p:cNvSpPr txBox="1"/>
              <p:nvPr/>
            </p:nvSpPr>
            <p:spPr>
              <a:xfrm>
                <a:off x="4389140" y="5861847"/>
                <a:ext cx="23602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s-ES" sz="1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</m:oMath>
                  </m:oMathPara>
                </a14:m>
                <a:endParaRPr lang="es-AR" sz="1400" dirty="0"/>
              </a:p>
            </p:txBody>
          </p:sp>
        </mc:Choice>
        <mc:Fallback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B40DB94-88E0-427F-B33E-C967036D32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9140" y="5861847"/>
                <a:ext cx="236027" cy="215444"/>
              </a:xfrm>
              <a:prstGeom prst="rect">
                <a:avLst/>
              </a:prstGeom>
              <a:blipFill>
                <a:blip r:embed="rId19"/>
                <a:stretch>
                  <a:fillRect l="-17949" r="-2564" b="-22857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CFF64599-9DB0-4E28-9B00-7786FEB2BEA2}"/>
                  </a:ext>
                </a:extLst>
              </p:cNvPr>
              <p:cNvSpPr txBox="1"/>
              <p:nvPr/>
            </p:nvSpPr>
            <p:spPr>
              <a:xfrm>
                <a:off x="275451" y="3844044"/>
                <a:ext cx="770640" cy="4648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Helvetica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Helvetica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s-ES" sz="1400" b="0" i="1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Helvetica" panose="020B0604020202020204" pitchFamily="34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s-AR" sz="1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Helvetica" panose="020B0604020202020204" pitchFamily="34" charset="0"/>
                                </a:rPr>
                                <m:t>𝐷</m:t>
                              </m:r>
                            </m:sub>
                          </m:sSub>
                        </m:num>
                        <m:den>
                          <m:r>
                            <a:rPr lang="es-419" sz="1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Helvetica" panose="020B0604020202020204" pitchFamily="34" charset="0"/>
                            </a:rPr>
                            <m:t>𝑅</m:t>
                          </m:r>
                          <m:r>
                            <a:rPr lang="es-419" sz="1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Helvetica" panose="020B0604020202020204" pitchFamily="34" charset="0"/>
                            </a:rPr>
                            <m:t>+1</m:t>
                          </m:r>
                        </m:den>
                      </m:f>
                    </m:oMath>
                  </m:oMathPara>
                </a14:m>
                <a:endParaRPr lang="es-AR" sz="1400" dirty="0"/>
              </a:p>
            </p:txBody>
          </p:sp>
        </mc:Choice>
        <mc:Fallback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CFF64599-9DB0-4E28-9B00-7786FEB2BE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451" y="3844044"/>
                <a:ext cx="770640" cy="464807"/>
              </a:xfrm>
              <a:prstGeom prst="rect">
                <a:avLst/>
              </a:prstGeom>
              <a:blipFill>
                <a:blip r:embed="rId20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2E1B8F2F-F334-4012-A998-EF3DD3943F6D}"/>
                  </a:ext>
                </a:extLst>
              </p:cNvPr>
              <p:cNvSpPr txBox="1"/>
              <p:nvPr/>
            </p:nvSpPr>
            <p:spPr>
              <a:xfrm>
                <a:off x="3657943" y="4331221"/>
                <a:ext cx="1698419" cy="307777"/>
              </a:xfrm>
              <a:prstGeom prst="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40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Helvetica" panose="020B0604020202020204" pitchFamily="34" charset="0"/>
                        </a:rPr>
                        <m:t>𝑂</m:t>
                      </m:r>
                      <m:r>
                        <a:rPr lang="es-ES" sz="1400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Helvetica" panose="020B0604020202020204" pitchFamily="34" charset="0"/>
                        </a:rPr>
                        <m:t>𝑏𝑡𝑒𝑛𝑔𝑜</m:t>
                      </m:r>
                      <m:r>
                        <a:rPr lang="es-ES" sz="1400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Helvetica" panose="020B0604020202020204" pitchFamily="34" charset="0"/>
                        </a:rPr>
                        <m:t> </m:t>
                      </m:r>
                      <m:r>
                        <a:rPr lang="es-ES" sz="1400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Helvetica" panose="020B0604020202020204" pitchFamily="34" charset="0"/>
                        </a:rPr>
                        <m:t>𝑅</m:t>
                      </m:r>
                    </m:oMath>
                  </m:oMathPara>
                </a14:m>
                <a:endParaRPr lang="es-AR" sz="1400" dirty="0"/>
              </a:p>
            </p:txBody>
          </p:sp>
        </mc:Choice>
        <mc:Fallback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2E1B8F2F-F334-4012-A998-EF3DD3943F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943" y="4331221"/>
                <a:ext cx="1698419" cy="307777"/>
              </a:xfrm>
              <a:prstGeom prst="rect">
                <a:avLst/>
              </a:prstGeom>
              <a:blipFill>
                <a:blip r:embed="rId21"/>
                <a:stretch>
                  <a:fillRect b="-3774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Oval 39">
            <a:extLst>
              <a:ext uri="{FF2B5EF4-FFF2-40B4-BE49-F238E27FC236}">
                <a16:creationId xmlns:a16="http://schemas.microsoft.com/office/drawing/2014/main" id="{9A1750B9-E24B-4FE1-A7A6-FA00FD4C07C2}"/>
              </a:ext>
            </a:extLst>
          </p:cNvPr>
          <p:cNvSpPr/>
          <p:nvPr/>
        </p:nvSpPr>
        <p:spPr>
          <a:xfrm>
            <a:off x="1128251" y="5850294"/>
            <a:ext cx="395749" cy="27105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AB7A88D2-1BED-4185-8E1D-721932DDCCF6}"/>
              </a:ext>
            </a:extLst>
          </p:cNvPr>
          <p:cNvSpPr/>
          <p:nvPr/>
        </p:nvSpPr>
        <p:spPr>
          <a:xfrm>
            <a:off x="1056710" y="5779722"/>
            <a:ext cx="591890" cy="40850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FFB3DA54-75F9-4EDE-934F-0FA0AF7ACFC4}"/>
              </a:ext>
            </a:extLst>
          </p:cNvPr>
          <p:cNvSpPr/>
          <p:nvPr/>
        </p:nvSpPr>
        <p:spPr>
          <a:xfrm>
            <a:off x="1004736" y="5769941"/>
            <a:ext cx="770640" cy="4605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55762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000"/>
                            </p:stCondLst>
                            <p:childTnLst>
                              <p:par>
                                <p:cTn id="3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000"/>
                            </p:stCondLst>
                            <p:childTnLst>
                              <p:par>
                                <p:cTn id="4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0"/>
                            </p:stCondLst>
                            <p:childTnLst>
                              <p:par>
                                <p:cTn id="4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5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2" grpId="0"/>
      <p:bldP spid="15" grpId="0" animBg="1"/>
      <p:bldP spid="25" grpId="0"/>
      <p:bldP spid="34" grpId="0"/>
      <p:bldP spid="35" grpId="0"/>
      <p:bldP spid="92" grpId="0"/>
      <p:bldP spid="39" grpId="0" animBg="1"/>
      <p:bldP spid="40" grpId="0" animBg="1"/>
      <p:bldP spid="95" grpId="0" animBg="1"/>
      <p:bldP spid="9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5375" y="220560"/>
            <a:ext cx="9875520" cy="919940"/>
          </a:xfrm>
        </p:spPr>
        <p:txBody>
          <a:bodyPr/>
          <a:lstStyle/>
          <a:p>
            <a:r>
              <a:rPr lang="es-AR" dirty="0"/>
              <a:t>Resolución III y IV.</a:t>
            </a:r>
            <a:endParaRPr lang="en-US" dirty="0"/>
          </a:p>
        </p:txBody>
      </p:sp>
      <p:sp>
        <p:nvSpPr>
          <p:cNvPr id="7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438912" y="6251260"/>
            <a:ext cx="11329416" cy="365125"/>
          </a:xfrm>
        </p:spPr>
        <p:txBody>
          <a:bodyPr/>
          <a:lstStyle/>
          <a:p>
            <a:pPr algn="l"/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76.52/76.05 - </a:t>
            </a:r>
            <a:r>
              <a:rPr lang="en-US" sz="1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Operaciones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Unitarias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1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Transferencia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Materia / </a:t>
            </a:r>
            <a:r>
              <a:rPr lang="en-US" sz="1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Operaciones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Unitarias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III                                                                         1° </a:t>
            </a:r>
            <a:r>
              <a:rPr lang="en-US" sz="1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Cuatrimestre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2020</a:t>
            </a:r>
          </a:p>
        </p:txBody>
      </p:sp>
      <p:sp>
        <p:nvSpPr>
          <p:cNvPr id="8" name="Oval 7"/>
          <p:cNvSpPr/>
          <p:nvPr/>
        </p:nvSpPr>
        <p:spPr>
          <a:xfrm>
            <a:off x="371475" y="340460"/>
            <a:ext cx="590550" cy="578882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04825" y="340460"/>
            <a:ext cx="1333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FAC912F-0B16-4E22-AC09-76DAFE3B28C0}" type="slidenum">
              <a:rPr lang="es-AR" sz="2800" smtClean="0"/>
              <a:t>11</a:t>
            </a:fld>
            <a:endParaRPr lang="en-US" sz="2800" dirty="0"/>
          </a:p>
        </p:txBody>
      </p:sp>
      <p:sp>
        <p:nvSpPr>
          <p:cNvPr id="18" name="Rectángulo 1">
            <a:extLst>
              <a:ext uri="{FF2B5EF4-FFF2-40B4-BE49-F238E27FC236}">
                <a16:creationId xmlns:a16="http://schemas.microsoft.com/office/drawing/2014/main" id="{38A3ACB6-1A96-4749-9F03-33D354FC08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7900" y="9699625"/>
            <a:ext cx="12700" cy="12700"/>
          </a:xfrm>
          <a:prstGeom prst="rect">
            <a:avLst/>
          </a:prstGeom>
          <a:solidFill>
            <a:srgbClr val="00000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s-AR"/>
          </a:p>
        </p:txBody>
      </p:sp>
      <p:pic>
        <p:nvPicPr>
          <p:cNvPr id="10" name="Imagen 2" descr="Nueva marca difusion - web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9223" y="254465"/>
            <a:ext cx="2120900" cy="6604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Marcador de contenido 2">
            <a:extLst>
              <a:ext uri="{FF2B5EF4-FFF2-40B4-BE49-F238E27FC236}">
                <a16:creationId xmlns:a16="http://schemas.microsoft.com/office/drawing/2014/main" id="{7B368128-3844-4D8B-BA60-D1FB71091F46}"/>
              </a:ext>
            </a:extLst>
          </p:cNvPr>
          <p:cNvSpPr txBox="1">
            <a:spLocks/>
          </p:cNvSpPr>
          <p:nvPr/>
        </p:nvSpPr>
        <p:spPr>
          <a:xfrm>
            <a:off x="222060" y="1083740"/>
            <a:ext cx="7108576" cy="3696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Corbel" pitchFamily="34" charset="0"/>
              <a:buNone/>
            </a:pPr>
            <a:r>
              <a:rPr lang="es-ES" sz="1400" b="1" u="sng" dirty="0">
                <a:solidFill>
                  <a:schemeClr val="tx1"/>
                </a:solidFill>
              </a:rPr>
              <a:t>Avanzamos a otro equipo: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BC452078-B43B-4548-B738-2BDB7053FD77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7497" y="914865"/>
            <a:ext cx="5452791" cy="2742735"/>
          </a:xfrm>
          <a:prstGeom prst="rect">
            <a:avLst/>
          </a:prstGeom>
          <a:noFill/>
        </p:spPr>
      </p:pic>
      <p:sp>
        <p:nvSpPr>
          <p:cNvPr id="29" name="Oval 28">
            <a:extLst>
              <a:ext uri="{FF2B5EF4-FFF2-40B4-BE49-F238E27FC236}">
                <a16:creationId xmlns:a16="http://schemas.microsoft.com/office/drawing/2014/main" id="{D9150237-7E58-4D58-B4D8-FC38BC6F598E}"/>
              </a:ext>
            </a:extLst>
          </p:cNvPr>
          <p:cNvSpPr/>
          <p:nvPr/>
        </p:nvSpPr>
        <p:spPr>
          <a:xfrm>
            <a:off x="9861438" y="2150527"/>
            <a:ext cx="731954" cy="14462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graphicFrame>
        <p:nvGraphicFramePr>
          <p:cNvPr id="41" name="Chart 40">
            <a:extLst>
              <a:ext uri="{FF2B5EF4-FFF2-40B4-BE49-F238E27FC236}">
                <a16:creationId xmlns:a16="http://schemas.microsoft.com/office/drawing/2014/main" id="{A1731003-A8AC-45DC-AA47-3E4415531A2A}"/>
              </a:ext>
            </a:extLst>
          </p:cNvPr>
          <p:cNvGraphicFramePr/>
          <p:nvPr/>
        </p:nvGraphicFramePr>
        <p:xfrm>
          <a:off x="6487497" y="3679523"/>
          <a:ext cx="5390288" cy="27597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6BCD1180-5A7A-4134-AC93-4DACCF963E8E}"/>
                  </a:ext>
                </a:extLst>
              </p:cNvPr>
              <p:cNvSpPr txBox="1"/>
              <p:nvPr/>
            </p:nvSpPr>
            <p:spPr>
              <a:xfrm>
                <a:off x="11216897" y="1916285"/>
                <a:ext cx="426207" cy="2241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E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1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p>
                          <m:r>
                            <a:rPr lang="es-ES" sz="1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s-ES" sz="1400" b="0" i="1" smtClean="0">
                              <a:latin typeface="Cambria Math" panose="02040503050406030204" pitchFamily="18" charset="0"/>
                            </a:rPr>
                            <m:t>á</m:t>
                          </m:r>
                          <m:r>
                            <a:rPr lang="es-E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s-AR" sz="1400" dirty="0"/>
              </a:p>
            </p:txBody>
          </p:sp>
        </mc:Choice>
        <mc:Fallback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6BCD1180-5A7A-4134-AC93-4DACCF963E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16897" y="1916285"/>
                <a:ext cx="426207" cy="224164"/>
              </a:xfrm>
              <a:prstGeom prst="rect">
                <a:avLst/>
              </a:prstGeom>
              <a:blipFill>
                <a:blip r:embed="rId6"/>
                <a:stretch>
                  <a:fillRect l="-10000" t="-2703" r="-2857" b="-5405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AE3CD9EB-8702-42EF-86F8-FD037A945406}"/>
              </a:ext>
            </a:extLst>
          </p:cNvPr>
          <p:cNvCxnSpPr/>
          <p:nvPr/>
        </p:nvCxnSpPr>
        <p:spPr>
          <a:xfrm>
            <a:off x="10394302" y="3539765"/>
            <a:ext cx="1450410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D3EB527D-F8DA-4295-9048-F7E6AFEF131C}"/>
              </a:ext>
            </a:extLst>
          </p:cNvPr>
          <p:cNvCxnSpPr>
            <a:cxnSpLocks/>
          </p:cNvCxnSpPr>
          <p:nvPr/>
        </p:nvCxnSpPr>
        <p:spPr>
          <a:xfrm flipV="1">
            <a:off x="11844712" y="1617819"/>
            <a:ext cx="0" cy="191835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841BD7EF-3DB7-4D26-B21B-1178447B3085}"/>
              </a:ext>
            </a:extLst>
          </p:cNvPr>
          <p:cNvCxnSpPr>
            <a:cxnSpLocks/>
          </p:cNvCxnSpPr>
          <p:nvPr/>
        </p:nvCxnSpPr>
        <p:spPr>
          <a:xfrm flipH="1" flipV="1">
            <a:off x="9096843" y="1617819"/>
            <a:ext cx="2747869" cy="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25D86F12-82F4-4E90-B6A9-7C12AD4E4844}"/>
              </a:ext>
            </a:extLst>
          </p:cNvPr>
          <p:cNvCxnSpPr>
            <a:cxnSpLocks/>
          </p:cNvCxnSpPr>
          <p:nvPr/>
        </p:nvCxnSpPr>
        <p:spPr>
          <a:xfrm flipH="1">
            <a:off x="7933627" y="1499985"/>
            <a:ext cx="1107305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5F6FF15A-35CB-4656-8F9E-4D6BE78A0E3D}"/>
              </a:ext>
            </a:extLst>
          </p:cNvPr>
          <p:cNvCxnSpPr>
            <a:cxnSpLocks/>
          </p:cNvCxnSpPr>
          <p:nvPr/>
        </p:nvCxnSpPr>
        <p:spPr>
          <a:xfrm flipH="1">
            <a:off x="7231224" y="1499985"/>
            <a:ext cx="441219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F3B012F6-BEF1-4920-8112-3194A2D380D2}"/>
              </a:ext>
            </a:extLst>
          </p:cNvPr>
          <p:cNvCxnSpPr>
            <a:cxnSpLocks/>
          </p:cNvCxnSpPr>
          <p:nvPr/>
        </p:nvCxnSpPr>
        <p:spPr>
          <a:xfrm flipH="1">
            <a:off x="7221389" y="1499985"/>
            <a:ext cx="9835" cy="65054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79645D30-A004-4D4F-AE92-EEC37F1DAE1B}"/>
              </a:ext>
            </a:extLst>
          </p:cNvPr>
          <p:cNvCxnSpPr>
            <a:cxnSpLocks/>
          </p:cNvCxnSpPr>
          <p:nvPr/>
        </p:nvCxnSpPr>
        <p:spPr>
          <a:xfrm>
            <a:off x="7231224" y="2150527"/>
            <a:ext cx="374243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3BDF6839-E637-48A2-9421-CDBCA3512393}"/>
                  </a:ext>
                </a:extLst>
              </p:cNvPr>
              <p:cNvSpPr txBox="1"/>
              <p:nvPr/>
            </p:nvSpPr>
            <p:spPr>
              <a:xfrm>
                <a:off x="7063973" y="2221781"/>
                <a:ext cx="24077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s-ES" sz="1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</m:oMath>
                  </m:oMathPara>
                </a14:m>
                <a:endParaRPr lang="es-AR" sz="1400" dirty="0"/>
              </a:p>
            </p:txBody>
          </p:sp>
        </mc:Choice>
        <mc:Fallback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3BDF6839-E637-48A2-9421-CDBCA35123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3973" y="2221781"/>
                <a:ext cx="240772" cy="215444"/>
              </a:xfrm>
              <a:prstGeom prst="rect">
                <a:avLst/>
              </a:prstGeom>
              <a:blipFill>
                <a:blip r:embed="rId7"/>
                <a:stretch>
                  <a:fillRect l="-17949" r="-7692" b="-11111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B9E5D5BA-1588-4D8D-96B7-F1DF29EAFE1F}"/>
              </a:ext>
            </a:extLst>
          </p:cNvPr>
          <p:cNvCxnSpPr>
            <a:cxnSpLocks/>
          </p:cNvCxnSpPr>
          <p:nvPr/>
        </p:nvCxnSpPr>
        <p:spPr>
          <a:xfrm>
            <a:off x="7108868" y="4252002"/>
            <a:ext cx="411605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CE5E9DCA-828E-4322-AE07-B127071ABF6C}"/>
              </a:ext>
            </a:extLst>
          </p:cNvPr>
          <p:cNvCxnSpPr>
            <a:cxnSpLocks/>
          </p:cNvCxnSpPr>
          <p:nvPr/>
        </p:nvCxnSpPr>
        <p:spPr>
          <a:xfrm>
            <a:off x="7484169" y="4252002"/>
            <a:ext cx="0" cy="134525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709E4001-0A5B-458D-B4A6-C87375C9B5C3}"/>
                  </a:ext>
                </a:extLst>
              </p:cNvPr>
              <p:cNvSpPr txBox="1"/>
              <p:nvPr/>
            </p:nvSpPr>
            <p:spPr>
              <a:xfrm>
                <a:off x="7364695" y="5742572"/>
                <a:ext cx="24077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s-ES" sz="1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</m:oMath>
                  </m:oMathPara>
                </a14:m>
                <a:endParaRPr lang="es-AR" sz="1400" dirty="0"/>
              </a:p>
            </p:txBody>
          </p:sp>
        </mc:Choice>
        <mc:Fallback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709E4001-0A5B-458D-B4A6-C87375C9B5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4695" y="5742572"/>
                <a:ext cx="240772" cy="215444"/>
              </a:xfrm>
              <a:prstGeom prst="rect">
                <a:avLst/>
              </a:prstGeom>
              <a:blipFill>
                <a:blip r:embed="rId7"/>
                <a:stretch>
                  <a:fillRect l="-17500" r="-5000" b="-14286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3C55C18E-BAE6-41AE-87A9-2AD54F5A4E7B}"/>
                  </a:ext>
                </a:extLst>
              </p:cNvPr>
              <p:cNvSpPr txBox="1"/>
              <p:nvPr/>
            </p:nvSpPr>
            <p:spPr>
              <a:xfrm>
                <a:off x="6440781" y="4141884"/>
                <a:ext cx="426207" cy="2241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E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1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p>
                          <m:r>
                            <a:rPr lang="es-ES" sz="1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s-ES" sz="1400" b="0" i="1" smtClean="0">
                              <a:latin typeface="Cambria Math" panose="02040503050406030204" pitchFamily="18" charset="0"/>
                            </a:rPr>
                            <m:t>á</m:t>
                          </m:r>
                          <m:r>
                            <a:rPr lang="es-E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s-AR" sz="1400" dirty="0"/>
              </a:p>
            </p:txBody>
          </p:sp>
        </mc:Choice>
        <mc:Fallback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3C55C18E-BAE6-41AE-87A9-2AD54F5A4E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0781" y="4141884"/>
                <a:ext cx="426207" cy="224164"/>
              </a:xfrm>
              <a:prstGeom prst="rect">
                <a:avLst/>
              </a:prstGeom>
              <a:blipFill>
                <a:blip r:embed="rId6"/>
                <a:stretch>
                  <a:fillRect l="-10145" t="-2703" r="-4348" b="-5405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3C3A460-26CE-470D-8691-92C23065628A}"/>
                  </a:ext>
                </a:extLst>
              </p:cNvPr>
              <p:cNvSpPr txBox="1"/>
              <p:nvPr/>
            </p:nvSpPr>
            <p:spPr>
              <a:xfrm>
                <a:off x="7367381" y="5952644"/>
                <a:ext cx="267958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s-ES" sz="14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sub>
                      </m:sSub>
                    </m:oMath>
                  </m:oMathPara>
                </a14:m>
                <a:endParaRPr lang="es-AR" sz="1400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3C3A460-26CE-470D-8691-92C2306562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7381" y="5952644"/>
                <a:ext cx="267958" cy="215444"/>
              </a:xfrm>
              <a:prstGeom prst="rect">
                <a:avLst/>
              </a:prstGeom>
              <a:blipFill>
                <a:blip r:embed="rId8"/>
                <a:stretch>
                  <a:fillRect l="-11364" r="-4545" b="-11111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5F719BEF-FCF6-46C2-83C1-D0CFB98F412A}"/>
              </a:ext>
            </a:extLst>
          </p:cNvPr>
          <p:cNvCxnSpPr>
            <a:cxnSpLocks/>
          </p:cNvCxnSpPr>
          <p:nvPr/>
        </p:nvCxnSpPr>
        <p:spPr>
          <a:xfrm>
            <a:off x="10854690" y="2143692"/>
            <a:ext cx="32004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C7F0DA07-9940-44F8-8780-B5602440C4AA}"/>
              </a:ext>
            </a:extLst>
          </p:cNvPr>
          <p:cNvCxnSpPr>
            <a:cxnSpLocks/>
          </p:cNvCxnSpPr>
          <p:nvPr/>
        </p:nvCxnSpPr>
        <p:spPr>
          <a:xfrm flipV="1">
            <a:off x="11142345" y="1825256"/>
            <a:ext cx="0" cy="31519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015736E5-5487-40BD-B6FC-84FD26E62819}"/>
                  </a:ext>
                </a:extLst>
              </p:cNvPr>
              <p:cNvSpPr txBox="1"/>
              <p:nvPr/>
            </p:nvSpPr>
            <p:spPr>
              <a:xfrm>
                <a:off x="11307963" y="2176008"/>
                <a:ext cx="23602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s-ES" sz="1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</m:oMath>
                  </m:oMathPara>
                </a14:m>
                <a:endParaRPr lang="es-AR" sz="1400" dirty="0"/>
              </a:p>
            </p:txBody>
          </p:sp>
        </mc:Choice>
        <mc:Fallback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015736E5-5487-40BD-B6FC-84FD26E628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07963" y="2176008"/>
                <a:ext cx="236027" cy="215444"/>
              </a:xfrm>
              <a:prstGeom prst="rect">
                <a:avLst/>
              </a:prstGeom>
              <a:blipFill>
                <a:blip r:embed="rId9"/>
                <a:stretch>
                  <a:fillRect l="-20513" r="-2564" b="-22857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B7C487EE-6851-4320-A2D4-EDC13339CBC5}"/>
              </a:ext>
            </a:extLst>
          </p:cNvPr>
          <p:cNvCxnSpPr>
            <a:cxnSpLocks/>
          </p:cNvCxnSpPr>
          <p:nvPr/>
        </p:nvCxnSpPr>
        <p:spPr>
          <a:xfrm>
            <a:off x="7108868" y="5258748"/>
            <a:ext cx="4317108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2B639DBB-517D-4861-BE20-79A71AED116F}"/>
              </a:ext>
            </a:extLst>
          </p:cNvPr>
          <p:cNvCxnSpPr>
            <a:cxnSpLocks/>
          </p:cNvCxnSpPr>
          <p:nvPr/>
        </p:nvCxnSpPr>
        <p:spPr>
          <a:xfrm>
            <a:off x="11425976" y="5258748"/>
            <a:ext cx="0" cy="33851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FFA270C2-A9BF-41C2-809D-7066B0B87ED3}"/>
                  </a:ext>
                </a:extLst>
              </p:cNvPr>
              <p:cNvSpPr txBox="1"/>
              <p:nvPr/>
            </p:nvSpPr>
            <p:spPr>
              <a:xfrm>
                <a:off x="11307963" y="5697887"/>
                <a:ext cx="23602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s-ES" sz="1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</m:oMath>
                  </m:oMathPara>
                </a14:m>
                <a:endParaRPr lang="es-AR" sz="1400" dirty="0"/>
              </a:p>
            </p:txBody>
          </p:sp>
        </mc:Choice>
        <mc:Fallback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FFA270C2-A9BF-41C2-809D-7066B0B87E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07963" y="5697887"/>
                <a:ext cx="236027" cy="215444"/>
              </a:xfrm>
              <a:prstGeom prst="rect">
                <a:avLst/>
              </a:prstGeom>
              <a:blipFill>
                <a:blip r:embed="rId9"/>
                <a:stretch>
                  <a:fillRect l="-20513" r="-2564" b="-22857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D736245-1C07-4AAA-A2BA-906F13B4080F}"/>
                  </a:ext>
                </a:extLst>
              </p:cNvPr>
              <p:cNvSpPr txBox="1"/>
              <p:nvPr/>
            </p:nvSpPr>
            <p:spPr>
              <a:xfrm>
                <a:off x="6417377" y="5182012"/>
                <a:ext cx="426207" cy="2241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E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1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p>
                          <m:r>
                            <a:rPr lang="es-ES" sz="1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s-ES" sz="1400" b="0" i="1" smtClean="0">
                              <a:latin typeface="Cambria Math" panose="02040503050406030204" pitchFamily="18" charset="0"/>
                            </a:rPr>
                            <m:t>á</m:t>
                          </m:r>
                          <m:r>
                            <a:rPr lang="es-E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s-AR" sz="1400" dirty="0"/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D736245-1C07-4AAA-A2BA-906F13B408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7377" y="5182012"/>
                <a:ext cx="426207" cy="224164"/>
              </a:xfrm>
              <a:prstGeom prst="rect">
                <a:avLst/>
              </a:prstGeom>
              <a:blipFill>
                <a:blip r:embed="rId6"/>
                <a:stretch>
                  <a:fillRect l="-10000" t="-2703" r="-2857" b="-5405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2014CC2-2122-4272-A59A-0F76C4FE738C}"/>
                  </a:ext>
                </a:extLst>
              </p:cNvPr>
              <p:cNvSpPr txBox="1"/>
              <p:nvPr/>
            </p:nvSpPr>
            <p:spPr>
              <a:xfrm>
                <a:off x="10737574" y="3288762"/>
                <a:ext cx="426207" cy="2241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E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1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p>
                          <m:r>
                            <a:rPr lang="es-ES" sz="1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s-ES" sz="1400" b="0" i="1" smtClean="0">
                              <a:latin typeface="Cambria Math" panose="02040503050406030204" pitchFamily="18" charset="0"/>
                            </a:rPr>
                            <m:t>á</m:t>
                          </m:r>
                          <m:r>
                            <a:rPr lang="es-E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s-AR" sz="1400" dirty="0"/>
              </a:p>
            </p:txBody>
          </p:sp>
        </mc:Choice>
        <mc:Fallback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2014CC2-2122-4272-A59A-0F76C4FE73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37574" y="3288762"/>
                <a:ext cx="426207" cy="224164"/>
              </a:xfrm>
              <a:prstGeom prst="rect">
                <a:avLst/>
              </a:prstGeom>
              <a:blipFill>
                <a:blip r:embed="rId10"/>
                <a:stretch>
                  <a:fillRect l="-10000" t="-2703" r="-2857" b="-5405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E9C34E89-5408-4521-809D-85DF1F38040C}"/>
              </a:ext>
            </a:extLst>
          </p:cNvPr>
          <p:cNvSpPr txBox="1">
            <a:spLocks/>
          </p:cNvSpPr>
          <p:nvPr/>
        </p:nvSpPr>
        <p:spPr>
          <a:xfrm>
            <a:off x="226947" y="1308766"/>
            <a:ext cx="6131893" cy="312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s-ES" sz="1400" dirty="0">
                <a:solidFill>
                  <a:schemeClr val="tx1"/>
                </a:solidFill>
              </a:rPr>
              <a:t>Juntando todos los Balances de Masa y las Rectas de Operación: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F1F58675-5895-4A79-93DF-635530D0C2A5}"/>
                  </a:ext>
                </a:extLst>
              </p:cNvPr>
              <p:cNvSpPr txBox="1"/>
              <p:nvPr/>
            </p:nvSpPr>
            <p:spPr>
              <a:xfrm>
                <a:off x="251972" y="2183259"/>
                <a:ext cx="3577648" cy="499239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Helvetica" panose="020B0604020202020204" pitchFamily="34" charset="0"/>
                            </a:rPr>
                          </m:ctrlPr>
                        </m:sSubPr>
                        <m:e>
                          <m:r>
                            <a:rPr lang="es-AR" sz="1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Helvetica" panose="020B0604020202020204" pitchFamily="34" charset="0"/>
                            </a:rPr>
                            <m:t>𝑦</m:t>
                          </m:r>
                        </m:e>
                        <m:sub>
                          <m:r>
                            <a:rPr lang="es-419" sz="1400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Helvetica" panose="020B0604020202020204" pitchFamily="34" charset="0"/>
                            </a:rPr>
                            <m:t>𝑅𝑂𝑆</m:t>
                          </m:r>
                        </m:sub>
                      </m:sSub>
                      <m:r>
                        <a:rPr lang="es-AR" sz="1400">
                          <a:latin typeface="Cambria Math" panose="02040503050406030204" pitchFamily="18" charset="0"/>
                          <a:ea typeface="Calibri" panose="020F0502020204030204" pitchFamily="34" charset="0"/>
                          <a:cs typeface="Helvetica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Helvetica" panose="020B0604020202020204" pitchFamily="34" charset="0"/>
                            </a:rPr>
                          </m:ctrlPr>
                        </m:fPr>
                        <m:num>
                          <m:r>
                            <a:rPr lang="es-419" sz="1400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Helvetica" panose="020B0604020202020204" pitchFamily="34" charset="0"/>
                            </a:rPr>
                            <m:t>𝐿</m:t>
                          </m:r>
                        </m:num>
                        <m:den>
                          <m:r>
                            <a:rPr lang="es-419" sz="1400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Helvetica" panose="020B0604020202020204" pitchFamily="34" charset="0"/>
                            </a:rPr>
                            <m:t>𝑉</m:t>
                          </m:r>
                        </m:den>
                      </m:f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Helvetica" panose="020B0604020202020204" pitchFamily="34" charset="0"/>
                            </a:rPr>
                          </m:ctrlPr>
                        </m:sSubPr>
                        <m:e>
                          <m:r>
                            <a:rPr lang="es-AR" sz="1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Helvetica" panose="020B0604020202020204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es-419" sz="1400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Helvetica" panose="020B0604020202020204" pitchFamily="34" charset="0"/>
                            </a:rPr>
                            <m:t>𝑅𝑂𝑆</m:t>
                          </m:r>
                        </m:sub>
                      </m:sSub>
                      <m:r>
                        <a:rPr lang="es-AR" sz="1400">
                          <a:latin typeface="Cambria Math" panose="02040503050406030204" pitchFamily="18" charset="0"/>
                          <a:ea typeface="Calibri" panose="020F0502020204030204" pitchFamily="34" charset="0"/>
                          <a:cs typeface="Helvetica" panose="020B0604020202020204" pitchFamily="34" charset="0"/>
                        </a:rPr>
                        <m:t>+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Helvetica" panose="020B0604020202020204" pitchFamily="34" charset="0"/>
                            </a:rPr>
                          </m:ctrlPr>
                        </m:fPr>
                        <m:num>
                          <m:r>
                            <a:rPr lang="es-AR" sz="1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Helvetica" panose="020B0604020202020204" pitchFamily="34" charset="0"/>
                            </a:rPr>
                            <m:t>𝐷</m:t>
                          </m:r>
                        </m:num>
                        <m:den>
                          <m:r>
                            <a:rPr lang="es-419" sz="1400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Helvetica" panose="020B0604020202020204" pitchFamily="34" charset="0"/>
                            </a:rPr>
                            <m:t>𝑉</m:t>
                          </m:r>
                        </m:den>
                      </m:f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Helvetica" panose="020B0604020202020204" pitchFamily="34" charset="0"/>
                            </a:rPr>
                          </m:ctrlPr>
                        </m:sSubPr>
                        <m:e>
                          <m:r>
                            <a:rPr lang="es-ES" sz="1400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Helvetica" panose="020B0604020202020204" pitchFamily="34" charset="0"/>
                            </a:rPr>
                            <m:t>𝑦</m:t>
                          </m:r>
                        </m:e>
                        <m:sub>
                          <m:r>
                            <a:rPr lang="es-AR" sz="1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Helvetica" panose="020B0604020202020204" pitchFamily="34" charset="0"/>
                            </a:rPr>
                            <m:t>𝐷</m:t>
                          </m:r>
                        </m:sub>
                      </m:sSub>
                      <m:r>
                        <a:rPr lang="es-ES" sz="1400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Helvetica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Helvetica" panose="020B0604020202020204" pitchFamily="34" charset="0"/>
                            </a:rPr>
                          </m:ctrlPr>
                        </m:fPr>
                        <m:num>
                          <m:r>
                            <a:rPr lang="es-419" sz="1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Helvetica" panose="020B0604020202020204" pitchFamily="34" charset="0"/>
                            </a:rPr>
                            <m:t>𝑅</m:t>
                          </m:r>
                        </m:num>
                        <m:den>
                          <m:r>
                            <a:rPr lang="es-419" sz="1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Helvetica" panose="020B0604020202020204" pitchFamily="34" charset="0"/>
                            </a:rPr>
                            <m:t>𝑅</m:t>
                          </m:r>
                          <m:r>
                            <a:rPr lang="es-419" sz="1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Helvetica" panose="020B0604020202020204" pitchFamily="34" charset="0"/>
                            </a:rPr>
                            <m:t>+1</m:t>
                          </m:r>
                        </m:den>
                      </m:f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Helvetica" panose="020B0604020202020204" pitchFamily="34" charset="0"/>
                            </a:rPr>
                          </m:ctrlPr>
                        </m:sSubPr>
                        <m:e>
                          <m:r>
                            <a:rPr lang="es-AR" sz="1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Helvetica" panose="020B0604020202020204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es-419" sz="1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Helvetica" panose="020B0604020202020204" pitchFamily="34" charset="0"/>
                            </a:rPr>
                            <m:t>𝑅𝑂𝑆</m:t>
                          </m:r>
                        </m:sub>
                      </m:sSub>
                      <m:r>
                        <a:rPr lang="es-AR" sz="1400">
                          <a:latin typeface="Cambria Math" panose="02040503050406030204" pitchFamily="18" charset="0"/>
                          <a:ea typeface="Calibri" panose="020F0502020204030204" pitchFamily="34" charset="0"/>
                          <a:cs typeface="Helvetica" panose="020B0604020202020204" pitchFamily="34" charset="0"/>
                        </a:rPr>
                        <m:t>+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Helvetica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Helvetica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s-ES" sz="1400" b="0" i="1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Helvetica" panose="020B0604020202020204" pitchFamily="34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s-AR" sz="1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Helvetica" panose="020B0604020202020204" pitchFamily="34" charset="0"/>
                                </a:rPr>
                                <m:t>𝐷</m:t>
                              </m:r>
                            </m:sub>
                          </m:sSub>
                        </m:num>
                        <m:den>
                          <m:r>
                            <a:rPr lang="es-419" sz="1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Helvetica" panose="020B0604020202020204" pitchFamily="34" charset="0"/>
                            </a:rPr>
                            <m:t>𝑅</m:t>
                          </m:r>
                          <m:r>
                            <a:rPr lang="es-419" sz="1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Helvetica" panose="020B0604020202020204" pitchFamily="34" charset="0"/>
                            </a:rPr>
                            <m:t>+1</m:t>
                          </m:r>
                        </m:den>
                      </m:f>
                    </m:oMath>
                  </m:oMathPara>
                </a14:m>
                <a:endParaRPr lang="es-AR" sz="1400" dirty="0"/>
              </a:p>
            </p:txBody>
          </p:sp>
        </mc:Choice>
        <mc:Fallback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F1F58675-5895-4A79-93DF-635530D0C2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972" y="2183259"/>
                <a:ext cx="3577648" cy="49923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D649B1C-F323-48C0-8757-F718AB471327}"/>
                  </a:ext>
                </a:extLst>
              </p:cNvPr>
              <p:cNvSpPr txBox="1"/>
              <p:nvPr/>
            </p:nvSpPr>
            <p:spPr>
              <a:xfrm>
                <a:off x="4094773" y="2125227"/>
                <a:ext cx="1842117" cy="5729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s-ES" sz="1400" i="1" smtClean="0">
                              <a:latin typeface="Cambria Math" panose="02040503050406030204" pitchFamily="18" charset="0"/>
                              <a:cs typeface="Helvetica" panose="020B0604020202020204" pitchFamily="3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s-ES" sz="1400" i="1" smtClean="0">
                                  <a:latin typeface="Cambria Math" panose="02040503050406030204" pitchFamily="18" charset="0"/>
                                  <a:cs typeface="Helvetica" panose="020B0604020202020204" pitchFamily="34" charset="0"/>
                                </a:rPr>
                              </m:ctrlPr>
                            </m:eqArrPr>
                            <m:e>
                              <m:r>
                                <a:rPr lang="es-ES" sz="1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Helvetica" panose="020B0604020202020204" pitchFamily="34" charset="0"/>
                                </a:rPr>
                                <m:t>𝑉</m:t>
                              </m:r>
                              <m:r>
                                <a:rPr lang="es-ES" sz="1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Helvetica" panose="020B0604020202020204" pitchFamily="34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s-ES" sz="14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Helvetica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14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Helvetica" panose="020B0604020202020204" pitchFamily="34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s-ES" sz="14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Helvetica" panose="020B0604020202020204" pitchFamily="34" charset="0"/>
                                    </a:rPr>
                                    <m:t>𝑣</m:t>
                                  </m:r>
                                </m:sub>
                              </m:sSub>
                              <m:r>
                                <a:rPr lang="es-ES" sz="1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Helvetica" panose="020B0604020202020204" pitchFamily="34" charset="0"/>
                                </a:rPr>
                                <m:t>+</m:t>
                              </m:r>
                              <m:d>
                                <m:dPr>
                                  <m:ctrlPr>
                                    <a:rPr lang="es-ES" sz="14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Helvetica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s-ES" sz="14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Helvetica" panose="020B0604020202020204" pitchFamily="34" charset="0"/>
                                    </a:rPr>
                                    <m:t>1−</m:t>
                                  </m:r>
                                  <m:r>
                                    <a:rPr lang="es-ES" sz="14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Helvetica" panose="020B0604020202020204" pitchFamily="34" charset="0"/>
                                    </a:rPr>
                                    <m:t>𝑞</m:t>
                                  </m:r>
                                </m:e>
                              </m:d>
                              <m:r>
                                <a:rPr lang="es-ES" sz="1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Helvetica" panose="020B0604020202020204" pitchFamily="34" charset="0"/>
                                </a:rPr>
                                <m:t>𝐹</m:t>
                              </m:r>
                            </m:e>
                            <m:e>
                              <m:r>
                                <a:rPr lang="es-ES" sz="1400" b="0" i="1" smtClean="0">
                                  <a:latin typeface="Cambria Math" panose="02040503050406030204" pitchFamily="18" charset="0"/>
                                  <a:cs typeface="Helvetica" panose="020B0604020202020204" pitchFamily="34" charset="0"/>
                                </a:rPr>
                                <m:t>𝐿</m:t>
                              </m:r>
                              <m:r>
                                <a:rPr lang="es-ES" sz="1400" b="0" i="1" smtClean="0">
                                  <a:latin typeface="Cambria Math" panose="02040503050406030204" pitchFamily="18" charset="0"/>
                                  <a:cs typeface="Helvetica" panose="020B0604020202020204" pitchFamily="34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s-ES" sz="1400" b="0" i="1" smtClean="0">
                                      <a:latin typeface="Cambria Math" panose="02040503050406030204" pitchFamily="18" charset="0"/>
                                      <a:cs typeface="Helvetica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1400" b="0" i="1" smtClean="0">
                                      <a:latin typeface="Cambria Math" panose="02040503050406030204" pitchFamily="18" charset="0"/>
                                      <a:cs typeface="Helvetica" panose="020B0604020202020204" pitchFamily="34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es-ES" sz="1400" b="0" i="1" smtClean="0">
                                      <a:latin typeface="Cambria Math" panose="02040503050406030204" pitchFamily="18" charset="0"/>
                                      <a:cs typeface="Helvetica" panose="020B0604020202020204" pitchFamily="34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</m:oMath>
                  </m:oMathPara>
                </a14:m>
                <a:endParaRPr lang="es-AR" sz="1400" dirty="0"/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D649B1C-F323-48C0-8757-F718AB4713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4773" y="2125227"/>
                <a:ext cx="1842117" cy="572914"/>
              </a:xfrm>
              <a:prstGeom prst="rect">
                <a:avLst/>
              </a:prstGeom>
              <a:blipFill>
                <a:blip r:embed="rId12"/>
                <a:stretch>
                  <a:fillRect l="-38742" t="-179787" b="-264894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D3E45E4-71FF-410A-A4F4-8873667BBD04}"/>
                  </a:ext>
                </a:extLst>
              </p:cNvPr>
              <p:cNvSpPr txBox="1"/>
              <p:nvPr/>
            </p:nvSpPr>
            <p:spPr>
              <a:xfrm>
                <a:off x="868128" y="2799487"/>
                <a:ext cx="1698419" cy="529825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Helvetica" panose="020B0604020202020204" pitchFamily="34" charset="0"/>
                            </a:rPr>
                          </m:ctrlPr>
                        </m:sSubPr>
                        <m:e>
                          <m:r>
                            <a:rPr lang="es-AR" sz="1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Helvetica" panose="020B0604020202020204" pitchFamily="34" charset="0"/>
                            </a:rPr>
                            <m:t>𝑦</m:t>
                          </m:r>
                        </m:e>
                        <m:sub>
                          <m:r>
                            <a:rPr lang="es-419" sz="1400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Helvetica" panose="020B0604020202020204" pitchFamily="34" charset="0"/>
                            </a:rPr>
                            <m:t>𝑅𝑂</m:t>
                          </m:r>
                          <m:r>
                            <a:rPr lang="es-ES" sz="1400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Helvetica" panose="020B0604020202020204" pitchFamily="34" charset="0"/>
                            </a:rPr>
                            <m:t>𝐼</m:t>
                          </m:r>
                        </m:sub>
                      </m:sSub>
                      <m:r>
                        <a:rPr lang="en-US" sz="14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̅"/>
                              <m:ctrlPr>
                                <a:rPr lang="en-US" sz="1400" i="1">
                                  <a:latin typeface="Cambria Math" panose="02040503050406030204" pitchFamily="18" charset="0"/>
                                  <a:cs typeface="Helvetica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a:rPr lang="es-ES" sz="14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</m:acc>
                        </m:num>
                        <m:den>
                          <m:acc>
                            <m:accPr>
                              <m:chr m:val="̅"/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  <a:cs typeface="Helvetica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a:rPr lang="es-ES" sz="14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</m:acc>
                        </m:den>
                      </m:f>
                      <m:d>
                        <m:dPr>
                          <m:ctrlPr>
                            <a:rPr lang="es-E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s-ES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s-E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s-ES" sz="14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s-AR" sz="1400" dirty="0"/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D3E45E4-71FF-410A-A4F4-8873667BBD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128" y="2799487"/>
                <a:ext cx="1698419" cy="52982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E2D66B3-3773-4034-B3BB-119FCF84B85C}"/>
                  </a:ext>
                </a:extLst>
              </p:cNvPr>
              <p:cNvSpPr txBox="1"/>
              <p:nvPr/>
            </p:nvSpPr>
            <p:spPr>
              <a:xfrm>
                <a:off x="4094773" y="2698141"/>
                <a:ext cx="1842117" cy="6519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s-ES" sz="1400" i="1" smtClean="0">
                              <a:latin typeface="Cambria Math" panose="02040503050406030204" pitchFamily="18" charset="0"/>
                              <a:cs typeface="Helvetica" panose="020B0604020202020204" pitchFamily="3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s-ES" sz="1400" i="1" smtClean="0">
                                  <a:latin typeface="Cambria Math" panose="02040503050406030204" pitchFamily="18" charset="0"/>
                                  <a:cs typeface="Helvetica" panose="020B0604020202020204" pitchFamily="34" charset="0"/>
                                </a:rPr>
                              </m:ctrlPr>
                            </m:eqArrPr>
                            <m:e>
                              <m:acc>
                                <m:accPr>
                                  <m:chr m:val="̅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cs typeface="Helvetica" panose="020B0604020202020204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ES" sz="1400" i="1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</m:acc>
                              <m:r>
                                <a:rPr lang="es-ES" sz="1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Helvetica" panose="020B0604020202020204" pitchFamily="34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s-ES" sz="14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Helvetica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14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Helvetica" panose="020B0604020202020204" pitchFamily="34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s-ES" sz="14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Helvetica" panose="020B0604020202020204" pitchFamily="34" charset="0"/>
                                    </a:rPr>
                                    <m:t>𝑣</m:t>
                                  </m:r>
                                </m:sub>
                              </m:sSub>
                            </m:e>
                            <m:e>
                              <m:acc>
                                <m:accPr>
                                  <m:chr m:val="̅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cs typeface="Helvetica" panose="020B0604020202020204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ES" sz="1400" b="0" i="1" smtClean="0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</m:acc>
                              <m:r>
                                <a:rPr lang="es-ES" sz="1400" b="0" i="1" smtClean="0">
                                  <a:latin typeface="Cambria Math" panose="02040503050406030204" pitchFamily="18" charset="0"/>
                                  <a:cs typeface="Helvetica" panose="020B0604020202020204" pitchFamily="34" charset="0"/>
                                </a:rPr>
                                <m:t>=</m:t>
                              </m:r>
                              <m:r>
                                <a:rPr lang="es-ES" sz="1400" b="0" i="1" smtClean="0">
                                  <a:latin typeface="Cambria Math" panose="02040503050406030204" pitchFamily="18" charset="0"/>
                                  <a:cs typeface="Helvetica" panose="020B0604020202020204" pitchFamily="34" charset="0"/>
                                </a:rPr>
                                <m:t>𝑊</m:t>
                              </m:r>
                              <m:r>
                                <a:rPr lang="es-ES" sz="1400" b="0" i="1" smtClean="0">
                                  <a:latin typeface="Cambria Math" panose="02040503050406030204" pitchFamily="18" charset="0"/>
                                  <a:cs typeface="Helvetica" panose="020B0604020202020204" pitchFamily="34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s-ES" sz="1400" b="0" i="1" smtClean="0">
                                      <a:latin typeface="Cambria Math" panose="02040503050406030204" pitchFamily="18" charset="0"/>
                                      <a:cs typeface="Helvetica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1400" b="0" i="1" smtClean="0">
                                      <a:latin typeface="Cambria Math" panose="02040503050406030204" pitchFamily="18" charset="0"/>
                                      <a:cs typeface="Helvetica" panose="020B0604020202020204" pitchFamily="34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es-ES" sz="1400" b="0" i="1" smtClean="0">
                                      <a:latin typeface="Cambria Math" panose="02040503050406030204" pitchFamily="18" charset="0"/>
                                      <a:cs typeface="Helvetica" panose="020B0604020202020204" pitchFamily="34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s-ES" sz="1400" b="0" i="1" smtClean="0">
                                  <a:latin typeface="Cambria Math" panose="02040503050406030204" pitchFamily="18" charset="0"/>
                                  <a:cs typeface="Helvetica" panose="020B0604020202020204" pitchFamily="34" charset="0"/>
                                </a:rPr>
                                <m:t>+</m:t>
                              </m:r>
                              <m:r>
                                <a:rPr lang="es-ES" sz="1400" b="0" i="1" smtClean="0">
                                  <a:latin typeface="Cambria Math" panose="02040503050406030204" pitchFamily="18" charset="0"/>
                                  <a:cs typeface="Helvetica" panose="020B0604020202020204" pitchFamily="34" charset="0"/>
                                </a:rPr>
                                <m:t>𝑞𝐹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s-AR" sz="1400" dirty="0"/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E2D66B3-3773-4034-B3BB-119FCF84B8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4773" y="2698141"/>
                <a:ext cx="1842117" cy="65191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38F3C36-DEAF-48ED-9DF9-F19494CB0BC2}"/>
              </a:ext>
            </a:extLst>
          </p:cNvPr>
          <p:cNvCxnSpPr/>
          <p:nvPr/>
        </p:nvCxnSpPr>
        <p:spPr>
          <a:xfrm>
            <a:off x="7108867" y="4056982"/>
            <a:ext cx="4614548" cy="0"/>
          </a:xfrm>
          <a:prstGeom prst="line">
            <a:avLst/>
          </a:prstGeom>
          <a:ln w="127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BC26C2C2-DAD3-4874-B377-FF6D07945934}"/>
              </a:ext>
            </a:extLst>
          </p:cNvPr>
          <p:cNvCxnSpPr/>
          <p:nvPr/>
        </p:nvCxnSpPr>
        <p:spPr>
          <a:xfrm>
            <a:off x="7113785" y="4396196"/>
            <a:ext cx="4614548" cy="0"/>
          </a:xfrm>
          <a:prstGeom prst="line">
            <a:avLst/>
          </a:prstGeom>
          <a:ln w="127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E8674A11-90BC-427F-A027-7CBA9B302A4D}"/>
              </a:ext>
            </a:extLst>
          </p:cNvPr>
          <p:cNvCxnSpPr/>
          <p:nvPr/>
        </p:nvCxnSpPr>
        <p:spPr>
          <a:xfrm>
            <a:off x="7108867" y="4690514"/>
            <a:ext cx="4614548" cy="0"/>
          </a:xfrm>
          <a:prstGeom prst="line">
            <a:avLst/>
          </a:prstGeom>
          <a:ln w="127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EC406BA5-DA01-4E1C-8BDC-ED07176F3695}"/>
              </a:ext>
            </a:extLst>
          </p:cNvPr>
          <p:cNvCxnSpPr/>
          <p:nvPr/>
        </p:nvCxnSpPr>
        <p:spPr>
          <a:xfrm>
            <a:off x="7108867" y="4909307"/>
            <a:ext cx="4614548" cy="0"/>
          </a:xfrm>
          <a:prstGeom prst="line">
            <a:avLst/>
          </a:prstGeom>
          <a:ln w="127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363E1285-47A6-4D39-95B9-5EB8DBFAA297}"/>
              </a:ext>
            </a:extLst>
          </p:cNvPr>
          <p:cNvCxnSpPr/>
          <p:nvPr/>
        </p:nvCxnSpPr>
        <p:spPr>
          <a:xfrm>
            <a:off x="7108867" y="5148364"/>
            <a:ext cx="4614548" cy="0"/>
          </a:xfrm>
          <a:prstGeom prst="line">
            <a:avLst/>
          </a:prstGeom>
          <a:ln w="127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E9288CC8-5981-4533-838A-1D875B7C3C72}"/>
              </a:ext>
            </a:extLst>
          </p:cNvPr>
          <p:cNvCxnSpPr/>
          <p:nvPr/>
        </p:nvCxnSpPr>
        <p:spPr>
          <a:xfrm>
            <a:off x="7108867" y="5374503"/>
            <a:ext cx="4614548" cy="0"/>
          </a:xfrm>
          <a:prstGeom prst="line">
            <a:avLst/>
          </a:prstGeom>
          <a:ln w="127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EF336469-70D5-4E7B-BDA9-BFDA52F8CD04}"/>
                  </a:ext>
                </a:extLst>
              </p:cNvPr>
              <p:cNvSpPr txBox="1"/>
              <p:nvPr/>
            </p:nvSpPr>
            <p:spPr>
              <a:xfrm>
                <a:off x="776729" y="1593394"/>
                <a:ext cx="2210605" cy="48058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s-E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s-E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s-ES" sz="14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  <m:r>
                                <a:rPr lang="es-ES" sz="1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s-E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1400" b="0" i="1" smtClean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s-ES" sz="1400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sub>
                              </m:sSub>
                              <m:r>
                                <a:rPr lang="es-ES" sz="14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s-ES" sz="14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  <m:r>
                                <a:rPr lang="es-ES" sz="1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s-ES" sz="1400" b="0" i="1" smtClean="0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s-E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14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s-ES" sz="1400" b="0" i="1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sub>
                              </m:sSub>
                              <m:r>
                                <a:rPr lang="es-ES" sz="14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  <m:r>
                                <a:rPr lang="es-ES" sz="1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s-E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14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s-ES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ES" sz="1400" b="0" i="1" smtClean="0"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s-ES" sz="1400" b="0" i="1" smtClean="0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sub>
                                  </m:sSub>
                                </m:sub>
                              </m:sSub>
                              <m:sSub>
                                <m:sSubPr>
                                  <m:ctrlPr>
                                    <a:rPr lang="es-E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1400" i="1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s-ES" sz="1400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sub>
                              </m:sSub>
                              <m:r>
                                <a:rPr lang="es-ES" sz="14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s-E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14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s-ES" sz="1400" b="0" i="1" smtClean="0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sub>
                              </m:sSub>
                              <m:r>
                                <a:rPr lang="es-ES" sz="14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  <m:r>
                                <a:rPr lang="es-ES" sz="1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s-E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1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s-ES" sz="1400" b="0" i="1" smtClean="0"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sub>
                              </m:sSub>
                              <m:r>
                                <a:rPr lang="es-ES" sz="1400" i="1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s-AR" sz="1400" dirty="0"/>
              </a:p>
            </p:txBody>
          </p:sp>
        </mc:Choice>
        <mc:Fallback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EF336469-70D5-4E7B-BDA9-BFDA52F8CD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729" y="1593394"/>
                <a:ext cx="2210605" cy="480581"/>
              </a:xfrm>
              <a:prstGeom prst="rect">
                <a:avLst/>
              </a:prstGeom>
              <a:blipFill>
                <a:blip r:embed="rId15"/>
                <a:stretch>
                  <a:fillRect l="-38843" t="-222785" r="-1102" b="-325316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Oval 67">
            <a:extLst>
              <a:ext uri="{FF2B5EF4-FFF2-40B4-BE49-F238E27FC236}">
                <a16:creationId xmlns:a16="http://schemas.microsoft.com/office/drawing/2014/main" id="{59CE90BA-EE1F-438B-B5C5-CB195AF124D6}"/>
              </a:ext>
            </a:extLst>
          </p:cNvPr>
          <p:cNvSpPr/>
          <p:nvPr/>
        </p:nvSpPr>
        <p:spPr>
          <a:xfrm>
            <a:off x="2477813" y="1798332"/>
            <a:ext cx="371539" cy="34329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735C51A0-18D0-4C84-844C-1A66A25E1F7E}"/>
              </a:ext>
            </a:extLst>
          </p:cNvPr>
          <p:cNvSpPr/>
          <p:nvPr/>
        </p:nvSpPr>
        <p:spPr>
          <a:xfrm>
            <a:off x="776729" y="1796919"/>
            <a:ext cx="371539" cy="34329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28D3DC17-D2F5-4655-B86A-1B0169F3448F}"/>
              </a:ext>
            </a:extLst>
          </p:cNvPr>
          <p:cNvSpPr/>
          <p:nvPr/>
        </p:nvSpPr>
        <p:spPr>
          <a:xfrm>
            <a:off x="1962446" y="1763800"/>
            <a:ext cx="284923" cy="34329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84" name="Graphic 83" descr="Close">
            <a:extLst>
              <a:ext uri="{FF2B5EF4-FFF2-40B4-BE49-F238E27FC236}">
                <a16:creationId xmlns:a16="http://schemas.microsoft.com/office/drawing/2014/main" id="{62E5A706-4403-458D-AC84-C2F0D105C749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289044" y="1672280"/>
            <a:ext cx="571115" cy="571115"/>
          </a:xfrm>
          <a:prstGeom prst="rect">
            <a:avLst/>
          </a:prstGeom>
        </p:spPr>
      </p:pic>
      <p:sp>
        <p:nvSpPr>
          <p:cNvPr id="85" name="Oval 84">
            <a:extLst>
              <a:ext uri="{FF2B5EF4-FFF2-40B4-BE49-F238E27FC236}">
                <a16:creationId xmlns:a16="http://schemas.microsoft.com/office/drawing/2014/main" id="{C3D83ACD-F8AD-4994-8493-9AFFB53DBCB8}"/>
              </a:ext>
            </a:extLst>
          </p:cNvPr>
          <p:cNvSpPr/>
          <p:nvPr/>
        </p:nvSpPr>
        <p:spPr>
          <a:xfrm>
            <a:off x="1194147" y="1546582"/>
            <a:ext cx="371539" cy="34329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2750D51F-9CE9-4577-8871-8C6A7E821F62}"/>
              </a:ext>
            </a:extLst>
          </p:cNvPr>
          <p:cNvSpPr/>
          <p:nvPr/>
        </p:nvSpPr>
        <p:spPr>
          <a:xfrm>
            <a:off x="1466787" y="2776858"/>
            <a:ext cx="294958" cy="5694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47151EB6-189C-41CF-9E3B-B713B8D7F697}"/>
              </a:ext>
            </a:extLst>
          </p:cNvPr>
          <p:cNvSpPr/>
          <p:nvPr/>
        </p:nvSpPr>
        <p:spPr>
          <a:xfrm>
            <a:off x="4319642" y="2723185"/>
            <a:ext cx="1117092" cy="568657"/>
          </a:xfrm>
          <a:custGeom>
            <a:avLst/>
            <a:gdLst>
              <a:gd name="connsiteX0" fmla="*/ 258454 w 1117092"/>
              <a:gd name="connsiteY0" fmla="*/ 550367 h 568657"/>
              <a:gd name="connsiteX1" fmla="*/ 38998 w 1117092"/>
              <a:gd name="connsiteY1" fmla="*/ 513791 h 568657"/>
              <a:gd name="connsiteX2" fmla="*/ 32902 w 1117092"/>
              <a:gd name="connsiteY2" fmla="*/ 282143 h 568657"/>
              <a:gd name="connsiteX3" fmla="*/ 374278 w 1117092"/>
              <a:gd name="connsiteY3" fmla="*/ 276047 h 568657"/>
              <a:gd name="connsiteX4" fmla="*/ 514486 w 1117092"/>
              <a:gd name="connsiteY4" fmla="*/ 20015 h 568657"/>
              <a:gd name="connsiteX5" fmla="*/ 1069222 w 1117092"/>
              <a:gd name="connsiteY5" fmla="*/ 50495 h 568657"/>
              <a:gd name="connsiteX6" fmla="*/ 1032646 w 1117092"/>
              <a:gd name="connsiteY6" fmla="*/ 318719 h 568657"/>
              <a:gd name="connsiteX7" fmla="*/ 581542 w 1117092"/>
              <a:gd name="connsiteY7" fmla="*/ 373583 h 568657"/>
              <a:gd name="connsiteX8" fmla="*/ 563254 w 1117092"/>
              <a:gd name="connsiteY8" fmla="*/ 556463 h 568657"/>
              <a:gd name="connsiteX9" fmla="*/ 258454 w 1117092"/>
              <a:gd name="connsiteY9" fmla="*/ 550367 h 568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7092" h="568657">
                <a:moveTo>
                  <a:pt x="258454" y="550367"/>
                </a:moveTo>
                <a:cubicBezTo>
                  <a:pt x="171078" y="543255"/>
                  <a:pt x="76590" y="558495"/>
                  <a:pt x="38998" y="513791"/>
                </a:cubicBezTo>
                <a:cubicBezTo>
                  <a:pt x="1406" y="469087"/>
                  <a:pt x="-22978" y="321767"/>
                  <a:pt x="32902" y="282143"/>
                </a:cubicBezTo>
                <a:cubicBezTo>
                  <a:pt x="88782" y="242519"/>
                  <a:pt x="294014" y="319735"/>
                  <a:pt x="374278" y="276047"/>
                </a:cubicBezTo>
                <a:cubicBezTo>
                  <a:pt x="454542" y="232359"/>
                  <a:pt x="398662" y="57607"/>
                  <a:pt x="514486" y="20015"/>
                </a:cubicBezTo>
                <a:cubicBezTo>
                  <a:pt x="630310" y="-17577"/>
                  <a:pt x="982862" y="711"/>
                  <a:pt x="1069222" y="50495"/>
                </a:cubicBezTo>
                <a:cubicBezTo>
                  <a:pt x="1155582" y="100279"/>
                  <a:pt x="1113926" y="264871"/>
                  <a:pt x="1032646" y="318719"/>
                </a:cubicBezTo>
                <a:cubicBezTo>
                  <a:pt x="951366" y="372567"/>
                  <a:pt x="659774" y="333959"/>
                  <a:pt x="581542" y="373583"/>
                </a:cubicBezTo>
                <a:cubicBezTo>
                  <a:pt x="503310" y="413207"/>
                  <a:pt x="615070" y="529031"/>
                  <a:pt x="563254" y="556463"/>
                </a:cubicBezTo>
                <a:cubicBezTo>
                  <a:pt x="511438" y="583895"/>
                  <a:pt x="345830" y="557479"/>
                  <a:pt x="258454" y="550367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0579384A-BD89-4D3D-8940-FFB1137A0BDD}"/>
              </a:ext>
            </a:extLst>
          </p:cNvPr>
          <p:cNvSpPr/>
          <p:nvPr/>
        </p:nvSpPr>
        <p:spPr>
          <a:xfrm>
            <a:off x="1621536" y="3273552"/>
            <a:ext cx="2974848" cy="464993"/>
          </a:xfrm>
          <a:custGeom>
            <a:avLst/>
            <a:gdLst>
              <a:gd name="connsiteX0" fmla="*/ 0 w 2974848"/>
              <a:gd name="connsiteY0" fmla="*/ 79248 h 464993"/>
              <a:gd name="connsiteX1" fmla="*/ 390144 w 2974848"/>
              <a:gd name="connsiteY1" fmla="*/ 268224 h 464993"/>
              <a:gd name="connsiteX2" fmla="*/ 1603248 w 2974848"/>
              <a:gd name="connsiteY2" fmla="*/ 463296 h 464993"/>
              <a:gd name="connsiteX3" fmla="*/ 2724912 w 2974848"/>
              <a:gd name="connsiteY3" fmla="*/ 152400 h 464993"/>
              <a:gd name="connsiteX4" fmla="*/ 2974848 w 2974848"/>
              <a:gd name="connsiteY4" fmla="*/ 0 h 464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4848" h="464993">
                <a:moveTo>
                  <a:pt x="0" y="79248"/>
                </a:moveTo>
                <a:cubicBezTo>
                  <a:pt x="61468" y="141732"/>
                  <a:pt x="122936" y="204216"/>
                  <a:pt x="390144" y="268224"/>
                </a:cubicBezTo>
                <a:cubicBezTo>
                  <a:pt x="657352" y="332232"/>
                  <a:pt x="1214120" y="482600"/>
                  <a:pt x="1603248" y="463296"/>
                </a:cubicBezTo>
                <a:cubicBezTo>
                  <a:pt x="1992376" y="443992"/>
                  <a:pt x="2496312" y="229616"/>
                  <a:pt x="2724912" y="152400"/>
                </a:cubicBezTo>
                <a:cubicBezTo>
                  <a:pt x="2953512" y="75184"/>
                  <a:pt x="2964180" y="37592"/>
                  <a:pt x="2974848" y="0"/>
                </a:cubicBez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3E2B55D4-5382-4912-9EEF-942406A88840}"/>
              </a:ext>
            </a:extLst>
          </p:cNvPr>
          <p:cNvSpPr/>
          <p:nvPr/>
        </p:nvSpPr>
        <p:spPr>
          <a:xfrm>
            <a:off x="2584704" y="1670304"/>
            <a:ext cx="2414016" cy="1054608"/>
          </a:xfrm>
          <a:custGeom>
            <a:avLst/>
            <a:gdLst>
              <a:gd name="connsiteX0" fmla="*/ 2414016 w 2414016"/>
              <a:gd name="connsiteY0" fmla="*/ 1054608 h 1054608"/>
              <a:gd name="connsiteX1" fmla="*/ 2157984 w 2414016"/>
              <a:gd name="connsiteY1" fmla="*/ 365760 h 1054608"/>
              <a:gd name="connsiteX2" fmla="*/ 1517904 w 2414016"/>
              <a:gd name="connsiteY2" fmla="*/ 109728 h 1054608"/>
              <a:gd name="connsiteX3" fmla="*/ 0 w 2414016"/>
              <a:gd name="connsiteY3" fmla="*/ 0 h 1054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14016" h="1054608">
                <a:moveTo>
                  <a:pt x="2414016" y="1054608"/>
                </a:moveTo>
                <a:cubicBezTo>
                  <a:pt x="2360676" y="788924"/>
                  <a:pt x="2307336" y="523240"/>
                  <a:pt x="2157984" y="365760"/>
                </a:cubicBezTo>
                <a:cubicBezTo>
                  <a:pt x="2008632" y="208280"/>
                  <a:pt x="1877568" y="170688"/>
                  <a:pt x="1517904" y="109728"/>
                </a:cubicBezTo>
                <a:cubicBezTo>
                  <a:pt x="1158240" y="48768"/>
                  <a:pt x="579120" y="24384"/>
                  <a:pt x="0" y="0"/>
                </a:cubicBez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3159858-4894-40B2-9804-E5A1A3DCD938}"/>
              </a:ext>
            </a:extLst>
          </p:cNvPr>
          <p:cNvSpPr/>
          <p:nvPr/>
        </p:nvSpPr>
        <p:spPr>
          <a:xfrm>
            <a:off x="2572512" y="1743456"/>
            <a:ext cx="714987" cy="247950"/>
          </a:xfrm>
          <a:custGeom>
            <a:avLst/>
            <a:gdLst>
              <a:gd name="connsiteX0" fmla="*/ 0 w 714987"/>
              <a:gd name="connsiteY0" fmla="*/ 0 h 247950"/>
              <a:gd name="connsiteX1" fmla="*/ 621792 w 714987"/>
              <a:gd name="connsiteY1" fmla="*/ 42672 h 247950"/>
              <a:gd name="connsiteX2" fmla="*/ 688848 w 714987"/>
              <a:gd name="connsiteY2" fmla="*/ 231648 h 247950"/>
              <a:gd name="connsiteX3" fmla="*/ 390144 w 714987"/>
              <a:gd name="connsiteY3" fmla="*/ 225552 h 247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987" h="247950">
                <a:moveTo>
                  <a:pt x="0" y="0"/>
                </a:moveTo>
                <a:cubicBezTo>
                  <a:pt x="253492" y="2032"/>
                  <a:pt x="506984" y="4064"/>
                  <a:pt x="621792" y="42672"/>
                </a:cubicBezTo>
                <a:cubicBezTo>
                  <a:pt x="736600" y="81280"/>
                  <a:pt x="727456" y="201168"/>
                  <a:pt x="688848" y="231648"/>
                </a:cubicBezTo>
                <a:cubicBezTo>
                  <a:pt x="650240" y="262128"/>
                  <a:pt x="520192" y="243840"/>
                  <a:pt x="390144" y="225552"/>
                </a:cubicBez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58A4C30D-31C2-4157-A1CC-CB4162D773A9}"/>
                  </a:ext>
                </a:extLst>
              </p:cNvPr>
              <p:cNvSpPr txBox="1"/>
              <p:nvPr/>
            </p:nvSpPr>
            <p:spPr>
              <a:xfrm>
                <a:off x="1658771" y="3974718"/>
                <a:ext cx="892271" cy="307777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40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Helvetica" panose="020B0604020202020204" pitchFamily="34" charset="0"/>
                        </a:rPr>
                        <m:t>𝐷</m:t>
                      </m:r>
                      <m:r>
                        <a:rPr lang="es-ES" sz="1400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Helvetica" panose="020B0604020202020204" pitchFamily="34" charset="0"/>
                        </a:rPr>
                        <m:t>,</m:t>
                      </m:r>
                      <m:r>
                        <a:rPr lang="es-ES" sz="1400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Helvetica" panose="020B0604020202020204" pitchFamily="34" charset="0"/>
                        </a:rPr>
                        <m:t>𝑊</m:t>
                      </m:r>
                      <m:r>
                        <a:rPr lang="es-ES" sz="1400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Helvetica" panose="020B0604020202020204" pitchFamily="34" charset="0"/>
                        </a:rPr>
                        <m:t>,</m:t>
                      </m:r>
                      <m:sSub>
                        <m:sSubPr>
                          <m:ctrlPr>
                            <a:rPr lang="es-ES" sz="1400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Helvetica" panose="020B0604020202020204" pitchFamily="34" charset="0"/>
                            </a:rPr>
                          </m:ctrlPr>
                        </m:sSubPr>
                        <m:e>
                          <m:r>
                            <a:rPr lang="es-ES" sz="1400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Helvetica" panose="020B0604020202020204" pitchFamily="34" charset="0"/>
                            </a:rPr>
                            <m:t>𝑉</m:t>
                          </m:r>
                        </m:e>
                        <m:sub>
                          <m:r>
                            <a:rPr lang="es-ES" sz="1400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Helvetica" panose="020B0604020202020204" pitchFamily="34" charset="0"/>
                            </a:rPr>
                            <m:t>𝑣</m:t>
                          </m:r>
                        </m:sub>
                      </m:sSub>
                    </m:oMath>
                  </m:oMathPara>
                </a14:m>
                <a:endParaRPr lang="es-AR" sz="1400" dirty="0"/>
              </a:p>
            </p:txBody>
          </p:sp>
        </mc:Choice>
        <mc:Fallback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58A4C30D-31C2-4157-A1CC-CB4162D773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8771" y="3974718"/>
                <a:ext cx="892271" cy="307777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8" name="Marcador de contenido 2">
            <a:extLst>
              <a:ext uri="{FF2B5EF4-FFF2-40B4-BE49-F238E27FC236}">
                <a16:creationId xmlns:a16="http://schemas.microsoft.com/office/drawing/2014/main" id="{E964237D-AC6C-4450-A848-5122ED68BDAE}"/>
              </a:ext>
            </a:extLst>
          </p:cNvPr>
          <p:cNvSpPr txBox="1">
            <a:spLocks/>
          </p:cNvSpPr>
          <p:nvPr/>
        </p:nvSpPr>
        <p:spPr>
          <a:xfrm>
            <a:off x="226947" y="4370486"/>
            <a:ext cx="6131893" cy="312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s-ES" sz="1400" dirty="0">
                <a:solidFill>
                  <a:schemeClr val="tx1"/>
                </a:solidFill>
              </a:rPr>
              <a:t>El caudal de derivación se obtiene con un BM en el nodo: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A585BF98-651A-4248-9FC9-5A723EEFB37B}"/>
                  </a:ext>
                </a:extLst>
              </p:cNvPr>
              <p:cNvSpPr txBox="1"/>
              <p:nvPr/>
            </p:nvSpPr>
            <p:spPr>
              <a:xfrm>
                <a:off x="1069438" y="4767655"/>
                <a:ext cx="1795266" cy="535275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1400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Helvetica" panose="020B0604020202020204" pitchFamily="34" charset="0"/>
                            </a:rPr>
                          </m:ctrlPr>
                        </m:sSubPr>
                        <m:e>
                          <m:r>
                            <a:rPr lang="es-ES" sz="140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Helvetica" panose="020B0604020202020204" pitchFamily="34" charset="0"/>
                            </a:rPr>
                            <m:t>𝐷</m:t>
                          </m:r>
                        </m:e>
                        <m:sub>
                          <m:r>
                            <a:rPr lang="es-ES" sz="1400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Helvetica" panose="020B0604020202020204" pitchFamily="34" charset="0"/>
                            </a:rPr>
                            <m:t>𝑒</m:t>
                          </m:r>
                        </m:sub>
                      </m:sSub>
                      <m:r>
                        <a:rPr lang="es-ES" sz="1400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Helvetica" panose="020B0604020202020204" pitchFamily="34" charset="0"/>
                        </a:rPr>
                        <m:t>=</m:t>
                      </m:r>
                      <m:r>
                        <a:rPr lang="es-ES" sz="1400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Helvetica" panose="020B0604020202020204" pitchFamily="34" charset="0"/>
                        </a:rPr>
                        <m:t>𝑊</m:t>
                      </m:r>
                      <m:r>
                        <a:rPr lang="es-ES" sz="1400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Helvetica" panose="020B0604020202020204" pitchFamily="34" charset="0"/>
                        </a:rPr>
                        <m:t>−</m:t>
                      </m:r>
                      <m:f>
                        <m:fPr>
                          <m:ctrlPr>
                            <a:rPr lang="es-ES" sz="1400" b="0" i="1" smtClean="0">
                              <a:latin typeface="Cambria Math" panose="02040503050406030204" pitchFamily="18" charset="0"/>
                              <a:cs typeface="Helvetica" panose="020B0604020202020204" pitchFamily="34" charset="0"/>
                            </a:rPr>
                          </m:ctrlPr>
                        </m:fPr>
                        <m:num>
                          <m:r>
                            <a:rPr lang="es-ES" sz="1400" b="0" i="1" smtClean="0">
                              <a:latin typeface="Cambria Math" panose="02040503050406030204" pitchFamily="18" charset="0"/>
                              <a:cs typeface="Helvetica" panose="020B0604020202020204" pitchFamily="34" charset="0"/>
                            </a:rPr>
                            <m:t>1.1</m:t>
                          </m:r>
                          <m:sSub>
                            <m:sSubPr>
                              <m:ctrlPr>
                                <a:rPr lang="es-ES" sz="1400" b="0" i="1" smtClean="0">
                                  <a:latin typeface="Cambria Math" panose="02040503050406030204" pitchFamily="18" charset="0"/>
                                  <a:cs typeface="Helvetica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s-ES" sz="1400" b="0" i="1" smtClean="0">
                                  <a:latin typeface="Cambria Math" panose="02040503050406030204" pitchFamily="18" charset="0"/>
                                  <a:cs typeface="Helvetica" panose="020B0604020202020204" pitchFamily="34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s-ES" sz="1400" b="0" i="1" smtClean="0">
                                  <a:latin typeface="Cambria Math" panose="02040503050406030204" pitchFamily="18" charset="0"/>
                                  <a:cs typeface="Helvetica" panose="020B0604020202020204" pitchFamily="34" charset="0"/>
                                </a:rPr>
                                <m:t>𝑠</m:t>
                              </m:r>
                            </m:sub>
                          </m:sSub>
                        </m:num>
                        <m:den>
                          <m:d>
                            <m:dPr>
                              <m:ctrlPr>
                                <a:rPr lang="es-ES" sz="1400" b="0" i="1" smtClean="0">
                                  <a:latin typeface="Cambria Math" panose="02040503050406030204" pitchFamily="18" charset="0"/>
                                  <a:cs typeface="Helvetica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s-ES" sz="1400" b="0" i="1" smtClean="0">
                                  <a:latin typeface="Cambria Math" panose="02040503050406030204" pitchFamily="18" charset="0"/>
                                  <a:cs typeface="Helvetica" panose="020B0604020202020204" pitchFamily="34" charset="0"/>
                                </a:rPr>
                                <m:t>1−</m:t>
                              </m:r>
                              <m:sSub>
                                <m:sSubPr>
                                  <m:ctrlPr>
                                    <a:rPr lang="es-ES" sz="1400" b="0" i="1" smtClean="0">
                                      <a:latin typeface="Cambria Math" panose="02040503050406030204" pitchFamily="18" charset="0"/>
                                      <a:cs typeface="Helvetica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1400" b="0" i="1" smtClean="0">
                                      <a:latin typeface="Cambria Math" panose="02040503050406030204" pitchFamily="18" charset="0"/>
                                      <a:cs typeface="Helvetica" panose="020B0604020202020204" pitchFamily="34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s-ES" sz="1400" b="0" i="1" smtClean="0">
                                      <a:latin typeface="Cambria Math" panose="02040503050406030204" pitchFamily="18" charset="0"/>
                                      <a:cs typeface="Helvetica" panose="020B0604020202020204" pitchFamily="34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es-AR" sz="1400" dirty="0"/>
              </a:p>
            </p:txBody>
          </p:sp>
        </mc:Choice>
        <mc:Fallback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A585BF98-651A-4248-9FC9-5A723EEFB3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9438" y="4767655"/>
                <a:ext cx="1795266" cy="535275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67011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8" grpId="0" animBg="1"/>
      <p:bldP spid="11" grpId="0"/>
      <p:bldP spid="12" grpId="0" animBg="1"/>
      <p:bldP spid="17" grpId="0"/>
      <p:bldP spid="64" grpId="0"/>
      <p:bldP spid="68" grpId="0" animBg="1"/>
      <p:bldP spid="70" grpId="0" animBg="1"/>
      <p:bldP spid="75" grpId="0" animBg="1"/>
      <p:bldP spid="85" grpId="0" animBg="1"/>
      <p:bldP spid="86" grpId="0" animBg="1"/>
      <p:bldP spid="3" grpId="0" animBg="1"/>
      <p:bldP spid="9" grpId="0" animBg="1"/>
      <p:bldP spid="16" grpId="0" animBg="1"/>
      <p:bldP spid="19" grpId="0" animBg="1"/>
      <p:bldP spid="87" grpId="0" animBg="1"/>
      <p:bldP spid="88" grpId="0"/>
      <p:bldP spid="8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5375" y="220560"/>
            <a:ext cx="9875520" cy="919940"/>
          </a:xfrm>
        </p:spPr>
        <p:txBody>
          <a:bodyPr/>
          <a:lstStyle/>
          <a:p>
            <a:r>
              <a:rPr lang="es-AR" dirty="0"/>
              <a:t>Resolución V.</a:t>
            </a:r>
            <a:endParaRPr lang="en-US" dirty="0"/>
          </a:p>
        </p:txBody>
      </p:sp>
      <p:sp>
        <p:nvSpPr>
          <p:cNvPr id="7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438912" y="6251260"/>
            <a:ext cx="11329416" cy="365125"/>
          </a:xfrm>
        </p:spPr>
        <p:txBody>
          <a:bodyPr/>
          <a:lstStyle/>
          <a:p>
            <a:pPr algn="l"/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76.52/76.05 - </a:t>
            </a:r>
            <a:r>
              <a:rPr lang="en-US" sz="1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Operaciones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Unitarias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1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Transferencia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Materia / </a:t>
            </a:r>
            <a:r>
              <a:rPr lang="en-US" sz="1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Operaciones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Unitarias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III                                                                         1° </a:t>
            </a:r>
            <a:r>
              <a:rPr lang="en-US" sz="1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Cuatrimestre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2020</a:t>
            </a:r>
          </a:p>
        </p:txBody>
      </p:sp>
      <p:sp>
        <p:nvSpPr>
          <p:cNvPr id="8" name="Oval 7"/>
          <p:cNvSpPr/>
          <p:nvPr/>
        </p:nvSpPr>
        <p:spPr>
          <a:xfrm>
            <a:off x="371475" y="340460"/>
            <a:ext cx="590550" cy="578882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04825" y="340460"/>
            <a:ext cx="1333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FAC912F-0B16-4E22-AC09-76DAFE3B28C0}" type="slidenum">
              <a:rPr lang="es-AR" sz="2800" smtClean="0"/>
              <a:t>12</a:t>
            </a:fld>
            <a:endParaRPr lang="en-US" sz="2800" dirty="0"/>
          </a:p>
        </p:txBody>
      </p:sp>
      <p:sp>
        <p:nvSpPr>
          <p:cNvPr id="18" name="Rectángulo 1">
            <a:extLst>
              <a:ext uri="{FF2B5EF4-FFF2-40B4-BE49-F238E27FC236}">
                <a16:creationId xmlns:a16="http://schemas.microsoft.com/office/drawing/2014/main" id="{38A3ACB6-1A96-4749-9F03-33D354FC08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7900" y="9699625"/>
            <a:ext cx="12700" cy="12700"/>
          </a:xfrm>
          <a:prstGeom prst="rect">
            <a:avLst/>
          </a:prstGeom>
          <a:solidFill>
            <a:srgbClr val="00000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s-AR"/>
          </a:p>
        </p:txBody>
      </p:sp>
      <p:pic>
        <p:nvPicPr>
          <p:cNvPr id="10" name="Imagen 2" descr="Nueva marca difusion - web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9223" y="254465"/>
            <a:ext cx="2120900" cy="6604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Marcador de contenido 2">
            <a:extLst>
              <a:ext uri="{FF2B5EF4-FFF2-40B4-BE49-F238E27FC236}">
                <a16:creationId xmlns:a16="http://schemas.microsoft.com/office/drawing/2014/main" id="{7B368128-3844-4D8B-BA60-D1FB71091F46}"/>
              </a:ext>
            </a:extLst>
          </p:cNvPr>
          <p:cNvSpPr txBox="1">
            <a:spLocks/>
          </p:cNvSpPr>
          <p:nvPr/>
        </p:nvSpPr>
        <p:spPr>
          <a:xfrm>
            <a:off x="222060" y="1083740"/>
            <a:ext cx="7108576" cy="3696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Corbel" pitchFamily="34" charset="0"/>
              <a:buNone/>
            </a:pPr>
            <a:r>
              <a:rPr lang="es-ES" sz="1400" b="1" u="sng" dirty="0">
                <a:solidFill>
                  <a:schemeClr val="tx1"/>
                </a:solidFill>
              </a:rPr>
              <a:t>Típico problema de hidráulica de platos: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2F755EE-3082-426E-B9DC-BD496743CD76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6490321" y="3722997"/>
            <a:ext cx="5278007" cy="252439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C452078-B43B-4548-B738-2BDB7053FD77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7497" y="914865"/>
            <a:ext cx="5452791" cy="2742735"/>
          </a:xfrm>
          <a:prstGeom prst="rect">
            <a:avLst/>
          </a:prstGeom>
          <a:noFill/>
        </p:spPr>
      </p:pic>
      <p:sp>
        <p:nvSpPr>
          <p:cNvPr id="29" name="Oval 28">
            <a:extLst>
              <a:ext uri="{FF2B5EF4-FFF2-40B4-BE49-F238E27FC236}">
                <a16:creationId xmlns:a16="http://schemas.microsoft.com/office/drawing/2014/main" id="{D9150237-7E58-4D58-B4D8-FC38BC6F598E}"/>
              </a:ext>
            </a:extLst>
          </p:cNvPr>
          <p:cNvSpPr/>
          <p:nvPr/>
        </p:nvSpPr>
        <p:spPr>
          <a:xfrm>
            <a:off x="9861438" y="2150527"/>
            <a:ext cx="731954" cy="14462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6BCD1180-5A7A-4134-AC93-4DACCF963E8E}"/>
                  </a:ext>
                </a:extLst>
              </p:cNvPr>
              <p:cNvSpPr txBox="1"/>
              <p:nvPr/>
            </p:nvSpPr>
            <p:spPr>
              <a:xfrm>
                <a:off x="11216897" y="1916285"/>
                <a:ext cx="426207" cy="2241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E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1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p>
                          <m:r>
                            <a:rPr lang="es-ES" sz="1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s-ES" sz="1400" b="0" i="1" smtClean="0">
                              <a:latin typeface="Cambria Math" panose="02040503050406030204" pitchFamily="18" charset="0"/>
                            </a:rPr>
                            <m:t>á</m:t>
                          </m:r>
                          <m:r>
                            <a:rPr lang="es-E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s-AR" sz="1400" dirty="0"/>
              </a:p>
            </p:txBody>
          </p:sp>
        </mc:Choice>
        <mc:Fallback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6BCD1180-5A7A-4134-AC93-4DACCF963E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16897" y="1916285"/>
                <a:ext cx="426207" cy="224164"/>
              </a:xfrm>
              <a:prstGeom prst="rect">
                <a:avLst/>
              </a:prstGeom>
              <a:blipFill>
                <a:blip r:embed="rId6"/>
                <a:stretch>
                  <a:fillRect l="-10000" t="-2703" r="-2857" b="-5405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AE3CD9EB-8702-42EF-86F8-FD037A945406}"/>
              </a:ext>
            </a:extLst>
          </p:cNvPr>
          <p:cNvCxnSpPr/>
          <p:nvPr/>
        </p:nvCxnSpPr>
        <p:spPr>
          <a:xfrm>
            <a:off x="10394302" y="3539765"/>
            <a:ext cx="1450410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D3EB527D-F8DA-4295-9048-F7E6AFEF131C}"/>
              </a:ext>
            </a:extLst>
          </p:cNvPr>
          <p:cNvCxnSpPr>
            <a:cxnSpLocks/>
          </p:cNvCxnSpPr>
          <p:nvPr/>
        </p:nvCxnSpPr>
        <p:spPr>
          <a:xfrm flipV="1">
            <a:off x="11844712" y="1617819"/>
            <a:ext cx="0" cy="191835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841BD7EF-3DB7-4D26-B21B-1178447B3085}"/>
              </a:ext>
            </a:extLst>
          </p:cNvPr>
          <p:cNvCxnSpPr>
            <a:cxnSpLocks/>
          </p:cNvCxnSpPr>
          <p:nvPr/>
        </p:nvCxnSpPr>
        <p:spPr>
          <a:xfrm flipH="1" flipV="1">
            <a:off x="9096843" y="1617819"/>
            <a:ext cx="2747869" cy="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25D86F12-82F4-4E90-B6A9-7C12AD4E4844}"/>
              </a:ext>
            </a:extLst>
          </p:cNvPr>
          <p:cNvCxnSpPr>
            <a:cxnSpLocks/>
          </p:cNvCxnSpPr>
          <p:nvPr/>
        </p:nvCxnSpPr>
        <p:spPr>
          <a:xfrm flipH="1">
            <a:off x="7933627" y="1499985"/>
            <a:ext cx="1107305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5F6FF15A-35CB-4656-8F9E-4D6BE78A0E3D}"/>
              </a:ext>
            </a:extLst>
          </p:cNvPr>
          <p:cNvCxnSpPr>
            <a:cxnSpLocks/>
          </p:cNvCxnSpPr>
          <p:nvPr/>
        </p:nvCxnSpPr>
        <p:spPr>
          <a:xfrm flipH="1">
            <a:off x="7231224" y="1499985"/>
            <a:ext cx="441219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F3B012F6-BEF1-4920-8112-3194A2D380D2}"/>
              </a:ext>
            </a:extLst>
          </p:cNvPr>
          <p:cNvCxnSpPr>
            <a:cxnSpLocks/>
          </p:cNvCxnSpPr>
          <p:nvPr/>
        </p:nvCxnSpPr>
        <p:spPr>
          <a:xfrm flipH="1">
            <a:off x="7221389" y="1499985"/>
            <a:ext cx="9835" cy="65054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79645D30-A004-4D4F-AE92-EEC37F1DAE1B}"/>
              </a:ext>
            </a:extLst>
          </p:cNvPr>
          <p:cNvCxnSpPr>
            <a:cxnSpLocks/>
          </p:cNvCxnSpPr>
          <p:nvPr/>
        </p:nvCxnSpPr>
        <p:spPr>
          <a:xfrm>
            <a:off x="7231224" y="2150527"/>
            <a:ext cx="374243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3BDF6839-E637-48A2-9421-CDBCA3512393}"/>
                  </a:ext>
                </a:extLst>
              </p:cNvPr>
              <p:cNvSpPr txBox="1"/>
              <p:nvPr/>
            </p:nvSpPr>
            <p:spPr>
              <a:xfrm>
                <a:off x="7063973" y="2221781"/>
                <a:ext cx="24077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s-ES" sz="1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</m:oMath>
                  </m:oMathPara>
                </a14:m>
                <a:endParaRPr lang="es-AR" sz="1400" dirty="0"/>
              </a:p>
            </p:txBody>
          </p:sp>
        </mc:Choice>
        <mc:Fallback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3BDF6839-E637-48A2-9421-CDBCA35123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3973" y="2221781"/>
                <a:ext cx="240772" cy="215444"/>
              </a:xfrm>
              <a:prstGeom prst="rect">
                <a:avLst/>
              </a:prstGeom>
              <a:blipFill>
                <a:blip r:embed="rId7"/>
                <a:stretch>
                  <a:fillRect l="-17949" r="-7692" b="-11111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B9E5D5BA-1588-4D8D-96B7-F1DF29EAFE1F}"/>
              </a:ext>
            </a:extLst>
          </p:cNvPr>
          <p:cNvCxnSpPr>
            <a:cxnSpLocks/>
          </p:cNvCxnSpPr>
          <p:nvPr/>
        </p:nvCxnSpPr>
        <p:spPr>
          <a:xfrm flipH="1">
            <a:off x="7295028" y="4780322"/>
            <a:ext cx="1745904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3C55C18E-BAE6-41AE-87A9-2AD54F5A4E7B}"/>
                  </a:ext>
                </a:extLst>
              </p:cNvPr>
              <p:cNvSpPr txBox="1"/>
              <p:nvPr/>
            </p:nvSpPr>
            <p:spPr>
              <a:xfrm>
                <a:off x="6917624" y="4252002"/>
                <a:ext cx="326756" cy="232692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s-ES" sz="1400" b="0" i="1" smtClean="0">
                              <a:latin typeface="Cambria Math" panose="02040503050406030204" pitchFamily="18" charset="0"/>
                            </a:rPr>
                            <m:t>𝑁𝑓</m:t>
                          </m:r>
                        </m:sub>
                      </m:sSub>
                    </m:oMath>
                  </m:oMathPara>
                </a14:m>
                <a:endParaRPr lang="es-AR" sz="1400" dirty="0"/>
              </a:p>
            </p:txBody>
          </p:sp>
        </mc:Choice>
        <mc:Fallback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3C55C18E-BAE6-41AE-87A9-2AD54F5A4E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7624" y="4252002"/>
                <a:ext cx="326756" cy="232692"/>
              </a:xfrm>
              <a:prstGeom prst="rect">
                <a:avLst/>
              </a:prstGeom>
              <a:blipFill>
                <a:blip r:embed="rId8"/>
                <a:stretch>
                  <a:fillRect l="-7143" r="-5357" b="-17073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5F719BEF-FCF6-46C2-83C1-D0CFB98F412A}"/>
              </a:ext>
            </a:extLst>
          </p:cNvPr>
          <p:cNvCxnSpPr>
            <a:cxnSpLocks/>
          </p:cNvCxnSpPr>
          <p:nvPr/>
        </p:nvCxnSpPr>
        <p:spPr>
          <a:xfrm>
            <a:off x="10854690" y="2143692"/>
            <a:ext cx="32004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C7F0DA07-9940-44F8-8780-B5602440C4AA}"/>
              </a:ext>
            </a:extLst>
          </p:cNvPr>
          <p:cNvCxnSpPr>
            <a:cxnSpLocks/>
          </p:cNvCxnSpPr>
          <p:nvPr/>
        </p:nvCxnSpPr>
        <p:spPr>
          <a:xfrm flipV="1">
            <a:off x="11142345" y="1825256"/>
            <a:ext cx="0" cy="31519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015736E5-5487-40BD-B6FC-84FD26E62819}"/>
                  </a:ext>
                </a:extLst>
              </p:cNvPr>
              <p:cNvSpPr txBox="1"/>
              <p:nvPr/>
            </p:nvSpPr>
            <p:spPr>
              <a:xfrm>
                <a:off x="11307963" y="2176008"/>
                <a:ext cx="23602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s-ES" sz="1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</m:oMath>
                  </m:oMathPara>
                </a14:m>
                <a:endParaRPr lang="es-AR" sz="1400" dirty="0"/>
              </a:p>
            </p:txBody>
          </p:sp>
        </mc:Choice>
        <mc:Fallback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015736E5-5487-40BD-B6FC-84FD26E628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07963" y="2176008"/>
                <a:ext cx="236027" cy="215444"/>
              </a:xfrm>
              <a:prstGeom prst="rect">
                <a:avLst/>
              </a:prstGeom>
              <a:blipFill>
                <a:blip r:embed="rId9"/>
                <a:stretch>
                  <a:fillRect l="-20513" r="-2564" b="-22857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B7C487EE-6851-4320-A2D4-EDC13339CBC5}"/>
              </a:ext>
            </a:extLst>
          </p:cNvPr>
          <p:cNvCxnSpPr>
            <a:cxnSpLocks/>
          </p:cNvCxnSpPr>
          <p:nvPr/>
        </p:nvCxnSpPr>
        <p:spPr>
          <a:xfrm flipV="1">
            <a:off x="9040932" y="4366048"/>
            <a:ext cx="0" cy="152119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2B639DBB-517D-4861-BE20-79A71AED116F}"/>
              </a:ext>
            </a:extLst>
          </p:cNvPr>
          <p:cNvCxnSpPr>
            <a:cxnSpLocks/>
          </p:cNvCxnSpPr>
          <p:nvPr/>
        </p:nvCxnSpPr>
        <p:spPr>
          <a:xfrm flipH="1">
            <a:off x="7304746" y="4376208"/>
            <a:ext cx="1736186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FFA270C2-A9BF-41C2-809D-7066B0B87ED3}"/>
                  </a:ext>
                </a:extLst>
              </p:cNvPr>
              <p:cNvSpPr txBox="1"/>
              <p:nvPr/>
            </p:nvSpPr>
            <p:spPr>
              <a:xfrm>
                <a:off x="11307963" y="5697887"/>
                <a:ext cx="23602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s-ES" sz="1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</m:oMath>
                  </m:oMathPara>
                </a14:m>
                <a:endParaRPr lang="es-AR" sz="1400" dirty="0"/>
              </a:p>
            </p:txBody>
          </p:sp>
        </mc:Choice>
        <mc:Fallback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FFA270C2-A9BF-41C2-809D-7066B0B87E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07963" y="5697887"/>
                <a:ext cx="236027" cy="215444"/>
              </a:xfrm>
              <a:prstGeom prst="rect">
                <a:avLst/>
              </a:prstGeom>
              <a:blipFill>
                <a:blip r:embed="rId9"/>
                <a:stretch>
                  <a:fillRect l="-20513" r="-2564" b="-22857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2014CC2-2122-4272-A59A-0F76C4FE738C}"/>
                  </a:ext>
                </a:extLst>
              </p:cNvPr>
              <p:cNvSpPr txBox="1"/>
              <p:nvPr/>
            </p:nvSpPr>
            <p:spPr>
              <a:xfrm>
                <a:off x="10737574" y="3288762"/>
                <a:ext cx="426207" cy="2241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E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1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p>
                          <m:r>
                            <a:rPr lang="es-ES" sz="1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s-ES" sz="1400" b="0" i="1" smtClean="0">
                              <a:latin typeface="Cambria Math" panose="02040503050406030204" pitchFamily="18" charset="0"/>
                            </a:rPr>
                            <m:t>á</m:t>
                          </m:r>
                          <m:r>
                            <a:rPr lang="es-E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s-AR" sz="1400" dirty="0"/>
              </a:p>
            </p:txBody>
          </p:sp>
        </mc:Choice>
        <mc:Fallback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2014CC2-2122-4272-A59A-0F76C4FE73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37574" y="3288762"/>
                <a:ext cx="426207" cy="224164"/>
              </a:xfrm>
              <a:prstGeom prst="rect">
                <a:avLst/>
              </a:prstGeom>
              <a:blipFill>
                <a:blip r:embed="rId10"/>
                <a:stretch>
                  <a:fillRect l="-10000" t="-2703" r="-2857" b="-5405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E9C34E89-5408-4521-809D-85DF1F38040C}"/>
              </a:ext>
            </a:extLst>
          </p:cNvPr>
          <p:cNvSpPr txBox="1">
            <a:spLocks/>
          </p:cNvSpPr>
          <p:nvPr/>
        </p:nvSpPr>
        <p:spPr>
          <a:xfrm>
            <a:off x="226947" y="1308765"/>
            <a:ext cx="6131893" cy="51649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s-ES" sz="1400" dirty="0">
                <a:solidFill>
                  <a:schemeClr val="tx1"/>
                </a:solidFill>
              </a:rPr>
              <a:t>Es un problema de </a:t>
            </a:r>
            <a:r>
              <a:rPr lang="es-ES" sz="1400" i="1" dirty="0">
                <a:solidFill>
                  <a:schemeClr val="tx1"/>
                </a:solidFill>
              </a:rPr>
              <a:t>rating</a:t>
            </a:r>
            <a:r>
              <a:rPr lang="es-ES" sz="1400" dirty="0">
                <a:solidFill>
                  <a:schemeClr val="tx1"/>
                </a:solidFill>
              </a:rPr>
              <a:t> de un plato construido. Se deberá verificar si no se encuentra muy “próximo” a la inundación por arrastre.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0" name="Marcador de contenido 2">
                <a:extLst>
                  <a:ext uri="{FF2B5EF4-FFF2-40B4-BE49-F238E27FC236}">
                    <a16:creationId xmlns:a16="http://schemas.microsoft.com/office/drawing/2014/main" id="{DB5B23F9-D688-4B7A-896E-D724C4C6EBC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26947" y="1709685"/>
                <a:ext cx="6131893" cy="87095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182880" algn="l" defTabSz="914400" rtl="0" eaLnBrk="1" latinLnBrk="0" hangingPunct="1">
                  <a:lnSpc>
                    <a:spcPct val="90000"/>
                  </a:lnSpc>
                  <a:spcBef>
                    <a:spcPts val="1400"/>
                  </a:spcBef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22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20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2pPr>
                <a:lvl3pPr marL="731520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8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3pPr>
                <a:lvl4pPr marL="1005840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6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4pPr>
                <a:lvl5pPr marL="1280160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6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5pPr>
                <a:lvl6pPr marL="16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6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6pPr>
                <a:lvl7pPr marL="19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6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7pPr>
                <a:lvl8pPr marL="22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6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8pPr>
                <a:lvl9pPr marL="2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6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s-ES" sz="1400" dirty="0">
                    <a:solidFill>
                      <a:schemeClr val="tx1"/>
                    </a:solidFill>
                  </a:rPr>
                  <a:t>Consideraciones: Se debe hacer en el fondo.</a:t>
                </a:r>
              </a:p>
              <a:p>
                <a:pPr lvl="1" algn="just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s-ES" sz="1200" dirty="0">
                    <a:solidFill>
                      <a:schemeClr val="tx1"/>
                    </a:solidFill>
                  </a:rPr>
                  <a:t>Vapor Vivo: TEG</a:t>
                </a:r>
              </a:p>
              <a:p>
                <a:pPr lvl="1" algn="just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s-ES" sz="1200" dirty="0">
                    <a:solidFill>
                      <a:schemeClr val="tx1"/>
                    </a:solidFill>
                  </a:rPr>
                  <a:t>Líquido: Mezcla </a:t>
                </a:r>
                <a14:m>
                  <m:oMath xmlns:m="http://schemas.openxmlformats.org/officeDocument/2006/math">
                    <m:r>
                      <a:rPr lang="es-ES" sz="12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s-ES" sz="1200" dirty="0">
                    <a:solidFill>
                      <a:schemeClr val="tx1"/>
                    </a:solidFill>
                  </a:rPr>
                  <a:t>.</a:t>
                </a:r>
              </a:p>
            </p:txBody>
          </p:sp>
        </mc:Choice>
        <mc:Fallback>
          <p:sp>
            <p:nvSpPr>
              <p:cNvPr id="90" name="Marcador de contenido 2">
                <a:extLst>
                  <a:ext uri="{FF2B5EF4-FFF2-40B4-BE49-F238E27FC236}">
                    <a16:creationId xmlns:a16="http://schemas.microsoft.com/office/drawing/2014/main" id="{DB5B23F9-D688-4B7A-896E-D724C4C6EB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947" y="1709685"/>
                <a:ext cx="6131893" cy="870955"/>
              </a:xfrm>
              <a:prstGeom prst="rect">
                <a:avLst/>
              </a:prstGeom>
              <a:blipFill>
                <a:blip r:embed="rId11"/>
                <a:stretch>
                  <a:fillRect t="-699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1" name="Marcador de contenido 2">
            <a:extLst>
              <a:ext uri="{FF2B5EF4-FFF2-40B4-BE49-F238E27FC236}">
                <a16:creationId xmlns:a16="http://schemas.microsoft.com/office/drawing/2014/main" id="{95E52657-66EB-4FC2-895E-3B48B35F4054}"/>
              </a:ext>
            </a:extLst>
          </p:cNvPr>
          <p:cNvSpPr txBox="1">
            <a:spLocks/>
          </p:cNvSpPr>
          <p:nvPr/>
        </p:nvSpPr>
        <p:spPr>
          <a:xfrm>
            <a:off x="227272" y="2516726"/>
            <a:ext cx="6131893" cy="5164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s-ES" sz="1400" dirty="0">
                <a:solidFill>
                  <a:schemeClr val="tx1"/>
                </a:solidFill>
              </a:rPr>
              <a:t>Considerar reglas de mezclado vistas para las propiedades cinéticas.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3B4F1DC4-9313-429E-B2F6-9E5EB6E013C7}"/>
                  </a:ext>
                </a:extLst>
              </p:cNvPr>
              <p:cNvSpPr txBox="1"/>
              <p:nvPr/>
            </p:nvSpPr>
            <p:spPr>
              <a:xfrm>
                <a:off x="6868369" y="4643344"/>
                <a:ext cx="384143" cy="256289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sSub>
                            <m:sSubPr>
                              <m:ctrlPr>
                                <a:rPr lang="es-E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14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s-ES" sz="1400" b="0" i="1" smtClean="0">
                                  <a:latin typeface="Cambria Math" panose="02040503050406030204" pitchFamily="18" charset="0"/>
                                </a:rPr>
                                <m:t>𝑜𝑝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s-AR" sz="1400" dirty="0"/>
              </a:p>
            </p:txBody>
          </p:sp>
        </mc:Choice>
        <mc:Fallback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3B4F1DC4-9313-429E-B2F6-9E5EB6E013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8369" y="4643344"/>
                <a:ext cx="384143" cy="256289"/>
              </a:xfrm>
              <a:prstGeom prst="rect">
                <a:avLst/>
              </a:prstGeom>
              <a:blipFill>
                <a:blip r:embed="rId12"/>
                <a:stretch>
                  <a:fillRect l="-6061" b="-11111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326EF3AA-FDC9-448C-9FEB-B736DEC92F8A}"/>
                  </a:ext>
                </a:extLst>
              </p:cNvPr>
              <p:cNvSpPr txBox="1"/>
              <p:nvPr/>
            </p:nvSpPr>
            <p:spPr>
              <a:xfrm>
                <a:off x="2137477" y="2888562"/>
                <a:ext cx="930062" cy="4398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1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400" i="1" dirty="0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s-ES" sz="140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s-ES" sz="140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sz="14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ES" sz="1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1400" b="0" i="1" dirty="0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s-ES" sz="1400" b="0" i="1" dirty="0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s-ES" sz="1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p>
                                <m:sSupPr>
                                  <m:ctrlPr>
                                    <a:rPr lang="es-ES" sz="14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sz="1400" b="0" i="1" dirty="0" smtClean="0"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p>
                                  <m:sSub>
                                    <m:sSubPr>
                                      <m:ctrlPr>
                                        <a:rPr lang="es-ES" sz="1400" b="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ES" sz="1400" b="0" i="1" dirty="0" smtClean="0"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s-ES" sz="1400" b="0" i="1" dirty="0" smtClean="0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sub>
                                  </m:sSub>
                                </m:sup>
                              </m:sSup>
                              <m:r>
                                <a:rPr lang="es-ES" sz="1400" b="0" i="1" dirty="0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s-ES" sz="1400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s-AR" sz="1400" dirty="0"/>
              </a:p>
            </p:txBody>
          </p:sp>
        </mc:Choice>
        <mc:Fallback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326EF3AA-FDC9-448C-9FEB-B736DEC92F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7477" y="2888562"/>
                <a:ext cx="930062" cy="439800"/>
              </a:xfrm>
              <a:prstGeom prst="rect">
                <a:avLst/>
              </a:prstGeom>
              <a:blipFill>
                <a:blip r:embed="rId13"/>
                <a:stretch>
                  <a:fillRect l="-4605" b="-12500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32C77FF1-2ECA-42A6-B9A5-76553E97BEA0}"/>
                  </a:ext>
                </a:extLst>
              </p:cNvPr>
              <p:cNvSpPr txBox="1"/>
              <p:nvPr/>
            </p:nvSpPr>
            <p:spPr>
              <a:xfrm>
                <a:off x="1495699" y="3429000"/>
                <a:ext cx="1968809" cy="2326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1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400" i="1" dirty="0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s-ES" sz="140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s-ES" sz="1400" b="0" i="1" dirty="0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s-ES" sz="14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sz="1400" b="0" i="1" dirty="0" smtClean="0">
                          <a:latin typeface="Cambria Math" panose="02040503050406030204" pitchFamily="18" charset="0"/>
                        </a:rPr>
                        <m:t>𝑆𝑜𝑢𝑑𝑒𝑟𝑠</m:t>
                      </m:r>
                      <m:r>
                        <a:rPr lang="es-ES" sz="1400" b="0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s-ES" sz="1400" b="0" i="1" dirty="0" smtClean="0">
                          <a:latin typeface="Cambria Math" panose="02040503050406030204" pitchFamily="18" charset="0"/>
                        </a:rPr>
                        <m:t>𝐵𝑟𝑜𝑤𝑛</m:t>
                      </m:r>
                    </m:oMath>
                  </m:oMathPara>
                </a14:m>
                <a:endParaRPr lang="es-AR" sz="1400" dirty="0"/>
              </a:p>
            </p:txBody>
          </p:sp>
        </mc:Choice>
        <mc:Fallback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32C77FF1-2ECA-42A6-B9A5-76553E97BE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5699" y="3429000"/>
                <a:ext cx="1968809" cy="232692"/>
              </a:xfrm>
              <a:prstGeom prst="rect">
                <a:avLst/>
              </a:prstGeom>
              <a:blipFill>
                <a:blip r:embed="rId14"/>
                <a:stretch>
                  <a:fillRect l="-1858" r="-1238" b="-23684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05377F68-4F38-4DB9-9D17-EC743A872A3B}"/>
                  </a:ext>
                </a:extLst>
              </p:cNvPr>
              <p:cNvSpPr txBox="1"/>
              <p:nvPr/>
            </p:nvSpPr>
            <p:spPr>
              <a:xfrm>
                <a:off x="1629196" y="3911228"/>
                <a:ext cx="1701813" cy="4639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ES" sz="14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ES" sz="1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1400" b="0" i="1" dirty="0" smtClean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s-ES" sz="1400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s-ES" sz="1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1400" i="1" dirty="0" smtClean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s-ES" sz="140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s-ES" sz="1400" b="0" i="1" dirty="0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den>
                      </m:f>
                      <m:r>
                        <a:rPr lang="es-ES" sz="14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sz="1400" b="0" i="1" dirty="0" smtClean="0">
                          <a:latin typeface="Cambria Math" panose="02040503050406030204" pitchFamily="18" charset="0"/>
                        </a:rPr>
                        <m:t>𝑆𝑎𝑓𝑒𝑡𝑦</m:t>
                      </m:r>
                      <m:r>
                        <a:rPr lang="es-ES" sz="14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S" sz="1400" b="0" i="1" dirty="0" smtClean="0">
                          <a:latin typeface="Cambria Math" panose="02040503050406030204" pitchFamily="18" charset="0"/>
                        </a:rPr>
                        <m:t>𝐹𝑎𝑐𝑡𝑜𝑟</m:t>
                      </m:r>
                    </m:oMath>
                  </m:oMathPara>
                </a14:m>
                <a:endParaRPr lang="es-AR" sz="1400" dirty="0"/>
              </a:p>
            </p:txBody>
          </p:sp>
        </mc:Choice>
        <mc:Fallback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05377F68-4F38-4DB9-9D17-EC743A872A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9196" y="3911228"/>
                <a:ext cx="1701813" cy="463973"/>
              </a:xfrm>
              <a:prstGeom prst="rect">
                <a:avLst/>
              </a:prstGeom>
              <a:blipFill>
                <a:blip r:embed="rId15"/>
                <a:stretch>
                  <a:fillRect l="-2151" t="-1316" r="-1792" b="-10526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7FA04B67-80CC-4472-8640-8C4524CF653F}"/>
              </a:ext>
            </a:extLst>
          </p:cNvPr>
          <p:cNvCxnSpPr>
            <a:stCxn id="97" idx="2"/>
          </p:cNvCxnSpPr>
          <p:nvPr/>
        </p:nvCxnSpPr>
        <p:spPr>
          <a:xfrm flipH="1">
            <a:off x="1270000" y="4375201"/>
            <a:ext cx="1210103" cy="6099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Marcador de contenido 2">
            <a:extLst>
              <a:ext uri="{FF2B5EF4-FFF2-40B4-BE49-F238E27FC236}">
                <a16:creationId xmlns:a16="http://schemas.microsoft.com/office/drawing/2014/main" id="{E9282324-6B8A-4172-93A4-9B995D69105D}"/>
              </a:ext>
            </a:extLst>
          </p:cNvPr>
          <p:cNvSpPr txBox="1">
            <a:spLocks/>
          </p:cNvSpPr>
          <p:nvPr/>
        </p:nvSpPr>
        <p:spPr>
          <a:xfrm>
            <a:off x="423672" y="5042795"/>
            <a:ext cx="1611378" cy="5164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s-ES" sz="1400" dirty="0">
                <a:solidFill>
                  <a:schemeClr val="tx1"/>
                </a:solidFill>
              </a:rPr>
              <a:t>Torre inundada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9" name="Marcador de contenido 2">
                <a:extLst>
                  <a:ext uri="{FF2B5EF4-FFF2-40B4-BE49-F238E27FC236}">
                    <a16:creationId xmlns:a16="http://schemas.microsoft.com/office/drawing/2014/main" id="{301B794A-71EA-412F-879E-69080FF8FC4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407234" y="4516430"/>
                <a:ext cx="399835" cy="29562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182880" algn="l" defTabSz="914400" rtl="0" eaLnBrk="1" latinLnBrk="0" hangingPunct="1">
                  <a:lnSpc>
                    <a:spcPct val="90000"/>
                  </a:lnSpc>
                  <a:spcBef>
                    <a:spcPts val="1400"/>
                  </a:spcBef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22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20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2pPr>
                <a:lvl3pPr marL="731520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8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3pPr>
                <a:lvl4pPr marL="1005840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6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4pPr>
                <a:lvl5pPr marL="1280160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6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5pPr>
                <a:lvl6pPr marL="16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6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6pPr>
                <a:lvl7pPr marL="19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6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7pPr>
                <a:lvl8pPr marL="22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6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8pPr>
                <a:lvl9pPr marL="2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6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20" indent="0" algn="just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2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&gt;1</m:t>
                      </m:r>
                    </m:oMath>
                  </m:oMathPara>
                </a14:m>
                <a:endParaRPr lang="es-ES" sz="12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99" name="Marcador de contenido 2">
                <a:extLst>
                  <a:ext uri="{FF2B5EF4-FFF2-40B4-BE49-F238E27FC236}">
                    <a16:creationId xmlns:a16="http://schemas.microsoft.com/office/drawing/2014/main" id="{301B794A-71EA-412F-879E-69080FF8FC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7234" y="4516430"/>
                <a:ext cx="399835" cy="295627"/>
              </a:xfrm>
              <a:prstGeom prst="rect">
                <a:avLst/>
              </a:prstGeom>
              <a:blipFill>
                <a:blip r:embed="rId16"/>
                <a:stretch>
                  <a:fillRect r="-9231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059E873C-55CF-4936-9115-2154CCE6491D}"/>
              </a:ext>
            </a:extLst>
          </p:cNvPr>
          <p:cNvCxnSpPr>
            <a:cxnSpLocks/>
            <a:stCxn id="97" idx="2"/>
          </p:cNvCxnSpPr>
          <p:nvPr/>
        </p:nvCxnSpPr>
        <p:spPr>
          <a:xfrm>
            <a:off x="2480103" y="4375201"/>
            <a:ext cx="1126697" cy="6259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03" name="Marcador de contenido 2">
                <a:extLst>
                  <a:ext uri="{FF2B5EF4-FFF2-40B4-BE49-F238E27FC236}">
                    <a16:creationId xmlns:a16="http://schemas.microsoft.com/office/drawing/2014/main" id="{FA71B3AD-37C1-4A5D-AD72-FA48B50DB0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06413" y="4475861"/>
                <a:ext cx="399835" cy="29562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182880" algn="l" defTabSz="914400" rtl="0" eaLnBrk="1" latinLnBrk="0" hangingPunct="1">
                  <a:lnSpc>
                    <a:spcPct val="90000"/>
                  </a:lnSpc>
                  <a:spcBef>
                    <a:spcPts val="1400"/>
                  </a:spcBef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22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20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2pPr>
                <a:lvl3pPr marL="731520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8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3pPr>
                <a:lvl4pPr marL="1005840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6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4pPr>
                <a:lvl5pPr marL="1280160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6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5pPr>
                <a:lvl6pPr marL="16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6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6pPr>
                <a:lvl7pPr marL="19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6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7pPr>
                <a:lvl8pPr marL="22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6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8pPr>
                <a:lvl9pPr marL="2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6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20" indent="0" algn="just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2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s-ES" sz="12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s-ES" sz="12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03" name="Marcador de contenido 2">
                <a:extLst>
                  <a:ext uri="{FF2B5EF4-FFF2-40B4-BE49-F238E27FC236}">
                    <a16:creationId xmlns:a16="http://schemas.microsoft.com/office/drawing/2014/main" id="{FA71B3AD-37C1-4A5D-AD72-FA48B50DB0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6413" y="4475861"/>
                <a:ext cx="399835" cy="295627"/>
              </a:xfrm>
              <a:prstGeom prst="rect">
                <a:avLst/>
              </a:prstGeom>
              <a:blipFill>
                <a:blip r:embed="rId17"/>
                <a:stretch>
                  <a:fillRect r="-7576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4" name="Marcador de contenido 2">
            <a:extLst>
              <a:ext uri="{FF2B5EF4-FFF2-40B4-BE49-F238E27FC236}">
                <a16:creationId xmlns:a16="http://schemas.microsoft.com/office/drawing/2014/main" id="{F88E06FF-83E9-4F33-B7D9-69E5B2EBCAB0}"/>
              </a:ext>
            </a:extLst>
          </p:cNvPr>
          <p:cNvSpPr txBox="1">
            <a:spLocks/>
          </p:cNvSpPr>
          <p:nvPr/>
        </p:nvSpPr>
        <p:spPr>
          <a:xfrm>
            <a:off x="3043451" y="5042795"/>
            <a:ext cx="1611378" cy="51649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s-ES" sz="1400" dirty="0">
                <a:solidFill>
                  <a:schemeClr val="tx1"/>
                </a:solidFill>
              </a:rPr>
              <a:t>¿Estoy </a:t>
            </a:r>
            <a:r>
              <a:rPr lang="es-ES" sz="1400" dirty="0" err="1">
                <a:solidFill>
                  <a:schemeClr val="tx1"/>
                </a:solidFill>
              </a:rPr>
              <a:t>confiade</a:t>
            </a:r>
            <a:r>
              <a:rPr lang="es-ES" sz="1400" dirty="0">
                <a:solidFill>
                  <a:schemeClr val="tx1"/>
                </a:solidFill>
              </a:rPr>
              <a:t> con ese valor?</a:t>
            </a:r>
          </a:p>
        </p:txBody>
      </p: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2FC92A10-E674-4777-BD98-C1C415A3722E}"/>
              </a:ext>
            </a:extLst>
          </p:cNvPr>
          <p:cNvCxnSpPr>
            <a:cxnSpLocks/>
            <a:stCxn id="104" idx="2"/>
          </p:cNvCxnSpPr>
          <p:nvPr/>
        </p:nvCxnSpPr>
        <p:spPr>
          <a:xfrm>
            <a:off x="3849140" y="5559286"/>
            <a:ext cx="1138966" cy="5155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06" name="Marcador de contenido 2">
                <a:extLst>
                  <a:ext uri="{FF2B5EF4-FFF2-40B4-BE49-F238E27FC236}">
                    <a16:creationId xmlns:a16="http://schemas.microsoft.com/office/drawing/2014/main" id="{D7F1C962-544A-4D99-8064-82F66317613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387719" y="5549523"/>
                <a:ext cx="399835" cy="29562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182880" algn="l" defTabSz="914400" rtl="0" eaLnBrk="1" latinLnBrk="0" hangingPunct="1">
                  <a:lnSpc>
                    <a:spcPct val="90000"/>
                  </a:lnSpc>
                  <a:spcBef>
                    <a:spcPts val="1400"/>
                  </a:spcBef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22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20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2pPr>
                <a:lvl3pPr marL="731520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8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3pPr>
                <a:lvl4pPr marL="1005840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6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4pPr>
                <a:lvl5pPr marL="1280160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6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5pPr>
                <a:lvl6pPr marL="16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6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6pPr>
                <a:lvl7pPr marL="19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6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7pPr>
                <a:lvl8pPr marL="22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6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8pPr>
                <a:lvl9pPr marL="2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6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20" indent="0" algn="just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s-ES" sz="1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í</m:t>
                      </m:r>
                    </m:oMath>
                  </m:oMathPara>
                </a14:m>
                <a:endParaRPr lang="es-ES" sz="12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06" name="Marcador de contenido 2">
                <a:extLst>
                  <a:ext uri="{FF2B5EF4-FFF2-40B4-BE49-F238E27FC236}">
                    <a16:creationId xmlns:a16="http://schemas.microsoft.com/office/drawing/2014/main" id="{D7F1C962-544A-4D99-8064-82F6631761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7719" y="5549523"/>
                <a:ext cx="399835" cy="295627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7" name="Marcador de contenido 2">
            <a:extLst>
              <a:ext uri="{FF2B5EF4-FFF2-40B4-BE49-F238E27FC236}">
                <a16:creationId xmlns:a16="http://schemas.microsoft.com/office/drawing/2014/main" id="{423331F0-7376-4322-B534-FF941DEC6AA9}"/>
              </a:ext>
            </a:extLst>
          </p:cNvPr>
          <p:cNvSpPr txBox="1">
            <a:spLocks/>
          </p:cNvSpPr>
          <p:nvPr/>
        </p:nvSpPr>
        <p:spPr>
          <a:xfrm>
            <a:off x="4876119" y="5991080"/>
            <a:ext cx="1611378" cy="5164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s-ES" sz="1400" dirty="0">
                <a:solidFill>
                  <a:schemeClr val="tx1"/>
                </a:solidFill>
              </a:rPr>
              <a:t>No se inunda</a:t>
            </a:r>
          </a:p>
        </p:txBody>
      </p:sp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FE2B63D0-1AB2-4C12-ABE4-A10BD7F08B12}"/>
              </a:ext>
            </a:extLst>
          </p:cNvPr>
          <p:cNvCxnSpPr>
            <a:cxnSpLocks/>
            <a:stCxn id="104" idx="2"/>
          </p:cNvCxnSpPr>
          <p:nvPr/>
        </p:nvCxnSpPr>
        <p:spPr>
          <a:xfrm flipH="1">
            <a:off x="2913098" y="5559286"/>
            <a:ext cx="936042" cy="5379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09" name="Marcador de contenido 2">
                <a:extLst>
                  <a:ext uri="{FF2B5EF4-FFF2-40B4-BE49-F238E27FC236}">
                    <a16:creationId xmlns:a16="http://schemas.microsoft.com/office/drawing/2014/main" id="{87BE3B7B-2ECC-4E09-BA39-11FF852AA27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64673" y="5558587"/>
                <a:ext cx="399835" cy="29562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182880" algn="l" defTabSz="914400" rtl="0" eaLnBrk="1" latinLnBrk="0" hangingPunct="1">
                  <a:lnSpc>
                    <a:spcPct val="90000"/>
                  </a:lnSpc>
                  <a:spcBef>
                    <a:spcPts val="1400"/>
                  </a:spcBef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22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20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2pPr>
                <a:lvl3pPr marL="731520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8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3pPr>
                <a:lvl4pPr marL="1005840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6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4pPr>
                <a:lvl5pPr marL="1280160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6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5pPr>
                <a:lvl6pPr marL="16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6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6pPr>
                <a:lvl7pPr marL="19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6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7pPr>
                <a:lvl8pPr marL="22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6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8pPr>
                <a:lvl9pPr marL="2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6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20" indent="0" algn="just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𝑁𝑜</m:t>
                      </m:r>
                    </m:oMath>
                  </m:oMathPara>
                </a14:m>
                <a:endParaRPr lang="es-ES" sz="12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09" name="Marcador de contenido 2">
                <a:extLst>
                  <a:ext uri="{FF2B5EF4-FFF2-40B4-BE49-F238E27FC236}">
                    <a16:creationId xmlns:a16="http://schemas.microsoft.com/office/drawing/2014/main" id="{87BE3B7B-2ECC-4E09-BA39-11FF852AA2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4673" y="5558587"/>
                <a:ext cx="399835" cy="295627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0" name="Marcador de contenido 2">
            <a:extLst>
              <a:ext uri="{FF2B5EF4-FFF2-40B4-BE49-F238E27FC236}">
                <a16:creationId xmlns:a16="http://schemas.microsoft.com/office/drawing/2014/main" id="{60BC53D0-1EB1-4B37-9C3E-FE26D12C293F}"/>
              </a:ext>
            </a:extLst>
          </p:cNvPr>
          <p:cNvSpPr txBox="1">
            <a:spLocks/>
          </p:cNvSpPr>
          <p:nvPr/>
        </p:nvSpPr>
        <p:spPr>
          <a:xfrm>
            <a:off x="2237762" y="6052387"/>
            <a:ext cx="1611378" cy="5164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s-ES" sz="1400" dirty="0">
                <a:solidFill>
                  <a:schemeClr val="tx1"/>
                </a:solidFill>
              </a:rPr>
              <a:t>Se inunda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B498EEE2-FE16-4015-B071-903D33ED4C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676" y="2846259"/>
            <a:ext cx="5059005" cy="3274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5724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animBg="1"/>
      <p:bldP spid="6" grpId="0"/>
      <p:bldP spid="90" grpId="0"/>
      <p:bldP spid="91" grpId="0"/>
      <p:bldP spid="28" grpId="0" animBg="1"/>
      <p:bldP spid="93" grpId="0"/>
      <p:bldP spid="95" grpId="0"/>
      <p:bldP spid="97" grpId="0"/>
      <p:bldP spid="98" grpId="0"/>
      <p:bldP spid="99" grpId="0"/>
      <p:bldP spid="103" grpId="0"/>
      <p:bldP spid="104" grpId="0"/>
      <p:bldP spid="106" grpId="0"/>
      <p:bldP spid="107" grpId="0"/>
      <p:bldP spid="109" grpId="0"/>
      <p:bldP spid="1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5375" y="220560"/>
            <a:ext cx="9875520" cy="919940"/>
          </a:xfrm>
        </p:spPr>
        <p:txBody>
          <a:bodyPr/>
          <a:lstStyle/>
          <a:p>
            <a:r>
              <a:rPr lang="es-AR" dirty="0"/>
              <a:t>Resolución VI.</a:t>
            </a:r>
            <a:endParaRPr lang="en-US" dirty="0"/>
          </a:p>
        </p:txBody>
      </p:sp>
      <p:sp>
        <p:nvSpPr>
          <p:cNvPr id="7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438912" y="6251260"/>
            <a:ext cx="11329416" cy="365125"/>
          </a:xfrm>
        </p:spPr>
        <p:txBody>
          <a:bodyPr/>
          <a:lstStyle/>
          <a:p>
            <a:pPr algn="l"/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76.52/76.05 - </a:t>
            </a:r>
            <a:r>
              <a:rPr lang="en-US" sz="1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Operaciones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Unitarias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1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Transferencia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Materia / </a:t>
            </a:r>
            <a:r>
              <a:rPr lang="en-US" sz="1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Operaciones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Unitarias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III                                                                         1° </a:t>
            </a:r>
            <a:r>
              <a:rPr lang="en-US" sz="1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Cuatrimestre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2020</a:t>
            </a:r>
          </a:p>
        </p:txBody>
      </p:sp>
      <p:sp>
        <p:nvSpPr>
          <p:cNvPr id="8" name="Oval 7"/>
          <p:cNvSpPr/>
          <p:nvPr/>
        </p:nvSpPr>
        <p:spPr>
          <a:xfrm>
            <a:off x="371475" y="340460"/>
            <a:ext cx="590550" cy="578882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04825" y="340460"/>
            <a:ext cx="1333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FAC912F-0B16-4E22-AC09-76DAFE3B28C0}" type="slidenum">
              <a:rPr lang="es-AR" sz="2800" smtClean="0"/>
              <a:t>13</a:t>
            </a:fld>
            <a:endParaRPr lang="en-US" sz="2800" dirty="0"/>
          </a:p>
        </p:txBody>
      </p:sp>
      <p:sp>
        <p:nvSpPr>
          <p:cNvPr id="18" name="Rectángulo 1">
            <a:extLst>
              <a:ext uri="{FF2B5EF4-FFF2-40B4-BE49-F238E27FC236}">
                <a16:creationId xmlns:a16="http://schemas.microsoft.com/office/drawing/2014/main" id="{38A3ACB6-1A96-4749-9F03-33D354FC08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7900" y="9699625"/>
            <a:ext cx="12700" cy="12700"/>
          </a:xfrm>
          <a:prstGeom prst="rect">
            <a:avLst/>
          </a:prstGeom>
          <a:solidFill>
            <a:srgbClr val="00000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s-AR"/>
          </a:p>
        </p:txBody>
      </p:sp>
      <p:pic>
        <p:nvPicPr>
          <p:cNvPr id="10" name="Imagen 2" descr="Nueva marca difusion - web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9223" y="254465"/>
            <a:ext cx="2120900" cy="6604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Marcador de contenido 2">
            <a:extLst>
              <a:ext uri="{FF2B5EF4-FFF2-40B4-BE49-F238E27FC236}">
                <a16:creationId xmlns:a16="http://schemas.microsoft.com/office/drawing/2014/main" id="{7B368128-3844-4D8B-BA60-D1FB71091F46}"/>
              </a:ext>
            </a:extLst>
          </p:cNvPr>
          <p:cNvSpPr txBox="1">
            <a:spLocks/>
          </p:cNvSpPr>
          <p:nvPr/>
        </p:nvSpPr>
        <p:spPr>
          <a:xfrm>
            <a:off x="222060" y="1083740"/>
            <a:ext cx="7108576" cy="3696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Corbel" pitchFamily="34" charset="0"/>
              <a:buNone/>
            </a:pPr>
            <a:r>
              <a:rPr lang="es-ES" sz="1400" b="1" u="sng" dirty="0">
                <a:solidFill>
                  <a:schemeClr val="tx1"/>
                </a:solidFill>
              </a:rPr>
              <a:t>Perfiles y resistencias: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BC452078-B43B-4548-B738-2BDB7053FD77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7497" y="1551472"/>
            <a:ext cx="5452791" cy="2742735"/>
          </a:xfrm>
          <a:prstGeom prst="rect">
            <a:avLst/>
          </a:prstGeom>
          <a:noFill/>
        </p:spPr>
      </p:pic>
      <p:sp>
        <p:nvSpPr>
          <p:cNvPr id="29" name="Oval 28">
            <a:extLst>
              <a:ext uri="{FF2B5EF4-FFF2-40B4-BE49-F238E27FC236}">
                <a16:creationId xmlns:a16="http://schemas.microsoft.com/office/drawing/2014/main" id="{D9150237-7E58-4D58-B4D8-FC38BC6F598E}"/>
              </a:ext>
            </a:extLst>
          </p:cNvPr>
          <p:cNvSpPr/>
          <p:nvPr/>
        </p:nvSpPr>
        <p:spPr>
          <a:xfrm>
            <a:off x="7457154" y="2327140"/>
            <a:ext cx="731954" cy="14462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6BCD1180-5A7A-4134-AC93-4DACCF963E8E}"/>
                  </a:ext>
                </a:extLst>
              </p:cNvPr>
              <p:cNvSpPr txBox="1"/>
              <p:nvPr/>
            </p:nvSpPr>
            <p:spPr>
              <a:xfrm>
                <a:off x="11216897" y="2552892"/>
                <a:ext cx="426207" cy="2241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E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1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p>
                          <m:r>
                            <a:rPr lang="es-ES" sz="1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s-ES" sz="1400" b="0" i="1" smtClean="0">
                              <a:latin typeface="Cambria Math" panose="02040503050406030204" pitchFamily="18" charset="0"/>
                            </a:rPr>
                            <m:t>á</m:t>
                          </m:r>
                          <m:r>
                            <a:rPr lang="es-E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s-AR" sz="1400" dirty="0"/>
              </a:p>
            </p:txBody>
          </p:sp>
        </mc:Choice>
        <mc:Fallback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6BCD1180-5A7A-4134-AC93-4DACCF963E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16897" y="2552892"/>
                <a:ext cx="426207" cy="224164"/>
              </a:xfrm>
              <a:prstGeom prst="rect">
                <a:avLst/>
              </a:prstGeom>
              <a:blipFill>
                <a:blip r:embed="rId5"/>
                <a:stretch>
                  <a:fillRect l="-10000" t="-2703" r="-2857" b="-5405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AE3CD9EB-8702-42EF-86F8-FD037A945406}"/>
              </a:ext>
            </a:extLst>
          </p:cNvPr>
          <p:cNvCxnSpPr/>
          <p:nvPr/>
        </p:nvCxnSpPr>
        <p:spPr>
          <a:xfrm>
            <a:off x="10394302" y="4176372"/>
            <a:ext cx="1450410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D3EB527D-F8DA-4295-9048-F7E6AFEF131C}"/>
              </a:ext>
            </a:extLst>
          </p:cNvPr>
          <p:cNvCxnSpPr>
            <a:cxnSpLocks/>
          </p:cNvCxnSpPr>
          <p:nvPr/>
        </p:nvCxnSpPr>
        <p:spPr>
          <a:xfrm flipV="1">
            <a:off x="11844712" y="2254426"/>
            <a:ext cx="0" cy="191835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841BD7EF-3DB7-4D26-B21B-1178447B3085}"/>
              </a:ext>
            </a:extLst>
          </p:cNvPr>
          <p:cNvCxnSpPr>
            <a:cxnSpLocks/>
          </p:cNvCxnSpPr>
          <p:nvPr/>
        </p:nvCxnSpPr>
        <p:spPr>
          <a:xfrm flipH="1" flipV="1">
            <a:off x="9096843" y="2254426"/>
            <a:ext cx="2747869" cy="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25D86F12-82F4-4E90-B6A9-7C12AD4E4844}"/>
              </a:ext>
            </a:extLst>
          </p:cNvPr>
          <p:cNvCxnSpPr>
            <a:cxnSpLocks/>
          </p:cNvCxnSpPr>
          <p:nvPr/>
        </p:nvCxnSpPr>
        <p:spPr>
          <a:xfrm flipH="1">
            <a:off x="7933627" y="2136592"/>
            <a:ext cx="1107305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5F6FF15A-35CB-4656-8F9E-4D6BE78A0E3D}"/>
              </a:ext>
            </a:extLst>
          </p:cNvPr>
          <p:cNvCxnSpPr>
            <a:cxnSpLocks/>
          </p:cNvCxnSpPr>
          <p:nvPr/>
        </p:nvCxnSpPr>
        <p:spPr>
          <a:xfrm flipH="1">
            <a:off x="7231224" y="2136592"/>
            <a:ext cx="441219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F3B012F6-BEF1-4920-8112-3194A2D380D2}"/>
              </a:ext>
            </a:extLst>
          </p:cNvPr>
          <p:cNvCxnSpPr>
            <a:cxnSpLocks/>
          </p:cNvCxnSpPr>
          <p:nvPr/>
        </p:nvCxnSpPr>
        <p:spPr>
          <a:xfrm flipH="1">
            <a:off x="7221389" y="2136592"/>
            <a:ext cx="9835" cy="65054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79645D30-A004-4D4F-AE92-EEC37F1DAE1B}"/>
              </a:ext>
            </a:extLst>
          </p:cNvPr>
          <p:cNvCxnSpPr>
            <a:cxnSpLocks/>
          </p:cNvCxnSpPr>
          <p:nvPr/>
        </p:nvCxnSpPr>
        <p:spPr>
          <a:xfrm>
            <a:off x="7231224" y="2787134"/>
            <a:ext cx="374243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3BDF6839-E637-48A2-9421-CDBCA3512393}"/>
                  </a:ext>
                </a:extLst>
              </p:cNvPr>
              <p:cNvSpPr txBox="1"/>
              <p:nvPr/>
            </p:nvSpPr>
            <p:spPr>
              <a:xfrm>
                <a:off x="7063973" y="2858388"/>
                <a:ext cx="24077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s-ES" sz="1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</m:oMath>
                  </m:oMathPara>
                </a14:m>
                <a:endParaRPr lang="es-AR" sz="1400" dirty="0"/>
              </a:p>
            </p:txBody>
          </p:sp>
        </mc:Choice>
        <mc:Fallback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3BDF6839-E637-48A2-9421-CDBCA35123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3973" y="2858388"/>
                <a:ext cx="240772" cy="215444"/>
              </a:xfrm>
              <a:prstGeom prst="rect">
                <a:avLst/>
              </a:prstGeom>
              <a:blipFill>
                <a:blip r:embed="rId6"/>
                <a:stretch>
                  <a:fillRect l="-17949" r="-7692" b="-14286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5F719BEF-FCF6-46C2-83C1-D0CFB98F412A}"/>
              </a:ext>
            </a:extLst>
          </p:cNvPr>
          <p:cNvCxnSpPr>
            <a:cxnSpLocks/>
          </p:cNvCxnSpPr>
          <p:nvPr/>
        </p:nvCxnSpPr>
        <p:spPr>
          <a:xfrm>
            <a:off x="10854690" y="2780299"/>
            <a:ext cx="32004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C7F0DA07-9940-44F8-8780-B5602440C4AA}"/>
              </a:ext>
            </a:extLst>
          </p:cNvPr>
          <p:cNvCxnSpPr>
            <a:cxnSpLocks/>
          </p:cNvCxnSpPr>
          <p:nvPr/>
        </p:nvCxnSpPr>
        <p:spPr>
          <a:xfrm flipV="1">
            <a:off x="11142345" y="2461863"/>
            <a:ext cx="0" cy="31519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015736E5-5487-40BD-B6FC-84FD26E62819}"/>
                  </a:ext>
                </a:extLst>
              </p:cNvPr>
              <p:cNvSpPr txBox="1"/>
              <p:nvPr/>
            </p:nvSpPr>
            <p:spPr>
              <a:xfrm>
                <a:off x="11307963" y="2812615"/>
                <a:ext cx="23602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s-ES" sz="1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</m:oMath>
                  </m:oMathPara>
                </a14:m>
                <a:endParaRPr lang="es-AR" sz="1400" dirty="0"/>
              </a:p>
            </p:txBody>
          </p:sp>
        </mc:Choice>
        <mc:Fallback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015736E5-5487-40BD-B6FC-84FD26E628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07963" y="2812615"/>
                <a:ext cx="236027" cy="215444"/>
              </a:xfrm>
              <a:prstGeom prst="rect">
                <a:avLst/>
              </a:prstGeom>
              <a:blipFill>
                <a:blip r:embed="rId7"/>
                <a:stretch>
                  <a:fillRect l="-20513" r="-2564" b="-22222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2014CC2-2122-4272-A59A-0F76C4FE738C}"/>
                  </a:ext>
                </a:extLst>
              </p:cNvPr>
              <p:cNvSpPr txBox="1"/>
              <p:nvPr/>
            </p:nvSpPr>
            <p:spPr>
              <a:xfrm>
                <a:off x="10737574" y="3925369"/>
                <a:ext cx="426207" cy="2241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E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1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p>
                          <m:r>
                            <a:rPr lang="es-ES" sz="1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s-ES" sz="1400" b="0" i="1" smtClean="0">
                              <a:latin typeface="Cambria Math" panose="02040503050406030204" pitchFamily="18" charset="0"/>
                            </a:rPr>
                            <m:t>á</m:t>
                          </m:r>
                          <m:r>
                            <a:rPr lang="es-E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s-AR" sz="1400" dirty="0"/>
              </a:p>
            </p:txBody>
          </p:sp>
        </mc:Choice>
        <mc:Fallback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2014CC2-2122-4272-A59A-0F76C4FE73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37574" y="3925369"/>
                <a:ext cx="426207" cy="224164"/>
              </a:xfrm>
              <a:prstGeom prst="rect">
                <a:avLst/>
              </a:prstGeom>
              <a:blipFill>
                <a:blip r:embed="rId5"/>
                <a:stretch>
                  <a:fillRect l="-10000" t="-2703" r="-2857" b="-5405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7E00B5DB-17C7-484D-B224-5496F4F46C2E}"/>
              </a:ext>
            </a:extLst>
          </p:cNvPr>
          <p:cNvCxnSpPr/>
          <p:nvPr/>
        </p:nvCxnSpPr>
        <p:spPr>
          <a:xfrm flipV="1">
            <a:off x="1027340" y="1689341"/>
            <a:ext cx="0" cy="26685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6A7A2FE1-B31A-44A6-B936-DAE5B8349023}"/>
              </a:ext>
            </a:extLst>
          </p:cNvPr>
          <p:cNvCxnSpPr>
            <a:cxnSpLocks/>
          </p:cNvCxnSpPr>
          <p:nvPr/>
        </p:nvCxnSpPr>
        <p:spPr>
          <a:xfrm flipV="1">
            <a:off x="1027340" y="4357896"/>
            <a:ext cx="3868122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31C0D0A5-4D5F-450F-8B52-8392770F1659}"/>
                  </a:ext>
                </a:extLst>
              </p:cNvPr>
              <p:cNvSpPr txBox="1"/>
              <p:nvPr/>
            </p:nvSpPr>
            <p:spPr>
              <a:xfrm>
                <a:off x="4896062" y="4256720"/>
                <a:ext cx="66030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4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s-E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es-E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sz="1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s-ES" sz="1400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s-ES" sz="1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</m:oMath>
                  </m:oMathPara>
                </a14:m>
                <a:endParaRPr lang="es-AR" sz="1400" dirty="0"/>
              </a:p>
            </p:txBody>
          </p:sp>
        </mc:Choice>
        <mc:Fallback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31C0D0A5-4D5F-450F-8B52-8392770F16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6062" y="4256720"/>
                <a:ext cx="660309" cy="215444"/>
              </a:xfrm>
              <a:prstGeom prst="rect">
                <a:avLst/>
              </a:prstGeom>
              <a:blipFill>
                <a:blip r:embed="rId8"/>
                <a:stretch>
                  <a:fillRect l="-6481" b="-30556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4A2DC184-C32B-4C19-A716-3611F97CE4D0}"/>
                  </a:ext>
                </a:extLst>
              </p:cNvPr>
              <p:cNvSpPr txBox="1"/>
              <p:nvPr/>
            </p:nvSpPr>
            <p:spPr>
              <a:xfrm>
                <a:off x="732065" y="1405778"/>
                <a:ext cx="65229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400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s-E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es-E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sz="1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s-ES" sz="1400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s-ES" sz="1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</m:oMath>
                  </m:oMathPara>
                </a14:m>
                <a:endParaRPr lang="es-AR" sz="1400" dirty="0"/>
              </a:p>
            </p:txBody>
          </p:sp>
        </mc:Choice>
        <mc:Fallback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4A2DC184-C32B-4C19-A716-3611F97CE4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065" y="1405778"/>
                <a:ext cx="652293" cy="215444"/>
              </a:xfrm>
              <a:prstGeom prst="rect">
                <a:avLst/>
              </a:prstGeom>
              <a:blipFill>
                <a:blip r:embed="rId9"/>
                <a:stretch>
                  <a:fillRect l="-6542" b="-31429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643DB062-A71C-4ECB-B83F-36AA41F29BD9}"/>
              </a:ext>
            </a:extLst>
          </p:cNvPr>
          <p:cNvSpPr/>
          <p:nvPr/>
        </p:nvSpPr>
        <p:spPr>
          <a:xfrm>
            <a:off x="1035699" y="1903945"/>
            <a:ext cx="3750906" cy="2453951"/>
          </a:xfrm>
          <a:custGeom>
            <a:avLst/>
            <a:gdLst>
              <a:gd name="connsiteX0" fmla="*/ 0 w 3750906"/>
              <a:gd name="connsiteY0" fmla="*/ 2453951 h 2453951"/>
              <a:gd name="connsiteX1" fmla="*/ 1259632 w 3750906"/>
              <a:gd name="connsiteY1" fmla="*/ 2192694 h 2453951"/>
              <a:gd name="connsiteX2" fmla="*/ 2855167 w 3750906"/>
              <a:gd name="connsiteY2" fmla="*/ 1408922 h 2453951"/>
              <a:gd name="connsiteX3" fmla="*/ 3750906 w 3750906"/>
              <a:gd name="connsiteY3" fmla="*/ 0 h 2453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50906" h="2453951">
                <a:moveTo>
                  <a:pt x="0" y="2453951"/>
                </a:moveTo>
                <a:cubicBezTo>
                  <a:pt x="391885" y="2410408"/>
                  <a:pt x="783771" y="2366865"/>
                  <a:pt x="1259632" y="2192694"/>
                </a:cubicBezTo>
                <a:cubicBezTo>
                  <a:pt x="1735493" y="2018523"/>
                  <a:pt x="2439955" y="1774371"/>
                  <a:pt x="2855167" y="1408922"/>
                </a:cubicBezTo>
                <a:cubicBezTo>
                  <a:pt x="3270379" y="1043473"/>
                  <a:pt x="3510642" y="521736"/>
                  <a:pt x="3750906" y="0"/>
                </a:cubicBezTo>
              </a:path>
            </a:pathLst>
          </a:cu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D54FE479-8072-4F14-B9B0-DFC18BDBF665}"/>
                  </a:ext>
                </a:extLst>
              </p:cNvPr>
              <p:cNvSpPr txBox="1"/>
              <p:nvPr/>
            </p:nvSpPr>
            <p:spPr>
              <a:xfrm>
                <a:off x="4440927" y="1637825"/>
                <a:ext cx="120366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E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1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p>
                          <m:r>
                            <a:rPr lang="es-ES" sz="14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s-E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s-E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1400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p>
                          <m:r>
                            <a:rPr lang="es-ES" sz="1400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s-E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s-E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1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s-ES" sz="14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  <m:r>
                            <a:rPr lang="es-ES" sz="1400" b="0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s-ES" sz="1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</m:oMath>
                  </m:oMathPara>
                </a14:m>
                <a:endParaRPr lang="es-AR" sz="1400" dirty="0"/>
              </a:p>
            </p:txBody>
          </p:sp>
        </mc:Choice>
        <mc:Fallback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D54FE479-8072-4F14-B9B0-DFC18BDBF6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0927" y="1637825"/>
                <a:ext cx="1203663" cy="215444"/>
              </a:xfrm>
              <a:prstGeom prst="rect">
                <a:avLst/>
              </a:prstGeom>
              <a:blipFill>
                <a:blip r:embed="rId10"/>
                <a:stretch>
                  <a:fillRect l="-3030" b="-14286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4DDBDCEA-2AEC-46E2-9CAE-1C32B7285A5E}"/>
                  </a:ext>
                </a:extLst>
              </p:cNvPr>
              <p:cNvSpPr txBox="1"/>
              <p:nvPr/>
            </p:nvSpPr>
            <p:spPr>
              <a:xfrm>
                <a:off x="732065" y="2258258"/>
                <a:ext cx="21236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s-ES" sz="1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es-AR" sz="1400" dirty="0"/>
              </a:p>
            </p:txBody>
          </p:sp>
        </mc:Choice>
        <mc:Fallback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4DDBDCEA-2AEC-46E2-9CAE-1C32B7285A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065" y="2258258"/>
                <a:ext cx="212366" cy="215444"/>
              </a:xfrm>
              <a:prstGeom prst="rect">
                <a:avLst/>
              </a:prstGeom>
              <a:blipFill>
                <a:blip r:embed="rId11"/>
                <a:stretch>
                  <a:fillRect l="-20000" r="-2857" b="-11111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05A476C9-1C6E-4C8D-81D3-4F49BCF24101}"/>
                  </a:ext>
                </a:extLst>
              </p:cNvPr>
              <p:cNvSpPr txBox="1"/>
              <p:nvPr/>
            </p:nvSpPr>
            <p:spPr>
              <a:xfrm>
                <a:off x="736295" y="3489028"/>
                <a:ext cx="21121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s-ES" sz="1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</m:oMath>
                  </m:oMathPara>
                </a14:m>
                <a:endParaRPr lang="es-AR" sz="1400" dirty="0"/>
              </a:p>
            </p:txBody>
          </p:sp>
        </mc:Choice>
        <mc:Fallback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05A476C9-1C6E-4C8D-81D3-4F49BCF241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295" y="3489028"/>
                <a:ext cx="211212" cy="215444"/>
              </a:xfrm>
              <a:prstGeom prst="rect">
                <a:avLst/>
              </a:prstGeom>
              <a:blipFill>
                <a:blip r:embed="rId12"/>
                <a:stretch>
                  <a:fillRect l="-20588" r="-5882" b="-11111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A48AD663-A453-4E7A-B0E0-6F600776725A}"/>
              </a:ext>
            </a:extLst>
          </p:cNvPr>
          <p:cNvCxnSpPr>
            <a:stCxn id="55" idx="3"/>
          </p:cNvCxnSpPr>
          <p:nvPr/>
        </p:nvCxnSpPr>
        <p:spPr>
          <a:xfrm flipV="1">
            <a:off x="944431" y="2347985"/>
            <a:ext cx="4374019" cy="17995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3E4C3046-A77D-4203-AF81-056164C15528}"/>
              </a:ext>
            </a:extLst>
          </p:cNvPr>
          <p:cNvCxnSpPr/>
          <p:nvPr/>
        </p:nvCxnSpPr>
        <p:spPr>
          <a:xfrm flipV="1">
            <a:off x="944431" y="3585262"/>
            <a:ext cx="4374019" cy="17995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84CE6E13-28FA-4816-999B-39A42C2E2128}"/>
                  </a:ext>
                </a:extLst>
              </p:cNvPr>
              <p:cNvSpPr txBox="1"/>
              <p:nvPr/>
            </p:nvSpPr>
            <p:spPr>
              <a:xfrm>
                <a:off x="1903640" y="4435696"/>
                <a:ext cx="24077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s-ES" sz="1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</m:oMath>
                  </m:oMathPara>
                </a14:m>
                <a:endParaRPr lang="es-AR" sz="1400" dirty="0"/>
              </a:p>
            </p:txBody>
          </p:sp>
        </mc:Choice>
        <mc:Fallback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84CE6E13-28FA-4816-999B-39A42C2E21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3640" y="4435696"/>
                <a:ext cx="240772" cy="215444"/>
              </a:xfrm>
              <a:prstGeom prst="rect">
                <a:avLst/>
              </a:prstGeom>
              <a:blipFill>
                <a:blip r:embed="rId6"/>
                <a:stretch>
                  <a:fillRect l="-17500" r="-5000" b="-14286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D1CF20F7-F9C2-49D5-86A2-53F4558D49AC}"/>
              </a:ext>
            </a:extLst>
          </p:cNvPr>
          <p:cNvCxnSpPr>
            <a:cxnSpLocks/>
            <a:stCxn id="63" idx="0"/>
          </p:cNvCxnSpPr>
          <p:nvPr/>
        </p:nvCxnSpPr>
        <p:spPr>
          <a:xfrm flipV="1">
            <a:off x="2024026" y="1744625"/>
            <a:ext cx="0" cy="2691071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3AB585F6-C046-4118-9B59-3D6566335A4C}"/>
                  </a:ext>
                </a:extLst>
              </p:cNvPr>
              <p:cNvSpPr txBox="1"/>
              <p:nvPr/>
            </p:nvSpPr>
            <p:spPr>
              <a:xfrm>
                <a:off x="4195044" y="4390553"/>
                <a:ext cx="24077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s-ES" sz="1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es-AR" sz="1400" dirty="0"/>
              </a:p>
            </p:txBody>
          </p:sp>
        </mc:Choice>
        <mc:Fallback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3AB585F6-C046-4118-9B59-3D6566335A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5044" y="4390553"/>
                <a:ext cx="240772" cy="215444"/>
              </a:xfrm>
              <a:prstGeom prst="rect">
                <a:avLst/>
              </a:prstGeom>
              <a:blipFill>
                <a:blip r:embed="rId13"/>
                <a:stretch>
                  <a:fillRect l="-17500" r="-5000" b="-11111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528EA0C4-B473-463E-A698-63333691B42D}"/>
              </a:ext>
            </a:extLst>
          </p:cNvPr>
          <p:cNvCxnSpPr>
            <a:cxnSpLocks/>
            <a:stCxn id="66" idx="0"/>
          </p:cNvCxnSpPr>
          <p:nvPr/>
        </p:nvCxnSpPr>
        <p:spPr>
          <a:xfrm flipH="1" flipV="1">
            <a:off x="4289262" y="1936603"/>
            <a:ext cx="26168" cy="245395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B6E45A9C-9D3B-452D-86EB-8B8F9FFB40CB}"/>
                  </a:ext>
                </a:extLst>
              </p:cNvPr>
              <p:cNvSpPr txBox="1"/>
              <p:nvPr/>
            </p:nvSpPr>
            <p:spPr>
              <a:xfrm>
                <a:off x="4681696" y="2398636"/>
                <a:ext cx="950453" cy="2316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400" b="0" i="1" smtClean="0">
                          <a:latin typeface="Cambria Math" panose="02040503050406030204" pitchFamily="18" charset="0"/>
                        </a:rPr>
                        <m:t>𝑅𝑂𝑝</m:t>
                      </m:r>
                      <m:r>
                        <a:rPr lang="es-ES" sz="1400" b="0" i="1" smtClean="0">
                          <a:latin typeface="Cambria Math" panose="02040503050406030204" pitchFamily="18" charset="0"/>
                        </a:rPr>
                        <m:t> @ </m:t>
                      </m:r>
                      <m:sSubSup>
                        <m:sSubSupPr>
                          <m:ctrlPr>
                            <a:rPr lang="es-ES" sz="1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S" sz="1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s-ES" sz="1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  <m:sup>
                          <m:r>
                            <a:rPr lang="es-ES" sz="1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s-ES" sz="1400" b="0" i="1" smtClean="0">
                              <a:latin typeface="Cambria Math" panose="02040503050406030204" pitchFamily="18" charset="0"/>
                            </a:rPr>
                            <m:t>í</m:t>
                          </m:r>
                          <m:r>
                            <a:rPr lang="es-ES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bSup>
                    </m:oMath>
                  </m:oMathPara>
                </a14:m>
                <a:endParaRPr lang="es-AR" sz="1400" dirty="0"/>
              </a:p>
            </p:txBody>
          </p:sp>
        </mc:Choice>
        <mc:Fallback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B6E45A9C-9D3B-452D-86EB-8B8F9FFB40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1696" y="2398636"/>
                <a:ext cx="950453" cy="231602"/>
              </a:xfrm>
              <a:prstGeom prst="rect">
                <a:avLst/>
              </a:prstGeom>
              <a:blipFill>
                <a:blip r:embed="rId14"/>
                <a:stretch>
                  <a:fillRect l="-5769" t="-2632" r="-1923" b="-28947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80D30F61-076F-4127-A9E2-E1552BEBE167}"/>
              </a:ext>
            </a:extLst>
          </p:cNvPr>
          <p:cNvCxnSpPr>
            <a:cxnSpLocks/>
          </p:cNvCxnSpPr>
          <p:nvPr/>
        </p:nvCxnSpPr>
        <p:spPr>
          <a:xfrm flipV="1">
            <a:off x="2019301" y="2347984"/>
            <a:ext cx="2259593" cy="1242423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9AC784DE-D1F5-4EB1-90AE-A296C46DE1A4}"/>
                  </a:ext>
                </a:extLst>
              </p:cNvPr>
              <p:cNvSpPr txBox="1"/>
              <p:nvPr/>
            </p:nvSpPr>
            <p:spPr>
              <a:xfrm>
                <a:off x="2957398" y="2374745"/>
                <a:ext cx="864852" cy="2380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400" b="0" i="1" smtClean="0">
                          <a:latin typeface="Cambria Math" panose="02040503050406030204" pitchFamily="18" charset="0"/>
                        </a:rPr>
                        <m:t>𝑅𝑂𝑝</m:t>
                      </m:r>
                      <m:r>
                        <a:rPr lang="es-ES" sz="1400" b="0" i="1" smtClean="0">
                          <a:latin typeface="Cambria Math" panose="02040503050406030204" pitchFamily="18" charset="0"/>
                        </a:rPr>
                        <m:t> @ </m:t>
                      </m:r>
                      <m:sSubSup>
                        <m:sSubSupPr>
                          <m:ctrlPr>
                            <a:rPr lang="es-ES" sz="1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S" sz="1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s-ES" sz="1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  <m:sup>
                          <m:r>
                            <a:rPr lang="es-ES" sz="1400" b="0" i="1" smtClean="0">
                              <a:latin typeface="Cambria Math" panose="02040503050406030204" pitchFamily="18" charset="0"/>
                            </a:rPr>
                            <m:t>𝑜𝑝</m:t>
                          </m:r>
                        </m:sup>
                      </m:sSubSup>
                    </m:oMath>
                  </m:oMathPara>
                </a14:m>
                <a:endParaRPr lang="es-AR" sz="1400" dirty="0"/>
              </a:p>
            </p:txBody>
          </p:sp>
        </mc:Choice>
        <mc:Fallback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9AC784DE-D1F5-4EB1-90AE-A296C46DE1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7398" y="2374745"/>
                <a:ext cx="864852" cy="238014"/>
              </a:xfrm>
              <a:prstGeom prst="rect">
                <a:avLst/>
              </a:prstGeom>
              <a:blipFill>
                <a:blip r:embed="rId15"/>
                <a:stretch>
                  <a:fillRect l="-7042" r="-1408" b="-25641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9D9165DA-DDF8-44C2-84CD-27BF78070D0D}"/>
              </a:ext>
            </a:extLst>
          </p:cNvPr>
          <p:cNvCxnSpPr>
            <a:cxnSpLocks/>
          </p:cNvCxnSpPr>
          <p:nvPr/>
        </p:nvCxnSpPr>
        <p:spPr>
          <a:xfrm>
            <a:off x="2032385" y="3594259"/>
            <a:ext cx="1496236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0AF7CEB8-9BE4-4DBF-85FE-754BB56D1D3D}"/>
              </a:ext>
            </a:extLst>
          </p:cNvPr>
          <p:cNvCxnSpPr>
            <a:cxnSpLocks/>
          </p:cNvCxnSpPr>
          <p:nvPr/>
        </p:nvCxnSpPr>
        <p:spPr>
          <a:xfrm flipV="1">
            <a:off x="3477882" y="2759604"/>
            <a:ext cx="0" cy="82565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895DF821-02C5-4BC7-93F1-32570BB7F58B}"/>
              </a:ext>
            </a:extLst>
          </p:cNvPr>
          <p:cNvCxnSpPr>
            <a:cxnSpLocks/>
          </p:cNvCxnSpPr>
          <p:nvPr/>
        </p:nvCxnSpPr>
        <p:spPr>
          <a:xfrm flipV="1">
            <a:off x="3469352" y="2766840"/>
            <a:ext cx="879260" cy="1047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43AAAEC0-C864-4825-BD0E-8209AEA15979}"/>
              </a:ext>
            </a:extLst>
          </p:cNvPr>
          <p:cNvCxnSpPr>
            <a:cxnSpLocks/>
          </p:cNvCxnSpPr>
          <p:nvPr/>
        </p:nvCxnSpPr>
        <p:spPr>
          <a:xfrm flipV="1">
            <a:off x="4337245" y="2328639"/>
            <a:ext cx="0" cy="44867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2CFCE04C-FAAD-4DDE-A0E9-1B7A739A815F}"/>
              </a:ext>
            </a:extLst>
          </p:cNvPr>
          <p:cNvCxnSpPr>
            <a:cxnSpLocks/>
          </p:cNvCxnSpPr>
          <p:nvPr/>
        </p:nvCxnSpPr>
        <p:spPr>
          <a:xfrm flipH="1">
            <a:off x="1981646" y="2770490"/>
            <a:ext cx="1496236" cy="0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E9C20F73-7942-4EA4-9568-F378E8A0B352}"/>
              </a:ext>
            </a:extLst>
          </p:cNvPr>
          <p:cNvCxnSpPr>
            <a:cxnSpLocks/>
          </p:cNvCxnSpPr>
          <p:nvPr/>
        </p:nvCxnSpPr>
        <p:spPr>
          <a:xfrm flipV="1">
            <a:off x="2032385" y="2768601"/>
            <a:ext cx="0" cy="825658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" name="Oval 2">
            <a:extLst>
              <a:ext uri="{FF2B5EF4-FFF2-40B4-BE49-F238E27FC236}">
                <a16:creationId xmlns:a16="http://schemas.microsoft.com/office/drawing/2014/main" id="{08EB1F07-F0A1-4D91-903A-798B4784ED28}"/>
              </a:ext>
            </a:extLst>
          </p:cNvPr>
          <p:cNvSpPr/>
          <p:nvPr/>
        </p:nvSpPr>
        <p:spPr>
          <a:xfrm>
            <a:off x="1970280" y="2718785"/>
            <a:ext cx="114344" cy="110447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7DA4E54-80F4-4DC4-8FE6-CD22CB1BBAF0}"/>
              </a:ext>
            </a:extLst>
          </p:cNvPr>
          <p:cNvSpPr txBox="1"/>
          <p:nvPr/>
        </p:nvSpPr>
        <p:spPr>
          <a:xfrm>
            <a:off x="1230825" y="1765150"/>
            <a:ext cx="1476366" cy="43088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0" tIns="0" rIns="0" bIns="0" rtlCol="0">
            <a:spAutoFit/>
          </a:bodyPr>
          <a:lstStyle/>
          <a:p>
            <a:pPr/>
            <a:r>
              <a:rPr lang="es-ES" sz="1400" dirty="0"/>
              <a:t>Composiciones que </a:t>
            </a:r>
          </a:p>
          <a:p>
            <a:pPr/>
            <a:r>
              <a:rPr lang="es-ES" sz="1400" dirty="0"/>
              <a:t>entran a la etapa</a:t>
            </a:r>
            <a:endParaRPr lang="es-AR" sz="140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F15D8DAA-4A3D-4CA3-A7D6-F2C179416EFD}"/>
              </a:ext>
            </a:extLst>
          </p:cNvPr>
          <p:cNvSpPr/>
          <p:nvPr/>
        </p:nvSpPr>
        <p:spPr>
          <a:xfrm>
            <a:off x="1492822" y="2198296"/>
            <a:ext cx="476186" cy="584644"/>
          </a:xfrm>
          <a:custGeom>
            <a:avLst/>
            <a:gdLst>
              <a:gd name="connsiteX0" fmla="*/ 207962 w 476186"/>
              <a:gd name="connsiteY0" fmla="*/ 0 h 584644"/>
              <a:gd name="connsiteX1" fmla="*/ 698 w 476186"/>
              <a:gd name="connsiteY1" fmla="*/ 243840 h 584644"/>
              <a:gd name="connsiteX2" fmla="*/ 153098 w 476186"/>
              <a:gd name="connsiteY2" fmla="*/ 548640 h 584644"/>
              <a:gd name="connsiteX3" fmla="*/ 476186 w 476186"/>
              <a:gd name="connsiteY3" fmla="*/ 566928 h 584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6186" h="584644">
                <a:moveTo>
                  <a:pt x="207962" y="0"/>
                </a:moveTo>
                <a:cubicBezTo>
                  <a:pt x="108902" y="76200"/>
                  <a:pt x="9842" y="152400"/>
                  <a:pt x="698" y="243840"/>
                </a:cubicBezTo>
                <a:cubicBezTo>
                  <a:pt x="-8446" y="335280"/>
                  <a:pt x="73850" y="494792"/>
                  <a:pt x="153098" y="548640"/>
                </a:cubicBezTo>
                <a:cubicBezTo>
                  <a:pt x="232346" y="602488"/>
                  <a:pt x="354266" y="584708"/>
                  <a:pt x="476186" y="566928"/>
                </a:cubicBezTo>
              </a:path>
            </a:pathLst>
          </a:cu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E98C8F9-DC13-4459-9D8F-A9BBD56576F9}"/>
              </a:ext>
            </a:extLst>
          </p:cNvPr>
          <p:cNvCxnSpPr>
            <a:stCxn id="3" idx="4"/>
          </p:cNvCxnSpPr>
          <p:nvPr/>
        </p:nvCxnSpPr>
        <p:spPr>
          <a:xfrm>
            <a:off x="2027452" y="2829232"/>
            <a:ext cx="929946" cy="1005349"/>
          </a:xfrm>
          <a:prstGeom prst="straightConnector1">
            <a:avLst/>
          </a:prstGeom>
          <a:ln>
            <a:solidFill>
              <a:srgbClr val="00B0F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3A1B41E-A40A-494D-8D5B-206875CE00B1}"/>
                  </a:ext>
                </a:extLst>
              </p:cNvPr>
              <p:cNvSpPr txBox="1"/>
              <p:nvPr/>
            </p:nvSpPr>
            <p:spPr>
              <a:xfrm>
                <a:off x="2791249" y="3869679"/>
                <a:ext cx="56464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s-E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s-E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1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s-ES" sz="1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s-ES" sz="1400" b="0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sSub>
                            <m:sSubPr>
                              <m:ctrlPr>
                                <a:rPr lang="es-E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1400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s-ES" sz="1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s-AR" sz="1400" dirty="0"/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3A1B41E-A40A-494D-8D5B-206875CE00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1249" y="3869679"/>
                <a:ext cx="564642" cy="215444"/>
              </a:xfrm>
              <a:prstGeom prst="rect">
                <a:avLst/>
              </a:prstGeom>
              <a:blipFill>
                <a:blip r:embed="rId16"/>
                <a:stretch>
                  <a:fillRect b="-14286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304112DA-4493-416A-94B0-9F5DD913DA0F}"/>
                  </a:ext>
                </a:extLst>
              </p:cNvPr>
              <p:cNvSpPr txBox="1"/>
              <p:nvPr/>
            </p:nvSpPr>
            <p:spPr>
              <a:xfrm>
                <a:off x="751046" y="4074045"/>
                <a:ext cx="22006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E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1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p>
                          <m:r>
                            <a:rPr lang="es-ES" sz="14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s-AR" sz="1400" dirty="0"/>
              </a:p>
            </p:txBody>
          </p:sp>
        </mc:Choice>
        <mc:Fallback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304112DA-4493-416A-94B0-9F5DD913DA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046" y="4074045"/>
                <a:ext cx="220060" cy="215444"/>
              </a:xfrm>
              <a:prstGeom prst="rect">
                <a:avLst/>
              </a:prstGeom>
              <a:blipFill>
                <a:blip r:embed="rId17"/>
                <a:stretch>
                  <a:fillRect l="-19444" r="-5556" b="-2778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6F15139D-7731-411A-846D-1E88BD40180D}"/>
              </a:ext>
            </a:extLst>
          </p:cNvPr>
          <p:cNvCxnSpPr/>
          <p:nvPr/>
        </p:nvCxnSpPr>
        <p:spPr>
          <a:xfrm flipV="1">
            <a:off x="959182" y="4170279"/>
            <a:ext cx="4374019" cy="17995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FFAC312-2BB2-48DC-B425-4E70405C3BE3}"/>
                  </a:ext>
                </a:extLst>
              </p:cNvPr>
              <p:cNvSpPr txBox="1"/>
              <p:nvPr/>
            </p:nvSpPr>
            <p:spPr>
              <a:xfrm>
                <a:off x="769469" y="2667054"/>
                <a:ext cx="19960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s-ES" sz="1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es-AR" sz="1400" dirty="0"/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FFAC312-2BB2-48DC-B425-4E70405C3B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469" y="2667054"/>
                <a:ext cx="199606" cy="215444"/>
              </a:xfrm>
              <a:prstGeom prst="rect">
                <a:avLst/>
              </a:prstGeom>
              <a:blipFill>
                <a:blip r:embed="rId18"/>
                <a:stretch>
                  <a:fillRect l="-21212" r="-9091" b="-14286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979B737B-EC7C-4C2A-96B7-73E5FBDE4917}"/>
              </a:ext>
            </a:extLst>
          </p:cNvPr>
          <p:cNvCxnSpPr>
            <a:cxnSpLocks/>
            <a:stCxn id="16" idx="3"/>
          </p:cNvCxnSpPr>
          <p:nvPr/>
        </p:nvCxnSpPr>
        <p:spPr>
          <a:xfrm flipV="1">
            <a:off x="969075" y="2753238"/>
            <a:ext cx="4487828" cy="21538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3DA2CA2F-E4A9-4184-9510-CE868D9C2109}"/>
                  </a:ext>
                </a:extLst>
              </p:cNvPr>
              <p:cNvSpPr txBox="1"/>
              <p:nvPr/>
            </p:nvSpPr>
            <p:spPr>
              <a:xfrm>
                <a:off x="731381" y="3729918"/>
                <a:ext cx="176138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s-ES" sz="1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s-AR" sz="1400" dirty="0"/>
              </a:p>
            </p:txBody>
          </p:sp>
        </mc:Choice>
        <mc:Fallback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3DA2CA2F-E4A9-4184-9510-CE868D9C21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381" y="3729918"/>
                <a:ext cx="176138" cy="215444"/>
              </a:xfrm>
              <a:prstGeom prst="rect">
                <a:avLst/>
              </a:prstGeom>
              <a:blipFill>
                <a:blip r:embed="rId19"/>
                <a:stretch>
                  <a:fillRect l="-24138" r="-3448" b="-14286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790E9AD6-FA4B-42B7-A079-4B441F327A5E}"/>
              </a:ext>
            </a:extLst>
          </p:cNvPr>
          <p:cNvCxnSpPr/>
          <p:nvPr/>
        </p:nvCxnSpPr>
        <p:spPr>
          <a:xfrm flipV="1">
            <a:off x="939517" y="3826152"/>
            <a:ext cx="4374019" cy="17995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Left Brace 20">
            <a:extLst>
              <a:ext uri="{FF2B5EF4-FFF2-40B4-BE49-F238E27FC236}">
                <a16:creationId xmlns:a16="http://schemas.microsoft.com/office/drawing/2014/main" id="{FB3BBD0A-A222-4293-995E-BA3C5F0AF649}"/>
              </a:ext>
            </a:extLst>
          </p:cNvPr>
          <p:cNvSpPr/>
          <p:nvPr/>
        </p:nvSpPr>
        <p:spPr>
          <a:xfrm>
            <a:off x="503854" y="2774008"/>
            <a:ext cx="162896" cy="1095671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CEA03B7-125F-4B86-8039-FF16FC7CBDCD}"/>
                  </a:ext>
                </a:extLst>
              </p:cNvPr>
              <p:cNvSpPr txBox="1"/>
              <p:nvPr/>
            </p:nvSpPr>
            <p:spPr>
              <a:xfrm>
                <a:off x="649186" y="3136778"/>
                <a:ext cx="39433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400" b="0" i="1" smtClean="0">
                          <a:latin typeface="Cambria Math" panose="02040503050406030204" pitchFamily="18" charset="0"/>
                        </a:rPr>
                        <m:t>70%</m:t>
                      </m:r>
                    </m:oMath>
                  </m:oMathPara>
                </a14:m>
                <a:endParaRPr lang="es-AR" sz="1400" dirty="0"/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CEA03B7-125F-4B86-8039-FF16FC7CBD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186" y="3136778"/>
                <a:ext cx="394339" cy="215444"/>
              </a:xfrm>
              <a:prstGeom prst="rect">
                <a:avLst/>
              </a:prstGeom>
              <a:blipFill>
                <a:blip r:embed="rId20"/>
                <a:stretch>
                  <a:fillRect l="-10769" r="-10769" b="-8571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Left Brace 24">
            <a:extLst>
              <a:ext uri="{FF2B5EF4-FFF2-40B4-BE49-F238E27FC236}">
                <a16:creationId xmlns:a16="http://schemas.microsoft.com/office/drawing/2014/main" id="{05E75028-3EEA-4E1F-A6E5-33891CEAE4F1}"/>
              </a:ext>
            </a:extLst>
          </p:cNvPr>
          <p:cNvSpPr/>
          <p:nvPr/>
        </p:nvSpPr>
        <p:spPr>
          <a:xfrm>
            <a:off x="253131" y="2769092"/>
            <a:ext cx="130332" cy="1401187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5A210098-DA76-47CA-A43A-8E9A31493F89}"/>
                  </a:ext>
                </a:extLst>
              </p:cNvPr>
              <p:cNvSpPr txBox="1"/>
              <p:nvPr/>
            </p:nvSpPr>
            <p:spPr>
              <a:xfrm>
                <a:off x="271312" y="3603961"/>
                <a:ext cx="49372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40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s-ES" sz="14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s-ES" sz="1400" b="0" i="1" smtClean="0">
                          <a:latin typeface="Cambria Math" panose="02040503050406030204" pitchFamily="18" charset="0"/>
                        </a:rPr>
                        <m:t>0%</m:t>
                      </m:r>
                    </m:oMath>
                  </m:oMathPara>
                </a14:m>
                <a:endParaRPr lang="es-AR" sz="1400" dirty="0"/>
              </a:p>
            </p:txBody>
          </p:sp>
        </mc:Choice>
        <mc:Fallback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5A210098-DA76-47CA-A43A-8E9A31493F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312" y="3603961"/>
                <a:ext cx="493725" cy="215444"/>
              </a:xfrm>
              <a:prstGeom prst="rect">
                <a:avLst/>
              </a:prstGeom>
              <a:blipFill>
                <a:blip r:embed="rId21"/>
                <a:stretch>
                  <a:fillRect l="-8750" r="-8750" b="-8333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3DBF0420-BDAC-4E57-9246-0F7FDD560F24}"/>
                  </a:ext>
                </a:extLst>
              </p:cNvPr>
              <p:cNvSpPr/>
              <p:nvPr/>
            </p:nvSpPr>
            <p:spPr>
              <a:xfrm>
                <a:off x="8429564" y="4571704"/>
                <a:ext cx="1334558" cy="5579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sz="14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s-ES" sz="1400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sub>
                          </m:sSub>
                        </m:den>
                      </m:f>
                      <m:r>
                        <a:rPr lang="es-AR" sz="1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sz="1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s-AR" sz="1400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sub>
                          </m:sSub>
                        </m:den>
                      </m:f>
                      <m:r>
                        <a:rPr lang="es-AR" sz="14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sz="1400" i="1">
                              <a:latin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sz="1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s-AR" sz="1400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3DBF0420-BDAC-4E57-9246-0F7FDD560F2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9564" y="4571704"/>
                <a:ext cx="1334558" cy="557973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" name="Graphic 29" descr="Close">
            <a:extLst>
              <a:ext uri="{FF2B5EF4-FFF2-40B4-BE49-F238E27FC236}">
                <a16:creationId xmlns:a16="http://schemas.microsoft.com/office/drawing/2014/main" id="{C7346317-29B8-47FA-93A1-66B80B3E698E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8635719" y="438769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784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9" grpId="0" animBg="1"/>
      <p:bldP spid="15" grpId="0"/>
      <p:bldP spid="92" grpId="0"/>
      <p:bldP spid="113" grpId="0"/>
      <p:bldP spid="21" grpId="0" animBg="1"/>
      <p:bldP spid="22" grpId="0"/>
      <p:bldP spid="25" grpId="0" animBg="1"/>
      <p:bldP spid="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3000" y="543100"/>
            <a:ext cx="9875520" cy="919940"/>
          </a:xfrm>
        </p:spPr>
        <p:txBody>
          <a:bodyPr/>
          <a:lstStyle/>
          <a:p>
            <a:r>
              <a:rPr lang="es-AR" dirty="0" err="1"/>
              <a:t>Feel</a:t>
            </a:r>
            <a:r>
              <a:rPr lang="es-AR" dirty="0"/>
              <a:t> Free </a:t>
            </a:r>
            <a:r>
              <a:rPr lang="es-AR" dirty="0" err="1"/>
              <a:t>to</a:t>
            </a:r>
            <a:r>
              <a:rPr lang="es-AR" dirty="0"/>
              <a:t> </a:t>
            </a:r>
            <a:r>
              <a:rPr lang="es-AR" dirty="0" err="1"/>
              <a:t>Draw</a:t>
            </a:r>
            <a:endParaRPr lang="en-US" dirty="0"/>
          </a:p>
        </p:txBody>
      </p:sp>
      <p:sp>
        <p:nvSpPr>
          <p:cNvPr id="7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438912" y="6251260"/>
            <a:ext cx="11329416" cy="365125"/>
          </a:xfrm>
        </p:spPr>
        <p:txBody>
          <a:bodyPr/>
          <a:lstStyle/>
          <a:p>
            <a:pPr algn="l"/>
            <a:r>
              <a:rPr lang="en-US" sz="1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76.52/76.05 - Operaciones Unitarias de Transferencia de Materia / Operaciones Unitarias III                                                                         1° Cuatrimestre 2020</a:t>
            </a:r>
            <a:endParaRPr lang="en-US" sz="1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Imagen 2" descr="Nueva marca difusion - web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9223" y="254465"/>
            <a:ext cx="2120900" cy="660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267134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61288" y="2966260"/>
            <a:ext cx="9880092" cy="919940"/>
          </a:xfrm>
        </p:spPr>
        <p:txBody>
          <a:bodyPr>
            <a:normAutofit/>
          </a:bodyPr>
          <a:lstStyle/>
          <a:p>
            <a:pPr algn="ctr"/>
            <a:r>
              <a:rPr lang="es-AR" sz="5400" dirty="0"/>
              <a:t>¡</a:t>
            </a:r>
            <a:r>
              <a:rPr lang="x-none" sz="5400"/>
              <a:t>Buen </a:t>
            </a:r>
            <a:r>
              <a:rPr lang="x-none" sz="5400" dirty="0"/>
              <a:t>fin de semana!</a:t>
            </a:r>
            <a:endParaRPr lang="en-US" sz="5400" dirty="0"/>
          </a:p>
        </p:txBody>
      </p:sp>
      <p:sp>
        <p:nvSpPr>
          <p:cNvPr id="7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438912" y="6251260"/>
            <a:ext cx="11329416" cy="365125"/>
          </a:xfrm>
        </p:spPr>
        <p:txBody>
          <a:bodyPr/>
          <a:lstStyle/>
          <a:p>
            <a:pPr algn="l"/>
            <a:r>
              <a:rPr lang="en-US" sz="1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76.52/76.05 - Operaciones Unitarias de Transferencia de Materia / Operaciones Unitarias III                                                                         1° Cuatrimestre 2020</a:t>
            </a:r>
            <a:endParaRPr lang="en-US" sz="1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Imagen 2" descr="Nueva marca difusion - web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9223" y="254465"/>
            <a:ext cx="2120900" cy="660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008558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5375" y="220560"/>
            <a:ext cx="9875520" cy="919940"/>
          </a:xfrm>
        </p:spPr>
        <p:txBody>
          <a:bodyPr/>
          <a:lstStyle/>
          <a:p>
            <a:r>
              <a:rPr lang="es-AR" dirty="0"/>
              <a:t>Enunciado (Datos)</a:t>
            </a:r>
            <a:r>
              <a:rPr lang="x-none" dirty="0"/>
              <a:t>	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>
              <a:xfrm>
                <a:off x="211398" y="1039243"/>
                <a:ext cx="6078870" cy="5267680"/>
              </a:xfrm>
            </p:spPr>
            <p:txBody>
              <a:bodyPr>
                <a:normAutofit/>
              </a:bodyPr>
              <a:lstStyle/>
              <a:p>
                <a:pPr marL="45720" indent="0" algn="just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None/>
                </a:pPr>
                <a:r>
                  <a:rPr lang="es-ES" sz="1400" b="1" u="sng" dirty="0">
                    <a:solidFill>
                      <a:schemeClr val="tx1"/>
                    </a:solidFill>
                  </a:rPr>
                  <a:t>Objetivo y motivación</a:t>
                </a:r>
                <a:r>
                  <a:rPr lang="es-ES" sz="1400" b="1" dirty="0">
                    <a:solidFill>
                      <a:schemeClr val="tx1"/>
                    </a:solidFill>
                  </a:rPr>
                  <a:t>: Deshidratación de una corriente de Gas Natural mediante una Unidad TEG</a:t>
                </a:r>
              </a:p>
              <a:p>
                <a:pPr algn="just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s-ES" sz="1400" b="1" dirty="0">
                    <a:solidFill>
                      <a:schemeClr val="tx1"/>
                    </a:solidFill>
                  </a:rPr>
                  <a:t>Gas Húmedo: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sz="14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14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𝐆</m:t>
                        </m:r>
                      </m:e>
                      <m:sub>
                        <m:r>
                          <a:rPr lang="es-ES" sz="14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𝐰</m:t>
                        </m:r>
                      </m:sub>
                    </m:sSub>
                    <m:r>
                      <a:rPr lang="es-ES" sz="1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s-ES" sz="1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𝟏𝟗𝟐𝟎𝟎</m:t>
                    </m:r>
                    <m:r>
                      <a:rPr lang="es-ES" sz="1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s-ES" sz="14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s-ES" sz="1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s-ES" sz="1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#</m:t>
                            </m:r>
                            <m:r>
                              <a:rPr lang="es-ES" sz="1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𝑷𝒂𝒅𝒓</m:t>
                            </m:r>
                            <m:r>
                              <a:rPr lang="es-ES" sz="1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ó</m:t>
                            </m:r>
                            <m:r>
                              <a:rPr lang="es-ES" sz="1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  <m:r>
                              <a:rPr lang="es-ES" sz="1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s-ES" sz="1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𝟖𝟐𝟎𝟎𝟏</m:t>
                            </m:r>
                            <m:r>
                              <a:rPr lang="es-ES" sz="1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num>
                          <m:den>
                            <m:r>
                              <a:rPr lang="es-ES" sz="1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𝟏𝟎</m:t>
                            </m:r>
                          </m:den>
                        </m:f>
                      </m:e>
                    </m:d>
                    <m:f>
                      <m:fPr>
                        <m:type m:val="skw"/>
                        <m:ctrlP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𝒌𝒎𝒐𝒍</m:t>
                        </m:r>
                      </m:num>
                      <m:den>
                        <m: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𝒉</m:t>
                        </m:r>
                      </m:den>
                    </m:f>
                    <m:r>
                      <a:rPr lang="es-ES" sz="1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;</m:t>
                    </m:r>
                    <m:sSubSup>
                      <m:sSubSupPr>
                        <m:ctrlP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𝑾</m:t>
                        </m:r>
                      </m:sub>
                      <m:sup>
                        <m:sSub>
                          <m:sSubPr>
                            <m:ctrlPr>
                              <a:rPr lang="es-ES" sz="1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sz="1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𝑮</m:t>
                            </m:r>
                          </m:e>
                          <m:sub>
                            <m:r>
                              <a:rPr lang="es-ES" sz="1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𝒘𝒆𝒕</m:t>
                            </m:r>
                          </m:sub>
                        </m:sSub>
                      </m:sup>
                    </m:sSubSup>
                    <m:r>
                      <a:rPr lang="es-ES" sz="1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s-ES" sz="1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𝟐𝟎</m:t>
                    </m:r>
                    <m:r>
                      <a:rPr lang="es-ES" sz="1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%</m:t>
                    </m:r>
                    <m:f>
                      <m:fPr>
                        <m:ctrlP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𝒎𝒐𝒍</m:t>
                        </m:r>
                      </m:num>
                      <m:den>
                        <m: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𝒎𝒐𝒍</m:t>
                        </m:r>
                      </m:den>
                    </m:f>
                    <m:r>
                      <a:rPr lang="es-ES" sz="1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s-ES" sz="1400" b="1" dirty="0">
                  <a:solidFill>
                    <a:schemeClr val="tx1"/>
                  </a:solidFill>
                </a:endParaRPr>
              </a:p>
              <a:p>
                <a:pPr algn="just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s-ES" sz="1400" b="1" dirty="0">
                    <a:solidFill>
                      <a:schemeClr val="tx1"/>
                    </a:solidFill>
                  </a:rPr>
                  <a:t>Gas seco: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s-ES" sz="1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s-ES" sz="1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s-ES" sz="1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𝑾</m:t>
                        </m:r>
                      </m:sub>
                      <m:sup>
                        <m:sSub>
                          <m:sSubPr>
                            <m:ctrlPr>
                              <a:rPr lang="es-ES" sz="1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sz="1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𝑮</m:t>
                            </m:r>
                          </m:e>
                          <m:sub>
                            <m:r>
                              <a:rPr lang="es-ES" sz="1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𝒅𝒓𝒚</m:t>
                            </m:r>
                          </m:sub>
                        </m:sSub>
                      </m:sup>
                    </m:sSubSup>
                    <m:r>
                      <a:rPr lang="es-ES" sz="1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s-ES" sz="1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𝟖</m:t>
                    </m:r>
                    <m:r>
                      <a:rPr lang="es-ES" sz="1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%</m:t>
                    </m:r>
                    <m:f>
                      <m:fPr>
                        <m:ctrlPr>
                          <a:rPr lang="es-ES" sz="1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sz="1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𝒎𝒐𝒍</m:t>
                        </m:r>
                      </m:num>
                      <m:den>
                        <m:r>
                          <a:rPr lang="es-ES" sz="1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𝒎𝒐𝒍</m:t>
                        </m:r>
                      </m:den>
                    </m:f>
                  </m:oMath>
                </a14:m>
                <a:endParaRPr lang="es-ES" sz="1400" b="1" dirty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  <a:p>
                <a:pPr algn="just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s-ES" sz="1400" b="1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Equilibrio: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𝒌</m:t>
                        </m:r>
                      </m:e>
                      <m:sub>
                        <m:r>
                          <a:rPr lang="es-ES" sz="14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𝐰</m:t>
                        </m:r>
                      </m:sub>
                    </m:sSub>
                    <m:r>
                      <a:rPr lang="es-ES" sz="1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s-ES" sz="1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es-ES" sz="1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s-ES" sz="1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𝟑</m:t>
                    </m:r>
                    <m:r>
                      <a:rPr lang="es-ES" sz="1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;</m:t>
                    </m:r>
                    <m:sSub>
                      <m:sSubPr>
                        <m:ctrlP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𝑲</m:t>
                        </m:r>
                      </m:e>
                      <m:sub>
                        <m: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𝒀</m:t>
                        </m:r>
                      </m:sub>
                    </m:sSub>
                    <m:r>
                      <a:rPr lang="es-ES" sz="1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s-ES" sz="1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es-ES" sz="1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s-ES" sz="1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𝟎𝟏𝟔</m:t>
                    </m:r>
                    <m:f>
                      <m:fPr>
                        <m:ctrlP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𝒌𝒎𝒐𝒍</m:t>
                        </m:r>
                      </m:num>
                      <m:den>
                        <m: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𝒉</m:t>
                        </m:r>
                        <m:sSup>
                          <m:sSupPr>
                            <m:ctrlPr>
                              <a:rPr lang="es-ES" sz="1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ES" sz="1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𝒎</m:t>
                            </m:r>
                          </m:e>
                          <m:sup>
                            <m:r>
                              <a:rPr lang="es-ES" sz="1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s-ES" sz="1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;</m:t>
                    </m:r>
                  </m:oMath>
                </a14:m>
                <a:r>
                  <a:rPr lang="es-ES" sz="1400" b="1" i="1" dirty="0">
                    <a:solidFill>
                      <a:schemeClr val="tx1"/>
                    </a:solidFill>
                  </a:rPr>
                  <a:t> </a:t>
                </a:r>
                <a:r>
                  <a:rPr lang="es-ES" sz="1400" b="1" dirty="0">
                    <a:solidFill>
                      <a:schemeClr val="tx1"/>
                    </a:solidFill>
                  </a:rPr>
                  <a:t>Resistencia del lado gas es el 70% de la resistencia total.</a:t>
                </a:r>
              </a:p>
              <a:p>
                <a:pPr marL="45720" indent="0" algn="just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None/>
                </a:pPr>
                <a:r>
                  <a:rPr lang="es-ES" sz="1400" b="1" u="sng" dirty="0">
                    <a:solidFill>
                      <a:schemeClr val="tx1"/>
                    </a:solidFill>
                  </a:rPr>
                  <a:t>Descripción de los equipos:</a:t>
                </a:r>
                <a:r>
                  <a:rPr lang="es-ES" sz="1400" dirty="0">
                    <a:solidFill>
                      <a:schemeClr val="tx1"/>
                    </a:solidFill>
                  </a:rPr>
                  <a:t> </a:t>
                </a:r>
              </a:p>
              <a:p>
                <a:pPr algn="just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s-ES" sz="1400" b="1" dirty="0">
                    <a:solidFill>
                      <a:schemeClr val="tx1"/>
                    </a:solidFill>
                  </a:rPr>
                  <a:t>TC-100: platos, cantidad desconocida, isotérmica.</a:t>
                </a:r>
              </a:p>
              <a:p>
                <a:pPr algn="just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s-ES" sz="1400" b="1" dirty="0">
                    <a:solidFill>
                      <a:schemeClr val="tx1"/>
                    </a:solidFill>
                  </a:rPr>
                  <a:t>V-100: evolución isotérmica hasta 1,5 bar.</a:t>
                </a:r>
              </a:p>
              <a:p>
                <a:pPr algn="just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s-ES" sz="1400" b="1" dirty="0">
                    <a:solidFill>
                      <a:schemeClr val="tx1"/>
                    </a:solidFill>
                  </a:rPr>
                  <a:t>TR-101: </a:t>
                </a:r>
                <a14:m>
                  <m:oMath xmlns:m="http://schemas.openxmlformats.org/officeDocument/2006/math">
                    <m:r>
                      <a:rPr lang="es-ES" sz="1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𝒒</m:t>
                    </m:r>
                    <m:r>
                      <a:rPr lang="es-ES" sz="1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r>
                      <a:rPr lang="es-ES" sz="1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s-ES" sz="1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s-ES" sz="1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𝟒𝟖</m:t>
                    </m:r>
                  </m:oMath>
                </a14:m>
                <a:r>
                  <a:rPr lang="es-ES" sz="1400" b="1" dirty="0">
                    <a:solidFill>
                      <a:schemeClr val="tx1"/>
                    </a:solidFill>
                  </a:rPr>
                  <a:t>, torre existente, cinco etapas, HD del plato, condensador parcial, vapor vivo, el tope no puede exceder los </a:t>
                </a:r>
                <a14:m>
                  <m:oMath xmlns:m="http://schemas.openxmlformats.org/officeDocument/2006/math">
                    <m:r>
                      <a:rPr lang="es-ES" sz="1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𝟏𝟐𝟎</m:t>
                    </m:r>
                    <m:r>
                      <a:rPr lang="es-ES" sz="1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º</m:t>
                    </m:r>
                    <m:r>
                      <a:rPr lang="es-ES" sz="1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r>
                  <a:rPr lang="es-ES" sz="1400" b="1" dirty="0">
                    <a:solidFill>
                      <a:schemeClr val="tx1"/>
                    </a:solidFill>
                  </a:rPr>
                  <a:t> y el fondo no puede exceder los </a:t>
                </a:r>
                <a14:m>
                  <m:oMath xmlns:m="http://schemas.openxmlformats.org/officeDocument/2006/math">
                    <m:r>
                      <a:rPr lang="es-ES" sz="1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𝟐𝟑𝟓</m:t>
                    </m:r>
                    <m:r>
                      <a:rPr lang="es-ES" sz="1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º</m:t>
                    </m:r>
                    <m:r>
                      <a:rPr lang="es-ES" sz="1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r>
                  <a:rPr lang="es-ES" sz="1400" b="1" dirty="0">
                    <a:solidFill>
                      <a:schemeClr val="tx1"/>
                    </a:solidFill>
                  </a:rPr>
                  <a:t>, espaciado entre platos de </a:t>
                </a:r>
                <a14:m>
                  <m:oMath xmlns:m="http://schemas.openxmlformats.org/officeDocument/2006/math">
                    <m:r>
                      <a:rPr lang="es-ES" sz="1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𝟗𝟎𝟎</m:t>
                    </m:r>
                    <m:r>
                      <a:rPr lang="es-ES" sz="1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s-ES" sz="1400" b="1" i="1" dirty="0" err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𝒎𝒎</m:t>
                    </m:r>
                  </m:oMath>
                </a14:m>
                <a:r>
                  <a:rPr lang="es-ES" sz="1400" b="1" dirty="0" err="1">
                    <a:solidFill>
                      <a:schemeClr val="tx1"/>
                    </a:solidFill>
                  </a:rPr>
                  <a:t>.</a:t>
                </a:r>
                <a:endParaRPr lang="es-ES" sz="1400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11398" y="1039243"/>
                <a:ext cx="6078870" cy="5267680"/>
              </a:xfrm>
              <a:blipFill>
                <a:blip r:embed="rId3"/>
                <a:stretch>
                  <a:fillRect t="-116" r="-301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438912" y="6251260"/>
            <a:ext cx="11329416" cy="365125"/>
          </a:xfrm>
        </p:spPr>
        <p:txBody>
          <a:bodyPr/>
          <a:lstStyle/>
          <a:p>
            <a:pPr algn="l"/>
            <a:r>
              <a:rPr lang="en-US" sz="1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76.52/76.05 - Operaciones Unitarias de Transferencia de Materia / Operaciones Unitarias III                                                                         1° Cuatrimestre 2020</a:t>
            </a:r>
            <a:endParaRPr lang="en-US" sz="1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371475" y="340460"/>
            <a:ext cx="590550" cy="578882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04825" y="340460"/>
            <a:ext cx="1333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FAC912F-0B16-4E22-AC09-76DAFE3B28C0}" type="slidenum">
              <a:rPr lang="es-AR" sz="2800" smtClean="0"/>
              <a:t>2</a:t>
            </a:fld>
            <a:endParaRPr lang="en-US" sz="2800" dirty="0"/>
          </a:p>
        </p:txBody>
      </p:sp>
      <p:sp>
        <p:nvSpPr>
          <p:cNvPr id="18" name="Rectángulo 1">
            <a:extLst>
              <a:ext uri="{FF2B5EF4-FFF2-40B4-BE49-F238E27FC236}">
                <a16:creationId xmlns:a16="http://schemas.microsoft.com/office/drawing/2014/main" id="{38A3ACB6-1A96-4749-9F03-33D354FC08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7900" y="9699625"/>
            <a:ext cx="12700" cy="12700"/>
          </a:xfrm>
          <a:prstGeom prst="rect">
            <a:avLst/>
          </a:prstGeom>
          <a:solidFill>
            <a:srgbClr val="00000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s-AR"/>
          </a:p>
        </p:txBody>
      </p:sp>
      <p:pic>
        <p:nvPicPr>
          <p:cNvPr id="10" name="Imagen 2" descr="Nueva marca difusion - web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9223" y="254465"/>
            <a:ext cx="2120900" cy="66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811ACC4-67E2-4AE9-A6A2-2794E365156E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0267" y="1119007"/>
            <a:ext cx="5640070" cy="34448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249716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5375" y="220560"/>
            <a:ext cx="9875520" cy="919940"/>
          </a:xfrm>
        </p:spPr>
        <p:txBody>
          <a:bodyPr/>
          <a:lstStyle/>
          <a:p>
            <a:r>
              <a:rPr lang="es-AR" dirty="0"/>
              <a:t>Enunciado (Datos)</a:t>
            </a:r>
            <a:r>
              <a:rPr lang="x-none" dirty="0"/>
              <a:t>	</a:t>
            </a:r>
            <a:endParaRPr lang="en-US" dirty="0"/>
          </a:p>
        </p:txBody>
      </p:sp>
      <p:sp>
        <p:nvSpPr>
          <p:cNvPr id="7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438912" y="6251260"/>
            <a:ext cx="11329416" cy="365125"/>
          </a:xfrm>
        </p:spPr>
        <p:txBody>
          <a:bodyPr/>
          <a:lstStyle/>
          <a:p>
            <a:pPr algn="l"/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76.52/76.05 - </a:t>
            </a:r>
            <a:r>
              <a:rPr lang="en-US" sz="1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Operaciones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Unitarias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1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Transferencia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Materia / </a:t>
            </a:r>
            <a:r>
              <a:rPr lang="en-US" sz="1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Operaciones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Unitarias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III                                                                         1° </a:t>
            </a:r>
            <a:r>
              <a:rPr lang="en-US" sz="1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Cuatrimestre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2020</a:t>
            </a:r>
          </a:p>
        </p:txBody>
      </p:sp>
      <p:sp>
        <p:nvSpPr>
          <p:cNvPr id="8" name="Oval 7"/>
          <p:cNvSpPr/>
          <p:nvPr/>
        </p:nvSpPr>
        <p:spPr>
          <a:xfrm>
            <a:off x="371475" y="340460"/>
            <a:ext cx="590550" cy="578882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04825" y="340460"/>
            <a:ext cx="1333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FAC912F-0B16-4E22-AC09-76DAFE3B28C0}" type="slidenum">
              <a:rPr lang="es-AR" sz="2800" smtClean="0"/>
              <a:t>3</a:t>
            </a:fld>
            <a:endParaRPr lang="en-US" sz="2800" dirty="0"/>
          </a:p>
        </p:txBody>
      </p:sp>
      <p:sp>
        <p:nvSpPr>
          <p:cNvPr id="18" name="Rectángulo 1">
            <a:extLst>
              <a:ext uri="{FF2B5EF4-FFF2-40B4-BE49-F238E27FC236}">
                <a16:creationId xmlns:a16="http://schemas.microsoft.com/office/drawing/2014/main" id="{38A3ACB6-1A96-4749-9F03-33D354FC08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7900" y="9699625"/>
            <a:ext cx="12700" cy="12700"/>
          </a:xfrm>
          <a:prstGeom prst="rect">
            <a:avLst/>
          </a:prstGeom>
          <a:solidFill>
            <a:srgbClr val="00000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s-AR"/>
          </a:p>
        </p:txBody>
      </p:sp>
      <p:pic>
        <p:nvPicPr>
          <p:cNvPr id="10" name="Imagen 2" descr="Nueva marca difusion - web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9223" y="254465"/>
            <a:ext cx="2120900" cy="66040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1" name="Marcador de contenido 2">
                <a:extLst>
                  <a:ext uri="{FF2B5EF4-FFF2-40B4-BE49-F238E27FC236}">
                    <a16:creationId xmlns:a16="http://schemas.microsoft.com/office/drawing/2014/main" id="{1746D661-7239-412B-AB20-9CEB6729D77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11397" y="1039243"/>
                <a:ext cx="6030041" cy="2751064"/>
              </a:xfrm>
            </p:spPr>
            <p:txBody>
              <a:bodyPr>
                <a:normAutofit/>
              </a:bodyPr>
              <a:lstStyle/>
              <a:p>
                <a:pPr marL="45720" indent="0" algn="just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None/>
                </a:pPr>
                <a:r>
                  <a:rPr lang="es-ES" sz="1400" b="1" u="sng" dirty="0">
                    <a:solidFill>
                      <a:schemeClr val="tx1"/>
                    </a:solidFill>
                  </a:rPr>
                  <a:t>Propiedades de las corrientes</a:t>
                </a:r>
                <a:r>
                  <a:rPr lang="es-ES" sz="1400" b="1" dirty="0">
                    <a:solidFill>
                      <a:schemeClr val="tx1"/>
                    </a:solidFill>
                  </a:rPr>
                  <a:t>:</a:t>
                </a:r>
              </a:p>
              <a:p>
                <a:pPr algn="just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s-ES" sz="1400" b="1" dirty="0">
                    <a:solidFill>
                      <a:schemeClr val="tx1"/>
                    </a:solidFill>
                  </a:rPr>
                  <a:t>Termodinámicas: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Sup>
                          <m:sSubSupPr>
                            <m:ctrlPr>
                              <a:rPr lang="es-ES" sz="1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s-ES" sz="1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  <m:sub>
                            <m:r>
                              <a:rPr lang="es-ES" sz="1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𝒑</m:t>
                            </m:r>
                          </m:sub>
                          <m:sup>
                            <m:r>
                              <a:rPr lang="es-ES" sz="1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𝑮</m:t>
                            </m:r>
                          </m:sup>
                        </m:sSubSup>
                      </m:e>
                      <m:sub>
                        <m: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s-ES" sz="1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s-ES" sz="1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Sup>
                          <m:sSubSupPr>
                            <m:ctrlPr>
                              <a:rPr lang="es-ES" sz="1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s-ES" sz="1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  <m:sub>
                            <m:r>
                              <a:rPr lang="es-ES" sz="1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𝒑</m:t>
                            </m:r>
                          </m:sub>
                          <m:sup>
                            <m:r>
                              <a:rPr lang="es-ES" sz="1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𝑳</m:t>
                            </m:r>
                          </m:sup>
                        </m:sSubSup>
                      </m:e>
                      <m:sub>
                        <m:r>
                          <a:rPr lang="es-ES" sz="1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s-ES" sz="1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s-ES" sz="1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𝑴𝒓</m:t>
                    </m:r>
                    <m:r>
                      <a:rPr lang="es-ES" sz="1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s-ES" sz="1400" b="1" dirty="0">
                  <a:solidFill>
                    <a:schemeClr val="tx1"/>
                  </a:solidFill>
                </a:endParaRPr>
              </a:p>
              <a:p>
                <a:pPr algn="just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s-ES" sz="1400" b="1" dirty="0">
                    <a:solidFill>
                      <a:schemeClr val="tx1"/>
                    </a:solidFill>
                  </a:rPr>
                  <a:t>Cinéticas: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𝝆</m:t>
                        </m:r>
                      </m:e>
                      <m:sub>
                        <m: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  <m:sup>
                        <m: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𝑳</m:t>
                        </m:r>
                      </m:sup>
                    </m:sSubSup>
                    <m:r>
                      <a:rPr lang="es-ES" sz="1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Sup>
                      <m:sSubSupPr>
                        <m:ctrlP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𝝁</m:t>
                        </m:r>
                      </m:e>
                      <m:sub>
                        <m: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  <m:sup>
                        <m: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𝑳</m:t>
                        </m:r>
                      </m:sup>
                    </m:sSubSup>
                    <m:r>
                      <a:rPr lang="es-ES" sz="1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𝝈</m:t>
                        </m:r>
                      </m:e>
                      <m:sub>
                        <m: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endParaRPr lang="es-ES" sz="1400" b="1" dirty="0">
                  <a:solidFill>
                    <a:schemeClr val="tx1"/>
                  </a:solidFill>
                </a:endParaRPr>
              </a:p>
              <a:p>
                <a:pPr marL="45720" indent="0" algn="just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None/>
                </a:pPr>
                <a:r>
                  <a:rPr lang="es-ES" sz="1400" b="1" u="sng" dirty="0">
                    <a:solidFill>
                      <a:schemeClr val="tx1"/>
                    </a:solidFill>
                  </a:rPr>
                  <a:t>Auxiliares</a:t>
                </a:r>
                <a:r>
                  <a:rPr lang="es-ES" sz="1400" dirty="0">
                    <a:solidFill>
                      <a:schemeClr val="tx1"/>
                    </a:solidFill>
                  </a:rPr>
                  <a:t>:</a:t>
                </a:r>
              </a:p>
              <a:p>
                <a:pPr algn="just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s-ES" sz="1400" b="1" dirty="0">
                    <a:solidFill>
                      <a:schemeClr val="tx1"/>
                    </a:solidFill>
                  </a:rPr>
                  <a:t>Tabla Equilibrio Agua-TEG.</a:t>
                </a:r>
              </a:p>
              <a:p>
                <a:pPr marL="45720" indent="0" algn="just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None/>
                </a:pPr>
                <a:r>
                  <a:rPr lang="es-ES" sz="1400" b="1" dirty="0">
                    <a:solidFill>
                      <a:schemeClr val="tx1"/>
                    </a:solidFill>
                  </a:rPr>
                  <a:t>Gráficos:</a:t>
                </a:r>
              </a:p>
              <a:p>
                <a:pPr algn="just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s-ES" sz="1400" b="1" dirty="0">
                    <a:solidFill>
                      <a:schemeClr val="tx1"/>
                    </a:solidFill>
                  </a:rPr>
                  <a:t>Inundación para torre de platos, Equilibrio Agua-TEG.</a:t>
                </a:r>
              </a:p>
            </p:txBody>
          </p:sp>
        </mc:Choice>
        <mc:Fallback>
          <p:sp>
            <p:nvSpPr>
              <p:cNvPr id="11" name="Marcador de contenido 2">
                <a:extLst>
                  <a:ext uri="{FF2B5EF4-FFF2-40B4-BE49-F238E27FC236}">
                    <a16:creationId xmlns:a16="http://schemas.microsoft.com/office/drawing/2014/main" id="{1746D661-7239-412B-AB20-9CEB6729D77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11397" y="1039243"/>
                <a:ext cx="6030041" cy="2751064"/>
              </a:xfrm>
              <a:blipFill>
                <a:blip r:embed="rId4"/>
                <a:stretch>
                  <a:fillRect t="-221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5A13B5E0-14DD-426C-A2EC-11C196075F20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9431" y="1048574"/>
            <a:ext cx="5640070" cy="34448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046655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5375" y="220560"/>
            <a:ext cx="9875520" cy="919940"/>
          </a:xfrm>
        </p:spPr>
        <p:txBody>
          <a:bodyPr/>
          <a:lstStyle/>
          <a:p>
            <a:r>
              <a:rPr lang="es-AR" dirty="0"/>
              <a:t>Enunciado</a:t>
            </a:r>
            <a:endParaRPr lang="en-US" dirty="0"/>
          </a:p>
        </p:txBody>
      </p:sp>
      <p:sp>
        <p:nvSpPr>
          <p:cNvPr id="7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438912" y="6251260"/>
            <a:ext cx="11329416" cy="365125"/>
          </a:xfrm>
        </p:spPr>
        <p:txBody>
          <a:bodyPr/>
          <a:lstStyle/>
          <a:p>
            <a:pPr algn="l"/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76.52/76.05 - </a:t>
            </a:r>
            <a:r>
              <a:rPr lang="en-US" sz="1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Operaciones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Unitarias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1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Transferencia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Materia / </a:t>
            </a:r>
            <a:r>
              <a:rPr lang="en-US" sz="1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Operaciones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Unitarias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III                                                                         1° </a:t>
            </a:r>
            <a:r>
              <a:rPr lang="en-US" sz="1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Cuatrimestre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2020</a:t>
            </a:r>
          </a:p>
        </p:txBody>
      </p:sp>
      <p:sp>
        <p:nvSpPr>
          <p:cNvPr id="8" name="Oval 7"/>
          <p:cNvSpPr/>
          <p:nvPr/>
        </p:nvSpPr>
        <p:spPr>
          <a:xfrm>
            <a:off x="371475" y="340460"/>
            <a:ext cx="590550" cy="578882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04825" y="340460"/>
            <a:ext cx="1333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FAC912F-0B16-4E22-AC09-76DAFE3B28C0}" type="slidenum">
              <a:rPr lang="es-AR" sz="2800" smtClean="0"/>
              <a:t>4</a:t>
            </a:fld>
            <a:endParaRPr lang="en-US" sz="2800" dirty="0"/>
          </a:p>
        </p:txBody>
      </p:sp>
      <p:sp>
        <p:nvSpPr>
          <p:cNvPr id="18" name="Rectángulo 1">
            <a:extLst>
              <a:ext uri="{FF2B5EF4-FFF2-40B4-BE49-F238E27FC236}">
                <a16:creationId xmlns:a16="http://schemas.microsoft.com/office/drawing/2014/main" id="{38A3ACB6-1A96-4749-9F03-33D354FC08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7900" y="9699625"/>
            <a:ext cx="12700" cy="12700"/>
          </a:xfrm>
          <a:prstGeom prst="rect">
            <a:avLst/>
          </a:prstGeom>
          <a:solidFill>
            <a:srgbClr val="00000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s-AR"/>
          </a:p>
        </p:txBody>
      </p:sp>
      <p:pic>
        <p:nvPicPr>
          <p:cNvPr id="10" name="Imagen 2" descr="Nueva marca difusion - web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9223" y="254465"/>
            <a:ext cx="2120900" cy="66040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1" name="Marcador de contenido 2">
                <a:extLst>
                  <a:ext uri="{FF2B5EF4-FFF2-40B4-BE49-F238E27FC236}">
                    <a16:creationId xmlns:a16="http://schemas.microsoft.com/office/drawing/2014/main" id="{1746D661-7239-412B-AB20-9CEB6729D77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11397" y="1039242"/>
                <a:ext cx="6197992" cy="5156355"/>
              </a:xfrm>
            </p:spPr>
            <p:txBody>
              <a:bodyPr>
                <a:normAutofit/>
              </a:bodyPr>
              <a:lstStyle/>
              <a:p>
                <a:pPr marL="45720" indent="0" algn="just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None/>
                </a:pPr>
                <a:r>
                  <a:rPr lang="es-ES" sz="1400" b="1" u="sng" dirty="0">
                    <a:solidFill>
                      <a:schemeClr val="tx1"/>
                    </a:solidFill>
                  </a:rPr>
                  <a:t>Se deberá </a:t>
                </a:r>
              </a:p>
              <a:p>
                <a:pPr marL="342900" lvl="0" indent="-342900" algn="just">
                  <a:buFont typeface="+mj-lt"/>
                  <a:buAutoNum type="romanUcPeriod"/>
                </a:pPr>
                <a:r>
                  <a:rPr lang="es-ES" sz="1400" b="1" dirty="0">
                    <a:solidFill>
                      <a:schemeClr val="tx1"/>
                    </a:solidFill>
                  </a:rPr>
                  <a:t>Calcular el caudal mínimo de TEG pobre que permita cumplir la especificación en la torre </a:t>
                </a:r>
                <a:r>
                  <a:rPr lang="es-ES" sz="1400" b="1" dirty="0" err="1">
                    <a:solidFill>
                      <a:schemeClr val="tx1"/>
                    </a:solidFill>
                  </a:rPr>
                  <a:t>Contactora</a:t>
                </a:r>
                <a:r>
                  <a:rPr lang="es-ES" sz="1400" b="1" dirty="0">
                    <a:solidFill>
                      <a:schemeClr val="tx1"/>
                    </a:solidFill>
                  </a:rPr>
                  <a:t> TC-100. </a:t>
                </a:r>
                <a:endParaRPr lang="es-AR" sz="1400" b="1" dirty="0">
                  <a:solidFill>
                    <a:schemeClr val="tx1"/>
                  </a:solidFill>
                </a:endParaRPr>
              </a:p>
              <a:p>
                <a:pPr marL="342900" lvl="0" indent="-342900" algn="just">
                  <a:buFont typeface="+mj-lt"/>
                  <a:buAutoNum type="romanUcPeriod"/>
                </a:pPr>
                <a:r>
                  <a:rPr lang="es-ES" sz="1400" b="1" dirty="0">
                    <a:solidFill>
                      <a:schemeClr val="tx1"/>
                    </a:solidFill>
                  </a:rPr>
                  <a:t>Considerando que el caudal operativo = 1,1*el caudal mínimo (el TEG es muy ávido del agua), indique la cantidad de etapas necesarias para lograr la separación deseada. </a:t>
                </a:r>
                <a:endParaRPr lang="es-AR" sz="1400" b="1" dirty="0">
                  <a:solidFill>
                    <a:schemeClr val="tx1"/>
                  </a:solidFill>
                </a:endParaRPr>
              </a:p>
              <a:p>
                <a:pPr marL="342900" lvl="0" indent="-342900" algn="just">
                  <a:buFont typeface="+mj-lt"/>
                  <a:buAutoNum type="romanUcPeriod"/>
                </a:pPr>
                <a:r>
                  <a:rPr lang="es-ES" sz="1400" b="1" dirty="0">
                    <a:solidFill>
                      <a:schemeClr val="tx1"/>
                    </a:solidFill>
                  </a:rPr>
                  <a:t>Calcular el caudal requerido de vapor vivo y de las corrientes de salida de TR-101. Indique el caudal de la corriente ‘Derivación’.</a:t>
                </a:r>
                <a:endParaRPr lang="es-AR" sz="1400" b="1" dirty="0">
                  <a:solidFill>
                    <a:schemeClr val="tx1"/>
                  </a:solidFill>
                </a:endParaRPr>
              </a:p>
              <a:p>
                <a:pPr marL="342900" lvl="0" indent="-342900" algn="just">
                  <a:buFont typeface="+mj-lt"/>
                  <a:buAutoNum type="romanUcPeriod"/>
                </a:pPr>
                <a:r>
                  <a:rPr lang="es-ES" sz="1400" b="1" dirty="0">
                    <a:solidFill>
                      <a:schemeClr val="tx1"/>
                    </a:solidFill>
                  </a:rPr>
                  <a:t>Verificar si el diseño del equipo standard para el plato (Ver Hoja de Datos) es satisfactorio para la torre TR-101. Preliminarmente, basta con verificar la inundación por arrastre.</a:t>
                </a:r>
                <a:endParaRPr lang="es-AR" sz="1400" b="1" dirty="0">
                  <a:solidFill>
                    <a:schemeClr val="tx1"/>
                  </a:solidFill>
                </a:endParaRPr>
              </a:p>
              <a:p>
                <a:pPr marL="342900" lvl="0" indent="-342900" algn="just">
                  <a:buFont typeface="+mj-lt"/>
                  <a:buAutoNum type="romanUcPeriod"/>
                </a:pPr>
                <a:r>
                  <a:rPr lang="es-ES" sz="1400" b="1" dirty="0">
                    <a:solidFill>
                      <a:schemeClr val="tx1"/>
                    </a:solidFill>
                  </a:rPr>
                  <a:t>Dibujar los perfiles de concentración en el tope y en el fondo de la TC-100, sabiendo que el coeficiente global de transferencia de materia 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AR" sz="1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14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s-ES" sz="14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  <m:r>
                      <a:rPr lang="es-ES" sz="1400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=0.016</m:t>
                    </m:r>
                    <m:f>
                      <m:fPr>
                        <m:ctrlPr>
                          <a:rPr lang="es-AR" sz="1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sz="14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𝑘𝑚𝑜𝑙</m:t>
                        </m:r>
                      </m:num>
                      <m:den>
                        <m:r>
                          <a:rPr lang="es-ES" sz="14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sSup>
                          <m:sSupPr>
                            <m:ctrlPr>
                              <a:rPr lang="es-AR" sz="1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ES" sz="1400" b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s-ES" sz="1400" b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s-ES" sz="1400" b="1" dirty="0">
                    <a:solidFill>
                      <a:schemeClr val="tx1"/>
                    </a:solidFill>
                  </a:rPr>
                  <a:t> y que la resistencia del lado gas es del 70% respecto de la global. ¿A qué atribuye el cambio de coeficientes peliculares? Justifique</a:t>
                </a:r>
              </a:p>
              <a:p>
                <a:pPr marL="445770" indent="-400050" algn="just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Font typeface="+mj-lt"/>
                  <a:buAutoNum type="romanUcPeriod"/>
                </a:pPr>
                <a:endParaRPr lang="es-ES" sz="1400" b="1" dirty="0">
                  <a:solidFill>
                    <a:schemeClr val="tx1"/>
                  </a:solidFill>
                </a:endParaRPr>
              </a:p>
              <a:p>
                <a:pPr marL="45720" indent="0" algn="just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None/>
                </a:pPr>
                <a:endParaRPr lang="es-ES" sz="1400" b="1" u="sng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1" name="Marcador de contenido 2">
                <a:extLst>
                  <a:ext uri="{FF2B5EF4-FFF2-40B4-BE49-F238E27FC236}">
                    <a16:creationId xmlns:a16="http://schemas.microsoft.com/office/drawing/2014/main" id="{1746D661-7239-412B-AB20-9CEB6729D77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11397" y="1039242"/>
                <a:ext cx="6197992" cy="5156355"/>
              </a:xfrm>
              <a:blipFill>
                <a:blip r:embed="rId4"/>
                <a:stretch>
                  <a:fillRect t="-118" r="-394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B048CB0E-D664-4689-A9F4-F7CFE79ABAD6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0533" y="1543458"/>
            <a:ext cx="5640070" cy="34448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424709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5375" y="220560"/>
            <a:ext cx="9875520" cy="919940"/>
          </a:xfrm>
        </p:spPr>
        <p:txBody>
          <a:bodyPr/>
          <a:lstStyle/>
          <a:p>
            <a:r>
              <a:rPr lang="es-AR" dirty="0"/>
              <a:t>Memento (Meme + Momento)</a:t>
            </a:r>
            <a:endParaRPr lang="en-US" dirty="0"/>
          </a:p>
        </p:txBody>
      </p:sp>
      <p:sp>
        <p:nvSpPr>
          <p:cNvPr id="7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438912" y="6251260"/>
            <a:ext cx="11329416" cy="365125"/>
          </a:xfrm>
        </p:spPr>
        <p:txBody>
          <a:bodyPr/>
          <a:lstStyle/>
          <a:p>
            <a:pPr algn="l"/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76.52/76.05 - </a:t>
            </a:r>
            <a:r>
              <a:rPr lang="en-US" sz="1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Operaciones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Unitarias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1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Transferencia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Materia / </a:t>
            </a:r>
            <a:r>
              <a:rPr lang="en-US" sz="1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Operaciones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Unitarias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III                                                                         1° </a:t>
            </a:r>
            <a:r>
              <a:rPr lang="en-US" sz="1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Cuatrimestre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2020</a:t>
            </a:r>
          </a:p>
        </p:txBody>
      </p:sp>
      <p:sp>
        <p:nvSpPr>
          <p:cNvPr id="8" name="Oval 7"/>
          <p:cNvSpPr/>
          <p:nvPr/>
        </p:nvSpPr>
        <p:spPr>
          <a:xfrm>
            <a:off x="371475" y="340460"/>
            <a:ext cx="590550" cy="578882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04825" y="340460"/>
            <a:ext cx="1333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FAC912F-0B16-4E22-AC09-76DAFE3B28C0}" type="slidenum">
              <a:rPr lang="es-AR" sz="2800" smtClean="0"/>
              <a:t>5</a:t>
            </a:fld>
            <a:endParaRPr lang="en-US" sz="2800" dirty="0"/>
          </a:p>
        </p:txBody>
      </p:sp>
      <p:sp>
        <p:nvSpPr>
          <p:cNvPr id="18" name="Rectángulo 1">
            <a:extLst>
              <a:ext uri="{FF2B5EF4-FFF2-40B4-BE49-F238E27FC236}">
                <a16:creationId xmlns:a16="http://schemas.microsoft.com/office/drawing/2014/main" id="{38A3ACB6-1A96-4749-9F03-33D354FC08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7900" y="9699625"/>
            <a:ext cx="12700" cy="12700"/>
          </a:xfrm>
          <a:prstGeom prst="rect">
            <a:avLst/>
          </a:prstGeom>
          <a:solidFill>
            <a:srgbClr val="00000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s-AR"/>
          </a:p>
        </p:txBody>
      </p:sp>
      <p:pic>
        <p:nvPicPr>
          <p:cNvPr id="10" name="Imagen 2" descr="Nueva marca difusion - web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9223" y="254465"/>
            <a:ext cx="2120900" cy="66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CAB65895-7A01-48D5-8DBD-7C5A7EF3B8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912" y="1140500"/>
            <a:ext cx="7496175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94714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5375" y="220560"/>
            <a:ext cx="9875520" cy="919940"/>
          </a:xfrm>
        </p:spPr>
        <p:txBody>
          <a:bodyPr/>
          <a:lstStyle/>
          <a:p>
            <a:r>
              <a:rPr lang="es-AR" dirty="0"/>
              <a:t>Resolución I.</a:t>
            </a:r>
            <a:endParaRPr lang="en-US" dirty="0"/>
          </a:p>
        </p:txBody>
      </p:sp>
      <p:sp>
        <p:nvSpPr>
          <p:cNvPr id="7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438912" y="6251260"/>
            <a:ext cx="11329416" cy="365125"/>
          </a:xfrm>
        </p:spPr>
        <p:txBody>
          <a:bodyPr/>
          <a:lstStyle/>
          <a:p>
            <a:pPr algn="l"/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76.52/76.05 - </a:t>
            </a:r>
            <a:r>
              <a:rPr lang="en-US" sz="1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Operaciones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Unitarias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1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Transferencia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Materia / </a:t>
            </a:r>
            <a:r>
              <a:rPr lang="en-US" sz="1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Operaciones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Unitarias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III                                                                         1° </a:t>
            </a:r>
            <a:r>
              <a:rPr lang="en-US" sz="1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Cuatrimestre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2020</a:t>
            </a:r>
          </a:p>
        </p:txBody>
      </p:sp>
      <p:sp>
        <p:nvSpPr>
          <p:cNvPr id="8" name="Oval 7"/>
          <p:cNvSpPr/>
          <p:nvPr/>
        </p:nvSpPr>
        <p:spPr>
          <a:xfrm>
            <a:off x="371475" y="340460"/>
            <a:ext cx="590550" cy="578882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04825" y="340460"/>
            <a:ext cx="1333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FAC912F-0B16-4E22-AC09-76DAFE3B28C0}" type="slidenum">
              <a:rPr lang="es-AR" sz="2800" smtClean="0"/>
              <a:t>6</a:t>
            </a:fld>
            <a:endParaRPr lang="en-US" sz="2800" dirty="0"/>
          </a:p>
        </p:txBody>
      </p:sp>
      <p:sp>
        <p:nvSpPr>
          <p:cNvPr id="18" name="Rectángulo 1">
            <a:extLst>
              <a:ext uri="{FF2B5EF4-FFF2-40B4-BE49-F238E27FC236}">
                <a16:creationId xmlns:a16="http://schemas.microsoft.com/office/drawing/2014/main" id="{38A3ACB6-1A96-4749-9F03-33D354FC08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7900" y="9699625"/>
            <a:ext cx="12700" cy="12700"/>
          </a:xfrm>
          <a:prstGeom prst="rect">
            <a:avLst/>
          </a:prstGeom>
          <a:solidFill>
            <a:srgbClr val="00000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s-AR"/>
          </a:p>
        </p:txBody>
      </p:sp>
      <p:pic>
        <p:nvPicPr>
          <p:cNvPr id="10" name="Imagen 2" descr="Nueva marca difusion - web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9223" y="254465"/>
            <a:ext cx="2120900" cy="6604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Marcador de contenido 2">
            <a:extLst>
              <a:ext uri="{FF2B5EF4-FFF2-40B4-BE49-F238E27FC236}">
                <a16:creationId xmlns:a16="http://schemas.microsoft.com/office/drawing/2014/main" id="{7B368128-3844-4D8B-BA60-D1FB71091F46}"/>
              </a:ext>
            </a:extLst>
          </p:cNvPr>
          <p:cNvSpPr txBox="1">
            <a:spLocks/>
          </p:cNvSpPr>
          <p:nvPr/>
        </p:nvSpPr>
        <p:spPr>
          <a:xfrm>
            <a:off x="222060" y="1083740"/>
            <a:ext cx="7108576" cy="3696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Corbel" pitchFamily="34" charset="0"/>
              <a:buNone/>
            </a:pPr>
            <a:r>
              <a:rPr lang="es-ES" sz="1400" b="1" u="sng" dirty="0">
                <a:solidFill>
                  <a:schemeClr val="tx1"/>
                </a:solidFill>
              </a:rPr>
              <a:t>Pasito a pasito:</a:t>
            </a:r>
          </a:p>
        </p:txBody>
      </p:sp>
      <p:sp>
        <p:nvSpPr>
          <p:cNvPr id="15" name="Marcador de contenido 2">
            <a:extLst>
              <a:ext uri="{FF2B5EF4-FFF2-40B4-BE49-F238E27FC236}">
                <a16:creationId xmlns:a16="http://schemas.microsoft.com/office/drawing/2014/main" id="{EF93C6AA-B264-4A9F-9BF5-BEEF2C5A3159}"/>
              </a:ext>
            </a:extLst>
          </p:cNvPr>
          <p:cNvSpPr txBox="1">
            <a:spLocks/>
          </p:cNvSpPr>
          <p:nvPr/>
        </p:nvSpPr>
        <p:spPr>
          <a:xfrm>
            <a:off x="222254" y="1304899"/>
            <a:ext cx="6131893" cy="312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s-ES" sz="1400" dirty="0">
                <a:solidFill>
                  <a:schemeClr val="tx1"/>
                </a:solidFill>
              </a:rPr>
              <a:t>Realizamos un Balance de Materia en la Torre </a:t>
            </a:r>
            <a:r>
              <a:rPr lang="es-ES" sz="1400" dirty="0" err="1">
                <a:solidFill>
                  <a:schemeClr val="tx1"/>
                </a:solidFill>
              </a:rPr>
              <a:t>Contactora</a:t>
            </a:r>
            <a:r>
              <a:rPr lang="es-ES" sz="1400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BC452078-B43B-4548-B738-2BDB7053FD77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7497" y="914865"/>
            <a:ext cx="5452791" cy="2742735"/>
          </a:xfrm>
          <a:prstGeom prst="rect">
            <a:avLst/>
          </a:prstGeom>
          <a:noFill/>
        </p:spPr>
      </p:pic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1CFAC78D-1583-4063-816E-A5C339EF9917}"/>
              </a:ext>
            </a:extLst>
          </p:cNvPr>
          <p:cNvCxnSpPr/>
          <p:nvPr/>
        </p:nvCxnSpPr>
        <p:spPr>
          <a:xfrm flipV="1">
            <a:off x="962025" y="3181739"/>
            <a:ext cx="0" cy="26685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A30B8034-41DB-4FAD-BF71-46683AB8A01E}"/>
              </a:ext>
            </a:extLst>
          </p:cNvPr>
          <p:cNvCxnSpPr>
            <a:cxnSpLocks/>
          </p:cNvCxnSpPr>
          <p:nvPr/>
        </p:nvCxnSpPr>
        <p:spPr>
          <a:xfrm flipV="1">
            <a:off x="962025" y="5850294"/>
            <a:ext cx="3868122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Oval 28">
            <a:extLst>
              <a:ext uri="{FF2B5EF4-FFF2-40B4-BE49-F238E27FC236}">
                <a16:creationId xmlns:a16="http://schemas.microsoft.com/office/drawing/2014/main" id="{D9150237-7E58-4D58-B4D8-FC38BC6F598E}"/>
              </a:ext>
            </a:extLst>
          </p:cNvPr>
          <p:cNvSpPr/>
          <p:nvPr/>
        </p:nvSpPr>
        <p:spPr>
          <a:xfrm>
            <a:off x="7441660" y="1691606"/>
            <a:ext cx="731954" cy="14462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FCF767B0-0AEA-4A55-92DC-250E16AC2C23}"/>
                  </a:ext>
                </a:extLst>
              </p:cNvPr>
              <p:cNvSpPr txBox="1"/>
              <p:nvPr/>
            </p:nvSpPr>
            <p:spPr>
              <a:xfrm>
                <a:off x="4830747" y="5749118"/>
                <a:ext cx="66030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4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s-E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es-E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sz="1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s-ES" sz="1400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s-ES" sz="1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</m:oMath>
                  </m:oMathPara>
                </a14:m>
                <a:endParaRPr lang="es-AR" sz="1400" dirty="0"/>
              </a:p>
            </p:txBody>
          </p:sp>
        </mc:Choice>
        <mc:Fallback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FCF767B0-0AEA-4A55-92DC-250E16AC2C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0747" y="5749118"/>
                <a:ext cx="660309" cy="215444"/>
              </a:xfrm>
              <a:prstGeom prst="rect">
                <a:avLst/>
              </a:prstGeom>
              <a:blipFill>
                <a:blip r:embed="rId5"/>
                <a:stretch>
                  <a:fillRect l="-6422" b="-34286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AE346829-B0B0-4948-89D4-6B8F10495678}"/>
                  </a:ext>
                </a:extLst>
              </p:cNvPr>
              <p:cNvSpPr txBox="1"/>
              <p:nvPr/>
            </p:nvSpPr>
            <p:spPr>
              <a:xfrm>
                <a:off x="666750" y="2898176"/>
                <a:ext cx="65229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400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s-E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es-E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sz="1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s-ES" sz="1400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s-ES" sz="1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</m:oMath>
                  </m:oMathPara>
                </a14:m>
                <a:endParaRPr lang="es-AR" sz="1400" dirty="0"/>
              </a:p>
            </p:txBody>
          </p:sp>
        </mc:Choice>
        <mc:Fallback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AE346829-B0B0-4948-89D4-6B8F104956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750" y="2898176"/>
                <a:ext cx="652293" cy="215444"/>
              </a:xfrm>
              <a:prstGeom prst="rect">
                <a:avLst/>
              </a:prstGeom>
              <a:blipFill>
                <a:blip r:embed="rId6"/>
                <a:stretch>
                  <a:fillRect l="-6542" b="-30556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Marcador de contenido 2">
            <a:extLst>
              <a:ext uri="{FF2B5EF4-FFF2-40B4-BE49-F238E27FC236}">
                <a16:creationId xmlns:a16="http://schemas.microsoft.com/office/drawing/2014/main" id="{D7A22F81-0979-4DDE-BE3C-C6409F076C60}"/>
              </a:ext>
            </a:extLst>
          </p:cNvPr>
          <p:cNvSpPr txBox="1">
            <a:spLocks/>
          </p:cNvSpPr>
          <p:nvPr/>
        </p:nvSpPr>
        <p:spPr>
          <a:xfrm>
            <a:off x="222254" y="1591919"/>
            <a:ext cx="6131893" cy="51479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s-ES" sz="1400" dirty="0">
                <a:solidFill>
                  <a:schemeClr val="tx1"/>
                </a:solidFill>
              </a:rPr>
              <a:t>Las composiciones del gas superan el 10% mol/mol, así que se usarán relaciones molares.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A307896C-B9F9-4279-B304-CF22055A6E68}"/>
                  </a:ext>
                </a:extLst>
              </p:cNvPr>
              <p:cNvSpPr txBox="1"/>
              <p:nvPr/>
            </p:nvSpPr>
            <p:spPr>
              <a:xfrm>
                <a:off x="2520951" y="2183018"/>
                <a:ext cx="1235402" cy="4826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E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s-E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ES" sz="14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s-ES" sz="14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  <m:sup>
                              <m:r>
                                <a:rPr lang="es-ES" sz="14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s-ES" sz="1400" b="0" i="1" smtClean="0">
                                  <a:latin typeface="Cambria Math" panose="02040503050406030204" pitchFamily="18" charset="0"/>
                                </a:rPr>
                                <m:t>í</m:t>
                              </m:r>
                              <m:r>
                                <a:rPr lang="es-ES" sz="1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bSup>
                        </m:num>
                        <m:den>
                          <m:sSub>
                            <m:sSubPr>
                              <m:ctrlPr>
                                <a:rPr lang="es-E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14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s-ES" sz="1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den>
                      </m:f>
                      <m:r>
                        <a:rPr lang="es-E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E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1400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s-ES" sz="14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r>
                            <a:rPr lang="es-ES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s-E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1400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s-ES" sz="14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s-E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1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s-ES" sz="14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r>
                            <a:rPr lang="es-ES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s-E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1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s-ES" sz="14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s-AR" sz="1400" dirty="0"/>
              </a:p>
            </p:txBody>
          </p:sp>
        </mc:Choice>
        <mc:Fallback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A307896C-B9F9-4279-B304-CF22055A6E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0951" y="2183018"/>
                <a:ext cx="1235402" cy="48263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A3EC1549-72F0-44FF-B598-C43B23049F5F}"/>
              </a:ext>
            </a:extLst>
          </p:cNvPr>
          <p:cNvSpPr/>
          <p:nvPr/>
        </p:nvSpPr>
        <p:spPr>
          <a:xfrm>
            <a:off x="970384" y="3396343"/>
            <a:ext cx="3750906" cy="2453951"/>
          </a:xfrm>
          <a:custGeom>
            <a:avLst/>
            <a:gdLst>
              <a:gd name="connsiteX0" fmla="*/ 0 w 3750906"/>
              <a:gd name="connsiteY0" fmla="*/ 2453951 h 2453951"/>
              <a:gd name="connsiteX1" fmla="*/ 1259632 w 3750906"/>
              <a:gd name="connsiteY1" fmla="*/ 2192694 h 2453951"/>
              <a:gd name="connsiteX2" fmla="*/ 2855167 w 3750906"/>
              <a:gd name="connsiteY2" fmla="*/ 1408922 h 2453951"/>
              <a:gd name="connsiteX3" fmla="*/ 3750906 w 3750906"/>
              <a:gd name="connsiteY3" fmla="*/ 0 h 2453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50906" h="2453951">
                <a:moveTo>
                  <a:pt x="0" y="2453951"/>
                </a:moveTo>
                <a:cubicBezTo>
                  <a:pt x="391885" y="2410408"/>
                  <a:pt x="783771" y="2366865"/>
                  <a:pt x="1259632" y="2192694"/>
                </a:cubicBezTo>
                <a:cubicBezTo>
                  <a:pt x="1735493" y="2018523"/>
                  <a:pt x="2439955" y="1774371"/>
                  <a:pt x="2855167" y="1408922"/>
                </a:cubicBezTo>
                <a:cubicBezTo>
                  <a:pt x="3270379" y="1043473"/>
                  <a:pt x="3510642" y="521736"/>
                  <a:pt x="3750906" y="0"/>
                </a:cubicBezTo>
              </a:path>
            </a:pathLst>
          </a:cu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BC85D935-8882-4A9B-A017-D96741C8E71C}"/>
                  </a:ext>
                </a:extLst>
              </p:cNvPr>
              <p:cNvSpPr txBox="1"/>
              <p:nvPr/>
            </p:nvSpPr>
            <p:spPr>
              <a:xfrm>
                <a:off x="4375612" y="3130223"/>
                <a:ext cx="120366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E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1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p>
                          <m:r>
                            <a:rPr lang="es-ES" sz="14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s-E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s-E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1400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p>
                          <m:r>
                            <a:rPr lang="es-ES" sz="1400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s-E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s-E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1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s-ES" sz="14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  <m:r>
                            <a:rPr lang="es-ES" sz="1400" b="0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s-ES" sz="1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</m:oMath>
                  </m:oMathPara>
                </a14:m>
                <a:endParaRPr lang="es-AR" sz="1400" dirty="0"/>
              </a:p>
            </p:txBody>
          </p:sp>
        </mc:Choice>
        <mc:Fallback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BC85D935-8882-4A9B-A017-D96741C8E7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5612" y="3130223"/>
                <a:ext cx="1203663" cy="215444"/>
              </a:xfrm>
              <a:prstGeom prst="rect">
                <a:avLst/>
              </a:prstGeom>
              <a:blipFill>
                <a:blip r:embed="rId8"/>
                <a:stretch>
                  <a:fillRect l="-3046" b="-11111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1" name="Chart 40">
            <a:extLst>
              <a:ext uri="{FF2B5EF4-FFF2-40B4-BE49-F238E27FC236}">
                <a16:creationId xmlns:a16="http://schemas.microsoft.com/office/drawing/2014/main" id="{A1731003-A8AC-45DC-AA47-3E4415531A2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80799939"/>
              </p:ext>
            </p:extLst>
          </p:nvPr>
        </p:nvGraphicFramePr>
        <p:xfrm>
          <a:off x="6487497" y="3679523"/>
          <a:ext cx="5390288" cy="27597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C02D864A-659C-4B0C-A8D6-5CC26C31F901}"/>
                  </a:ext>
                </a:extLst>
              </p:cNvPr>
              <p:cNvSpPr txBox="1"/>
              <p:nvPr/>
            </p:nvSpPr>
            <p:spPr>
              <a:xfrm>
                <a:off x="666750" y="3750656"/>
                <a:ext cx="21236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s-ES" sz="1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es-AR" sz="1400" dirty="0"/>
              </a:p>
            </p:txBody>
          </p:sp>
        </mc:Choice>
        <mc:Fallback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C02D864A-659C-4B0C-A8D6-5CC26C31F9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750" y="3750656"/>
                <a:ext cx="212366" cy="215444"/>
              </a:xfrm>
              <a:prstGeom prst="rect">
                <a:avLst/>
              </a:prstGeom>
              <a:blipFill>
                <a:blip r:embed="rId10"/>
                <a:stretch>
                  <a:fillRect l="-20000" r="-2857" b="-11111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40DC2511-5201-4188-A099-5C13BF6159BF}"/>
                  </a:ext>
                </a:extLst>
              </p:cNvPr>
              <p:cNvSpPr txBox="1"/>
              <p:nvPr/>
            </p:nvSpPr>
            <p:spPr>
              <a:xfrm>
                <a:off x="670980" y="4981426"/>
                <a:ext cx="21121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s-ES" sz="1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</m:oMath>
                  </m:oMathPara>
                </a14:m>
                <a:endParaRPr lang="es-AR" sz="1400" dirty="0"/>
              </a:p>
            </p:txBody>
          </p:sp>
        </mc:Choice>
        <mc:Fallback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40DC2511-5201-4188-A099-5C13BF6159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980" y="4981426"/>
                <a:ext cx="211212" cy="215444"/>
              </a:xfrm>
              <a:prstGeom prst="rect">
                <a:avLst/>
              </a:prstGeom>
              <a:blipFill>
                <a:blip r:embed="rId11"/>
                <a:stretch>
                  <a:fillRect l="-20000" r="-2857" b="-11111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9E320C4B-E512-4880-A800-C83AECBB0651}"/>
              </a:ext>
            </a:extLst>
          </p:cNvPr>
          <p:cNvCxnSpPr>
            <a:stCxn id="43" idx="3"/>
          </p:cNvCxnSpPr>
          <p:nvPr/>
        </p:nvCxnSpPr>
        <p:spPr>
          <a:xfrm flipV="1">
            <a:off x="879116" y="3840383"/>
            <a:ext cx="4374019" cy="17995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963E230E-AEFD-42A9-A95A-A81BFE12900A}"/>
              </a:ext>
            </a:extLst>
          </p:cNvPr>
          <p:cNvCxnSpPr/>
          <p:nvPr/>
        </p:nvCxnSpPr>
        <p:spPr>
          <a:xfrm flipV="1">
            <a:off x="879116" y="5077660"/>
            <a:ext cx="4374019" cy="17995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Oval 49">
            <a:extLst>
              <a:ext uri="{FF2B5EF4-FFF2-40B4-BE49-F238E27FC236}">
                <a16:creationId xmlns:a16="http://schemas.microsoft.com/office/drawing/2014/main" id="{07BFD096-FFF1-489B-B44D-CEC549477F5F}"/>
              </a:ext>
            </a:extLst>
          </p:cNvPr>
          <p:cNvSpPr/>
          <p:nvPr/>
        </p:nvSpPr>
        <p:spPr>
          <a:xfrm>
            <a:off x="2520951" y="2430131"/>
            <a:ext cx="371539" cy="34329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78BB620C-118E-4B88-BE58-F30E9186CB61}"/>
              </a:ext>
            </a:extLst>
          </p:cNvPr>
          <p:cNvSpPr/>
          <p:nvPr/>
        </p:nvSpPr>
        <p:spPr>
          <a:xfrm>
            <a:off x="3038281" y="2114585"/>
            <a:ext cx="371539" cy="34329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156569CD-EEB4-4A7B-BD91-41CA25C2C16A}"/>
              </a:ext>
            </a:extLst>
          </p:cNvPr>
          <p:cNvSpPr/>
          <p:nvPr/>
        </p:nvSpPr>
        <p:spPr>
          <a:xfrm>
            <a:off x="3429173" y="2106712"/>
            <a:ext cx="371539" cy="34329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6BCD1180-5A7A-4134-AC93-4DACCF963E8E}"/>
                  </a:ext>
                </a:extLst>
              </p:cNvPr>
              <p:cNvSpPr txBox="1"/>
              <p:nvPr/>
            </p:nvSpPr>
            <p:spPr>
              <a:xfrm>
                <a:off x="10970895" y="3284017"/>
                <a:ext cx="426207" cy="2241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E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1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p>
                          <m:r>
                            <a:rPr lang="es-ES" sz="1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s-ES" sz="1400" b="0" i="1" smtClean="0">
                              <a:latin typeface="Cambria Math" panose="02040503050406030204" pitchFamily="18" charset="0"/>
                            </a:rPr>
                            <m:t>á</m:t>
                          </m:r>
                          <m:r>
                            <a:rPr lang="es-E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s-AR" sz="1400" dirty="0"/>
              </a:p>
            </p:txBody>
          </p:sp>
        </mc:Choice>
        <mc:Fallback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6BCD1180-5A7A-4134-AC93-4DACCF963E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0895" y="3284017"/>
                <a:ext cx="426207" cy="224164"/>
              </a:xfrm>
              <a:prstGeom prst="rect">
                <a:avLst/>
              </a:prstGeom>
              <a:blipFill>
                <a:blip r:embed="rId12"/>
                <a:stretch>
                  <a:fillRect l="-10000" t="-5556" r="-2857" b="-8333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AE3CD9EB-8702-42EF-86F8-FD037A945406}"/>
              </a:ext>
            </a:extLst>
          </p:cNvPr>
          <p:cNvCxnSpPr/>
          <p:nvPr/>
        </p:nvCxnSpPr>
        <p:spPr>
          <a:xfrm>
            <a:off x="10394302" y="3539765"/>
            <a:ext cx="1450410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D3EB527D-F8DA-4295-9048-F7E6AFEF131C}"/>
              </a:ext>
            </a:extLst>
          </p:cNvPr>
          <p:cNvCxnSpPr>
            <a:cxnSpLocks/>
          </p:cNvCxnSpPr>
          <p:nvPr/>
        </p:nvCxnSpPr>
        <p:spPr>
          <a:xfrm flipV="1">
            <a:off x="11844712" y="1617819"/>
            <a:ext cx="0" cy="191835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841BD7EF-3DB7-4D26-B21B-1178447B3085}"/>
              </a:ext>
            </a:extLst>
          </p:cNvPr>
          <p:cNvCxnSpPr>
            <a:cxnSpLocks/>
          </p:cNvCxnSpPr>
          <p:nvPr/>
        </p:nvCxnSpPr>
        <p:spPr>
          <a:xfrm flipH="1" flipV="1">
            <a:off x="9096843" y="1617819"/>
            <a:ext cx="2747869" cy="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25D86F12-82F4-4E90-B6A9-7C12AD4E4844}"/>
              </a:ext>
            </a:extLst>
          </p:cNvPr>
          <p:cNvCxnSpPr>
            <a:cxnSpLocks/>
          </p:cNvCxnSpPr>
          <p:nvPr/>
        </p:nvCxnSpPr>
        <p:spPr>
          <a:xfrm flipH="1">
            <a:off x="7933627" y="1499985"/>
            <a:ext cx="1107305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5F6FF15A-35CB-4656-8F9E-4D6BE78A0E3D}"/>
              </a:ext>
            </a:extLst>
          </p:cNvPr>
          <p:cNvCxnSpPr>
            <a:cxnSpLocks/>
          </p:cNvCxnSpPr>
          <p:nvPr/>
        </p:nvCxnSpPr>
        <p:spPr>
          <a:xfrm flipH="1">
            <a:off x="7231224" y="1499985"/>
            <a:ext cx="441219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F3B012F6-BEF1-4920-8112-3194A2D380D2}"/>
              </a:ext>
            </a:extLst>
          </p:cNvPr>
          <p:cNvCxnSpPr>
            <a:cxnSpLocks/>
          </p:cNvCxnSpPr>
          <p:nvPr/>
        </p:nvCxnSpPr>
        <p:spPr>
          <a:xfrm flipH="1">
            <a:off x="7221389" y="1499985"/>
            <a:ext cx="9835" cy="65054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79645D30-A004-4D4F-AE92-EEC37F1DAE1B}"/>
              </a:ext>
            </a:extLst>
          </p:cNvPr>
          <p:cNvCxnSpPr>
            <a:cxnSpLocks/>
          </p:cNvCxnSpPr>
          <p:nvPr/>
        </p:nvCxnSpPr>
        <p:spPr>
          <a:xfrm>
            <a:off x="7231224" y="2150527"/>
            <a:ext cx="374243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3BDF6839-E637-48A2-9421-CDBCA3512393}"/>
                  </a:ext>
                </a:extLst>
              </p:cNvPr>
              <p:cNvSpPr txBox="1"/>
              <p:nvPr/>
            </p:nvSpPr>
            <p:spPr>
              <a:xfrm>
                <a:off x="7063973" y="2221781"/>
                <a:ext cx="24077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s-ES" sz="1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</m:oMath>
                  </m:oMathPara>
                </a14:m>
                <a:endParaRPr lang="es-AR" sz="1400" dirty="0"/>
              </a:p>
            </p:txBody>
          </p:sp>
        </mc:Choice>
        <mc:Fallback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3BDF6839-E637-48A2-9421-CDBCA35123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3973" y="2221781"/>
                <a:ext cx="240772" cy="215444"/>
              </a:xfrm>
              <a:prstGeom prst="rect">
                <a:avLst/>
              </a:prstGeom>
              <a:blipFill>
                <a:blip r:embed="rId13"/>
                <a:stretch>
                  <a:fillRect l="-17949" r="-7692" b="-11111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" name="Oval 77">
            <a:extLst>
              <a:ext uri="{FF2B5EF4-FFF2-40B4-BE49-F238E27FC236}">
                <a16:creationId xmlns:a16="http://schemas.microsoft.com/office/drawing/2014/main" id="{B1B4E6C2-8BE5-498C-A8DF-EBF90F85F96E}"/>
              </a:ext>
            </a:extLst>
          </p:cNvPr>
          <p:cNvSpPr/>
          <p:nvPr/>
        </p:nvSpPr>
        <p:spPr>
          <a:xfrm>
            <a:off x="3452413" y="2417646"/>
            <a:ext cx="371539" cy="34329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A434BB85-7177-4F05-8743-0B58918E6C6C}"/>
                  </a:ext>
                </a:extLst>
              </p:cNvPr>
              <p:cNvSpPr txBox="1"/>
              <p:nvPr/>
            </p:nvSpPr>
            <p:spPr>
              <a:xfrm>
                <a:off x="1838325" y="5928094"/>
                <a:ext cx="24077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s-ES" sz="1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</m:oMath>
                  </m:oMathPara>
                </a14:m>
                <a:endParaRPr lang="es-AR" sz="1400" dirty="0"/>
              </a:p>
            </p:txBody>
          </p:sp>
        </mc:Choice>
        <mc:Fallback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A434BB85-7177-4F05-8743-0B58918E6C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8325" y="5928094"/>
                <a:ext cx="240772" cy="215444"/>
              </a:xfrm>
              <a:prstGeom prst="rect">
                <a:avLst/>
              </a:prstGeom>
              <a:blipFill>
                <a:blip r:embed="rId13"/>
                <a:stretch>
                  <a:fillRect l="-17949" r="-7692" b="-11111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9052E0C7-4B65-4A23-84B9-B71120F3C7CB}"/>
              </a:ext>
            </a:extLst>
          </p:cNvPr>
          <p:cNvCxnSpPr>
            <a:cxnSpLocks/>
            <a:stCxn id="80" idx="0"/>
          </p:cNvCxnSpPr>
          <p:nvPr/>
        </p:nvCxnSpPr>
        <p:spPr>
          <a:xfrm flipV="1">
            <a:off x="1958711" y="3237023"/>
            <a:ext cx="0" cy="2691071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882270B0-1D8E-4563-AD97-010B49CD43C3}"/>
                  </a:ext>
                </a:extLst>
              </p:cNvPr>
              <p:cNvSpPr txBox="1"/>
              <p:nvPr/>
            </p:nvSpPr>
            <p:spPr>
              <a:xfrm>
                <a:off x="4414861" y="5882951"/>
                <a:ext cx="24077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s-ES" sz="1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es-AR" sz="1400" dirty="0"/>
              </a:p>
            </p:txBody>
          </p:sp>
        </mc:Choice>
        <mc:Fallback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882270B0-1D8E-4563-AD97-010B49CD43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4861" y="5882951"/>
                <a:ext cx="240772" cy="215444"/>
              </a:xfrm>
              <a:prstGeom prst="rect">
                <a:avLst/>
              </a:prstGeom>
              <a:blipFill>
                <a:blip r:embed="rId14"/>
                <a:stretch>
                  <a:fillRect l="-17500" r="-5000" b="-14286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97B0AAE3-C640-4AD1-8433-7D392F2A51B4}"/>
              </a:ext>
            </a:extLst>
          </p:cNvPr>
          <p:cNvCxnSpPr>
            <a:cxnSpLocks/>
            <a:stCxn id="85" idx="0"/>
          </p:cNvCxnSpPr>
          <p:nvPr/>
        </p:nvCxnSpPr>
        <p:spPr>
          <a:xfrm flipH="1" flipV="1">
            <a:off x="4509079" y="3429001"/>
            <a:ext cx="26168" cy="245395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3D1AE3E0-E406-4D0A-8C61-7CE4F59E6A3F}"/>
              </a:ext>
            </a:extLst>
          </p:cNvPr>
          <p:cNvCxnSpPr>
            <a:cxnSpLocks/>
          </p:cNvCxnSpPr>
          <p:nvPr/>
        </p:nvCxnSpPr>
        <p:spPr>
          <a:xfrm flipV="1">
            <a:off x="1967070" y="3840383"/>
            <a:ext cx="2555093" cy="1255272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93" name="Oval 92">
            <a:extLst>
              <a:ext uri="{FF2B5EF4-FFF2-40B4-BE49-F238E27FC236}">
                <a16:creationId xmlns:a16="http://schemas.microsoft.com/office/drawing/2014/main" id="{2CBE2982-A80C-4BAE-A529-4848C065E787}"/>
              </a:ext>
            </a:extLst>
          </p:cNvPr>
          <p:cNvSpPr/>
          <p:nvPr/>
        </p:nvSpPr>
        <p:spPr>
          <a:xfrm>
            <a:off x="3031187" y="2445551"/>
            <a:ext cx="371539" cy="34329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B9E5D5BA-1588-4D8D-96B7-F1DF29EAFE1F}"/>
              </a:ext>
            </a:extLst>
          </p:cNvPr>
          <p:cNvCxnSpPr>
            <a:cxnSpLocks/>
          </p:cNvCxnSpPr>
          <p:nvPr/>
        </p:nvCxnSpPr>
        <p:spPr>
          <a:xfrm>
            <a:off x="7108868" y="4252002"/>
            <a:ext cx="411605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CE5E9DCA-828E-4322-AE07-B127071ABF6C}"/>
              </a:ext>
            </a:extLst>
          </p:cNvPr>
          <p:cNvCxnSpPr>
            <a:cxnSpLocks/>
          </p:cNvCxnSpPr>
          <p:nvPr/>
        </p:nvCxnSpPr>
        <p:spPr>
          <a:xfrm>
            <a:off x="7484169" y="4252002"/>
            <a:ext cx="0" cy="134525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709E4001-0A5B-458D-B4A6-C87375C9B5C3}"/>
                  </a:ext>
                </a:extLst>
              </p:cNvPr>
              <p:cNvSpPr txBox="1"/>
              <p:nvPr/>
            </p:nvSpPr>
            <p:spPr>
              <a:xfrm>
                <a:off x="7364695" y="5742572"/>
                <a:ext cx="24077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s-ES" sz="1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</m:oMath>
                  </m:oMathPara>
                </a14:m>
                <a:endParaRPr lang="es-AR" sz="1400" dirty="0"/>
              </a:p>
            </p:txBody>
          </p:sp>
        </mc:Choice>
        <mc:Fallback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709E4001-0A5B-458D-B4A6-C87375C9B5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4695" y="5742572"/>
                <a:ext cx="240772" cy="215444"/>
              </a:xfrm>
              <a:prstGeom prst="rect">
                <a:avLst/>
              </a:prstGeom>
              <a:blipFill>
                <a:blip r:embed="rId13"/>
                <a:stretch>
                  <a:fillRect l="-17500" r="-5000" b="-14286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3C55C18E-BAE6-41AE-87A9-2AD54F5A4E7B}"/>
                  </a:ext>
                </a:extLst>
              </p:cNvPr>
              <p:cNvSpPr txBox="1"/>
              <p:nvPr/>
            </p:nvSpPr>
            <p:spPr>
              <a:xfrm>
                <a:off x="6440781" y="4141884"/>
                <a:ext cx="426207" cy="2241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E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1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p>
                          <m:r>
                            <a:rPr lang="es-ES" sz="1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s-ES" sz="1400" b="0" i="1" smtClean="0">
                              <a:latin typeface="Cambria Math" panose="02040503050406030204" pitchFamily="18" charset="0"/>
                            </a:rPr>
                            <m:t>á</m:t>
                          </m:r>
                          <m:r>
                            <a:rPr lang="es-E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s-AR" sz="1400" dirty="0"/>
              </a:p>
            </p:txBody>
          </p:sp>
        </mc:Choice>
        <mc:Fallback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3C55C18E-BAE6-41AE-87A9-2AD54F5A4E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0781" y="4141884"/>
                <a:ext cx="426207" cy="224164"/>
              </a:xfrm>
              <a:prstGeom prst="rect">
                <a:avLst/>
              </a:prstGeom>
              <a:blipFill>
                <a:blip r:embed="rId15"/>
                <a:stretch>
                  <a:fillRect l="-10145" t="-2703" r="-4348" b="-5405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3" name="Oval 102">
            <a:extLst>
              <a:ext uri="{FF2B5EF4-FFF2-40B4-BE49-F238E27FC236}">
                <a16:creationId xmlns:a16="http://schemas.microsoft.com/office/drawing/2014/main" id="{8A1BED49-A0CF-4BB7-9708-008FE8EC429D}"/>
              </a:ext>
            </a:extLst>
          </p:cNvPr>
          <p:cNvSpPr/>
          <p:nvPr/>
        </p:nvSpPr>
        <p:spPr>
          <a:xfrm>
            <a:off x="2518199" y="2100499"/>
            <a:ext cx="371539" cy="343293"/>
          </a:xfrm>
          <a:prstGeom prst="ellipse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91205A7A-1A74-43D2-B69B-48AB1861EF08}"/>
                  </a:ext>
                </a:extLst>
              </p:cNvPr>
              <p:cNvSpPr txBox="1"/>
              <p:nvPr/>
            </p:nvSpPr>
            <p:spPr>
              <a:xfrm>
                <a:off x="2704953" y="4685473"/>
                <a:ext cx="950452" cy="2316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400" b="0" i="1" smtClean="0">
                          <a:latin typeface="Cambria Math" panose="02040503050406030204" pitchFamily="18" charset="0"/>
                        </a:rPr>
                        <m:t>𝑅𝑂𝑝</m:t>
                      </m:r>
                      <m:r>
                        <a:rPr lang="es-ES" sz="1400" b="0" i="1" smtClean="0">
                          <a:latin typeface="Cambria Math" panose="02040503050406030204" pitchFamily="18" charset="0"/>
                        </a:rPr>
                        <m:t> @ </m:t>
                      </m:r>
                      <m:sSubSup>
                        <m:sSubSupPr>
                          <m:ctrlPr>
                            <a:rPr lang="es-ES" sz="1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S" sz="1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s-ES" sz="1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  <m:sup>
                          <m:r>
                            <a:rPr lang="es-ES" sz="1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s-ES" sz="1400" b="0" i="1" smtClean="0">
                              <a:latin typeface="Cambria Math" panose="02040503050406030204" pitchFamily="18" charset="0"/>
                            </a:rPr>
                            <m:t>í</m:t>
                          </m:r>
                          <m:r>
                            <a:rPr lang="es-ES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bSup>
                    </m:oMath>
                  </m:oMathPara>
                </a14:m>
                <a:endParaRPr lang="es-AR" sz="1400" dirty="0"/>
              </a:p>
            </p:txBody>
          </p:sp>
        </mc:Choice>
        <mc:Fallback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91205A7A-1A74-43D2-B69B-48AB1861EF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4953" y="4685473"/>
                <a:ext cx="950452" cy="231602"/>
              </a:xfrm>
              <a:prstGeom prst="rect">
                <a:avLst/>
              </a:prstGeom>
              <a:blipFill>
                <a:blip r:embed="rId16"/>
                <a:stretch>
                  <a:fillRect l="-5769" t="-5263" r="-1923" b="-28947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1182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500"/>
                            </p:stCondLst>
                            <p:childTnLst>
                              <p:par>
                                <p:cTn id="10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500"/>
                            </p:stCondLst>
                            <p:childTnLst>
                              <p:par>
                                <p:cTn id="10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500"/>
                            </p:stCondLst>
                            <p:childTnLst>
                              <p:par>
                                <p:cTn id="1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000"/>
                            </p:stCondLst>
                            <p:childTnLst>
                              <p:par>
                                <p:cTn id="1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29" grpId="0" animBg="1"/>
      <p:bldP spid="30" grpId="0"/>
      <p:bldP spid="32" grpId="0"/>
      <p:bldP spid="33" grpId="0"/>
      <p:bldP spid="34" grpId="0"/>
      <p:bldP spid="36" grpId="0" animBg="1"/>
      <p:bldP spid="38" grpId="0"/>
      <p:bldGraphic spid="41" grpId="0">
        <p:bldAsOne/>
      </p:bldGraphic>
      <p:bldP spid="43" grpId="0"/>
      <p:bldP spid="45" grpId="0"/>
      <p:bldP spid="50" grpId="0" animBg="1"/>
      <p:bldP spid="52" grpId="0" animBg="1"/>
      <p:bldP spid="54" grpId="0" animBg="1"/>
      <p:bldP spid="56" grpId="0"/>
      <p:bldP spid="76" grpId="0"/>
      <p:bldP spid="78" grpId="0" animBg="1"/>
      <p:bldP spid="80" grpId="0"/>
      <p:bldP spid="85" grpId="0"/>
      <p:bldP spid="93" grpId="0" animBg="1"/>
      <p:bldP spid="101" grpId="0"/>
      <p:bldP spid="102" grpId="0"/>
      <p:bldP spid="103" grpId="0" animBg="1"/>
      <p:bldP spid="10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5375" y="220560"/>
            <a:ext cx="9875520" cy="919940"/>
          </a:xfrm>
        </p:spPr>
        <p:txBody>
          <a:bodyPr/>
          <a:lstStyle/>
          <a:p>
            <a:r>
              <a:rPr lang="es-AR" dirty="0"/>
              <a:t>Resolución II.</a:t>
            </a:r>
            <a:endParaRPr lang="en-US" dirty="0"/>
          </a:p>
        </p:txBody>
      </p:sp>
      <p:sp>
        <p:nvSpPr>
          <p:cNvPr id="7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438912" y="6251260"/>
            <a:ext cx="11329416" cy="365125"/>
          </a:xfrm>
        </p:spPr>
        <p:txBody>
          <a:bodyPr/>
          <a:lstStyle/>
          <a:p>
            <a:pPr algn="l"/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76.52/76.05 - </a:t>
            </a:r>
            <a:r>
              <a:rPr lang="en-US" sz="1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Operaciones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Unitarias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1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Transferencia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Materia / </a:t>
            </a:r>
            <a:r>
              <a:rPr lang="en-US" sz="1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Operaciones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Unitarias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III                                                                         1° </a:t>
            </a:r>
            <a:r>
              <a:rPr lang="en-US" sz="1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Cuatrimestre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2020</a:t>
            </a:r>
          </a:p>
        </p:txBody>
      </p:sp>
      <p:sp>
        <p:nvSpPr>
          <p:cNvPr id="8" name="Oval 7"/>
          <p:cNvSpPr/>
          <p:nvPr/>
        </p:nvSpPr>
        <p:spPr>
          <a:xfrm>
            <a:off x="371475" y="340460"/>
            <a:ext cx="590550" cy="578882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04825" y="340460"/>
            <a:ext cx="1333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FAC912F-0B16-4E22-AC09-76DAFE3B28C0}" type="slidenum">
              <a:rPr lang="es-AR" sz="2800" smtClean="0"/>
              <a:t>7</a:t>
            </a:fld>
            <a:endParaRPr lang="en-US" sz="2800" dirty="0"/>
          </a:p>
        </p:txBody>
      </p:sp>
      <p:sp>
        <p:nvSpPr>
          <p:cNvPr id="18" name="Rectángulo 1">
            <a:extLst>
              <a:ext uri="{FF2B5EF4-FFF2-40B4-BE49-F238E27FC236}">
                <a16:creationId xmlns:a16="http://schemas.microsoft.com/office/drawing/2014/main" id="{38A3ACB6-1A96-4749-9F03-33D354FC08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7900" y="9699625"/>
            <a:ext cx="12700" cy="12700"/>
          </a:xfrm>
          <a:prstGeom prst="rect">
            <a:avLst/>
          </a:prstGeom>
          <a:solidFill>
            <a:srgbClr val="00000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s-AR"/>
          </a:p>
        </p:txBody>
      </p:sp>
      <p:pic>
        <p:nvPicPr>
          <p:cNvPr id="10" name="Imagen 2" descr="Nueva marca difusion - web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9223" y="254465"/>
            <a:ext cx="2120900" cy="6604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Marcador de contenido 2">
            <a:extLst>
              <a:ext uri="{FF2B5EF4-FFF2-40B4-BE49-F238E27FC236}">
                <a16:creationId xmlns:a16="http://schemas.microsoft.com/office/drawing/2014/main" id="{7B368128-3844-4D8B-BA60-D1FB71091F46}"/>
              </a:ext>
            </a:extLst>
          </p:cNvPr>
          <p:cNvSpPr txBox="1">
            <a:spLocks/>
          </p:cNvSpPr>
          <p:nvPr/>
        </p:nvSpPr>
        <p:spPr>
          <a:xfrm>
            <a:off x="222060" y="1083740"/>
            <a:ext cx="7108576" cy="3696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Corbel" pitchFamily="34" charset="0"/>
              <a:buNone/>
            </a:pPr>
            <a:r>
              <a:rPr lang="es-ES" sz="1400" b="1" u="sng" dirty="0">
                <a:solidFill>
                  <a:schemeClr val="tx1"/>
                </a:solidFill>
              </a:rPr>
              <a:t>Pasito a pasito:</a:t>
            </a:r>
          </a:p>
        </p:txBody>
      </p:sp>
      <p:sp>
        <p:nvSpPr>
          <p:cNvPr id="15" name="Marcador de contenido 2">
            <a:extLst>
              <a:ext uri="{FF2B5EF4-FFF2-40B4-BE49-F238E27FC236}">
                <a16:creationId xmlns:a16="http://schemas.microsoft.com/office/drawing/2014/main" id="{EF93C6AA-B264-4A9F-9BF5-BEEF2C5A3159}"/>
              </a:ext>
            </a:extLst>
          </p:cNvPr>
          <p:cNvSpPr txBox="1">
            <a:spLocks/>
          </p:cNvSpPr>
          <p:nvPr/>
        </p:nvSpPr>
        <p:spPr>
          <a:xfrm>
            <a:off x="222254" y="1304899"/>
            <a:ext cx="6131893" cy="312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s-ES" sz="1400" dirty="0">
                <a:solidFill>
                  <a:schemeClr val="tx1"/>
                </a:solidFill>
              </a:rPr>
              <a:t>Realizamos un Balance de Materia en la Torre </a:t>
            </a:r>
            <a:r>
              <a:rPr lang="es-ES" sz="1400" dirty="0" err="1">
                <a:solidFill>
                  <a:schemeClr val="tx1"/>
                </a:solidFill>
              </a:rPr>
              <a:t>Contactora</a:t>
            </a:r>
            <a:r>
              <a:rPr lang="es-ES" sz="1400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BC452078-B43B-4548-B738-2BDB7053FD77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7497" y="914865"/>
            <a:ext cx="5452791" cy="2742735"/>
          </a:xfrm>
          <a:prstGeom prst="rect">
            <a:avLst/>
          </a:prstGeom>
          <a:noFill/>
        </p:spPr>
      </p:pic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1CFAC78D-1583-4063-816E-A5C339EF9917}"/>
              </a:ext>
            </a:extLst>
          </p:cNvPr>
          <p:cNvCxnSpPr/>
          <p:nvPr/>
        </p:nvCxnSpPr>
        <p:spPr>
          <a:xfrm flipV="1">
            <a:off x="962025" y="3181739"/>
            <a:ext cx="0" cy="26685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A30B8034-41DB-4FAD-BF71-46683AB8A01E}"/>
              </a:ext>
            </a:extLst>
          </p:cNvPr>
          <p:cNvCxnSpPr>
            <a:cxnSpLocks/>
          </p:cNvCxnSpPr>
          <p:nvPr/>
        </p:nvCxnSpPr>
        <p:spPr>
          <a:xfrm flipV="1">
            <a:off x="962025" y="5850294"/>
            <a:ext cx="3868122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Oval 28">
            <a:extLst>
              <a:ext uri="{FF2B5EF4-FFF2-40B4-BE49-F238E27FC236}">
                <a16:creationId xmlns:a16="http://schemas.microsoft.com/office/drawing/2014/main" id="{D9150237-7E58-4D58-B4D8-FC38BC6F598E}"/>
              </a:ext>
            </a:extLst>
          </p:cNvPr>
          <p:cNvSpPr/>
          <p:nvPr/>
        </p:nvSpPr>
        <p:spPr>
          <a:xfrm>
            <a:off x="7441660" y="1691606"/>
            <a:ext cx="731954" cy="14462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FCF767B0-0AEA-4A55-92DC-250E16AC2C23}"/>
                  </a:ext>
                </a:extLst>
              </p:cNvPr>
              <p:cNvSpPr txBox="1"/>
              <p:nvPr/>
            </p:nvSpPr>
            <p:spPr>
              <a:xfrm>
                <a:off x="4830747" y="5749118"/>
                <a:ext cx="66030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4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s-E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es-E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sz="1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s-ES" sz="1400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s-ES" sz="1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</m:oMath>
                  </m:oMathPara>
                </a14:m>
                <a:endParaRPr lang="es-AR" sz="1400" dirty="0"/>
              </a:p>
            </p:txBody>
          </p:sp>
        </mc:Choice>
        <mc:Fallback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FCF767B0-0AEA-4A55-92DC-250E16AC2C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0747" y="5749118"/>
                <a:ext cx="660309" cy="215444"/>
              </a:xfrm>
              <a:prstGeom prst="rect">
                <a:avLst/>
              </a:prstGeom>
              <a:blipFill>
                <a:blip r:embed="rId5"/>
                <a:stretch>
                  <a:fillRect l="-6422" b="-34286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AE346829-B0B0-4948-89D4-6B8F10495678}"/>
                  </a:ext>
                </a:extLst>
              </p:cNvPr>
              <p:cNvSpPr txBox="1"/>
              <p:nvPr/>
            </p:nvSpPr>
            <p:spPr>
              <a:xfrm>
                <a:off x="666750" y="2898176"/>
                <a:ext cx="65229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400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s-E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es-E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sz="1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s-ES" sz="1400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s-ES" sz="1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</m:oMath>
                  </m:oMathPara>
                </a14:m>
                <a:endParaRPr lang="es-AR" sz="1400" dirty="0"/>
              </a:p>
            </p:txBody>
          </p:sp>
        </mc:Choice>
        <mc:Fallback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AE346829-B0B0-4948-89D4-6B8F104956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750" y="2898176"/>
                <a:ext cx="652293" cy="215444"/>
              </a:xfrm>
              <a:prstGeom prst="rect">
                <a:avLst/>
              </a:prstGeom>
              <a:blipFill>
                <a:blip r:embed="rId6"/>
                <a:stretch>
                  <a:fillRect l="-6542" b="-30556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Marcador de contenido 2">
            <a:extLst>
              <a:ext uri="{FF2B5EF4-FFF2-40B4-BE49-F238E27FC236}">
                <a16:creationId xmlns:a16="http://schemas.microsoft.com/office/drawing/2014/main" id="{D7A22F81-0979-4DDE-BE3C-C6409F076C60}"/>
              </a:ext>
            </a:extLst>
          </p:cNvPr>
          <p:cNvSpPr txBox="1">
            <a:spLocks/>
          </p:cNvSpPr>
          <p:nvPr/>
        </p:nvSpPr>
        <p:spPr>
          <a:xfrm>
            <a:off x="222254" y="1591919"/>
            <a:ext cx="6131893" cy="6789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s-ES" sz="1400" dirty="0">
                <a:solidFill>
                  <a:schemeClr val="tx1"/>
                </a:solidFill>
              </a:rPr>
              <a:t>Las composiciones del gas superan el 10% mol/mol, así que se usarán relaciones molares. Aplicamos el 10% al caudal de mínimo para obtener el operativo.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A307896C-B9F9-4279-B304-CF22055A6E68}"/>
                  </a:ext>
                </a:extLst>
              </p:cNvPr>
              <p:cNvSpPr txBox="1"/>
              <p:nvPr/>
            </p:nvSpPr>
            <p:spPr>
              <a:xfrm>
                <a:off x="2156561" y="2355957"/>
                <a:ext cx="1471044" cy="4826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E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s-E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ES" sz="1400" b="0" i="1" smtClean="0">
                                  <a:latin typeface="Cambria Math" panose="02040503050406030204" pitchFamily="18" charset="0"/>
                                </a:rPr>
                                <m:t>1.1</m:t>
                              </m:r>
                              <m:r>
                                <a:rPr lang="es-ES" sz="14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s-ES" sz="14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  <m:sup>
                              <m:r>
                                <a:rPr lang="es-ES" sz="14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s-ES" sz="1400" b="0" i="1" smtClean="0">
                                  <a:latin typeface="Cambria Math" panose="02040503050406030204" pitchFamily="18" charset="0"/>
                                </a:rPr>
                                <m:t>í</m:t>
                              </m:r>
                              <m:r>
                                <a:rPr lang="es-ES" sz="1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bSup>
                        </m:num>
                        <m:den>
                          <m:sSub>
                            <m:sSubPr>
                              <m:ctrlPr>
                                <a:rPr lang="es-E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14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s-ES" sz="1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den>
                      </m:f>
                      <m:r>
                        <a:rPr lang="es-E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E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1400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s-ES" sz="14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r>
                            <a:rPr lang="es-ES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s-E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1400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s-ES" sz="14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s-E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1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s-ES" sz="14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r>
                            <a:rPr lang="es-ES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s-E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1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s-ES" sz="14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s-AR" sz="1400" dirty="0"/>
              </a:p>
            </p:txBody>
          </p:sp>
        </mc:Choice>
        <mc:Fallback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A307896C-B9F9-4279-B304-CF22055A6E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6561" y="2355957"/>
                <a:ext cx="1471044" cy="48263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A3EC1549-72F0-44FF-B598-C43B23049F5F}"/>
              </a:ext>
            </a:extLst>
          </p:cNvPr>
          <p:cNvSpPr/>
          <p:nvPr/>
        </p:nvSpPr>
        <p:spPr>
          <a:xfrm>
            <a:off x="970384" y="3396343"/>
            <a:ext cx="3750906" cy="2453951"/>
          </a:xfrm>
          <a:custGeom>
            <a:avLst/>
            <a:gdLst>
              <a:gd name="connsiteX0" fmla="*/ 0 w 3750906"/>
              <a:gd name="connsiteY0" fmla="*/ 2453951 h 2453951"/>
              <a:gd name="connsiteX1" fmla="*/ 1259632 w 3750906"/>
              <a:gd name="connsiteY1" fmla="*/ 2192694 h 2453951"/>
              <a:gd name="connsiteX2" fmla="*/ 2855167 w 3750906"/>
              <a:gd name="connsiteY2" fmla="*/ 1408922 h 2453951"/>
              <a:gd name="connsiteX3" fmla="*/ 3750906 w 3750906"/>
              <a:gd name="connsiteY3" fmla="*/ 0 h 2453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50906" h="2453951">
                <a:moveTo>
                  <a:pt x="0" y="2453951"/>
                </a:moveTo>
                <a:cubicBezTo>
                  <a:pt x="391885" y="2410408"/>
                  <a:pt x="783771" y="2366865"/>
                  <a:pt x="1259632" y="2192694"/>
                </a:cubicBezTo>
                <a:cubicBezTo>
                  <a:pt x="1735493" y="2018523"/>
                  <a:pt x="2439955" y="1774371"/>
                  <a:pt x="2855167" y="1408922"/>
                </a:cubicBezTo>
                <a:cubicBezTo>
                  <a:pt x="3270379" y="1043473"/>
                  <a:pt x="3510642" y="521736"/>
                  <a:pt x="3750906" y="0"/>
                </a:cubicBezTo>
              </a:path>
            </a:pathLst>
          </a:cu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BC85D935-8882-4A9B-A017-D96741C8E71C}"/>
                  </a:ext>
                </a:extLst>
              </p:cNvPr>
              <p:cNvSpPr txBox="1"/>
              <p:nvPr/>
            </p:nvSpPr>
            <p:spPr>
              <a:xfrm>
                <a:off x="4375612" y="3130223"/>
                <a:ext cx="120366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E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1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p>
                          <m:r>
                            <a:rPr lang="es-ES" sz="14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s-E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s-E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1400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p>
                          <m:r>
                            <a:rPr lang="es-ES" sz="1400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s-E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s-E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1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s-ES" sz="14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  <m:r>
                            <a:rPr lang="es-ES" sz="1400" b="0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s-ES" sz="1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</m:oMath>
                  </m:oMathPara>
                </a14:m>
                <a:endParaRPr lang="es-AR" sz="1400" dirty="0"/>
              </a:p>
            </p:txBody>
          </p:sp>
        </mc:Choice>
        <mc:Fallback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BC85D935-8882-4A9B-A017-D96741C8E7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5612" y="3130223"/>
                <a:ext cx="1203663" cy="215444"/>
              </a:xfrm>
              <a:prstGeom prst="rect">
                <a:avLst/>
              </a:prstGeom>
              <a:blipFill>
                <a:blip r:embed="rId8"/>
                <a:stretch>
                  <a:fillRect l="-3046" b="-11111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1" name="Chart 40">
            <a:extLst>
              <a:ext uri="{FF2B5EF4-FFF2-40B4-BE49-F238E27FC236}">
                <a16:creationId xmlns:a16="http://schemas.microsoft.com/office/drawing/2014/main" id="{A1731003-A8AC-45DC-AA47-3E4415531A2A}"/>
              </a:ext>
            </a:extLst>
          </p:cNvPr>
          <p:cNvGraphicFramePr/>
          <p:nvPr/>
        </p:nvGraphicFramePr>
        <p:xfrm>
          <a:off x="6487497" y="3679523"/>
          <a:ext cx="5390288" cy="27597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C02D864A-659C-4B0C-A8D6-5CC26C31F901}"/>
                  </a:ext>
                </a:extLst>
              </p:cNvPr>
              <p:cNvSpPr txBox="1"/>
              <p:nvPr/>
            </p:nvSpPr>
            <p:spPr>
              <a:xfrm>
                <a:off x="666750" y="3750656"/>
                <a:ext cx="21236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s-ES" sz="1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es-AR" sz="1400" dirty="0"/>
              </a:p>
            </p:txBody>
          </p:sp>
        </mc:Choice>
        <mc:Fallback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C02D864A-659C-4B0C-A8D6-5CC26C31F9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750" y="3750656"/>
                <a:ext cx="212366" cy="215444"/>
              </a:xfrm>
              <a:prstGeom prst="rect">
                <a:avLst/>
              </a:prstGeom>
              <a:blipFill>
                <a:blip r:embed="rId10"/>
                <a:stretch>
                  <a:fillRect l="-20000" r="-2857" b="-11111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40DC2511-5201-4188-A099-5C13BF6159BF}"/>
                  </a:ext>
                </a:extLst>
              </p:cNvPr>
              <p:cNvSpPr txBox="1"/>
              <p:nvPr/>
            </p:nvSpPr>
            <p:spPr>
              <a:xfrm>
                <a:off x="670980" y="4981426"/>
                <a:ext cx="21121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s-ES" sz="1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</m:oMath>
                  </m:oMathPara>
                </a14:m>
                <a:endParaRPr lang="es-AR" sz="1400" dirty="0"/>
              </a:p>
            </p:txBody>
          </p:sp>
        </mc:Choice>
        <mc:Fallback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40DC2511-5201-4188-A099-5C13BF6159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980" y="4981426"/>
                <a:ext cx="211212" cy="215444"/>
              </a:xfrm>
              <a:prstGeom prst="rect">
                <a:avLst/>
              </a:prstGeom>
              <a:blipFill>
                <a:blip r:embed="rId11"/>
                <a:stretch>
                  <a:fillRect l="-20000" r="-2857" b="-11111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9E320C4B-E512-4880-A800-C83AECBB0651}"/>
              </a:ext>
            </a:extLst>
          </p:cNvPr>
          <p:cNvCxnSpPr>
            <a:stCxn id="43" idx="3"/>
          </p:cNvCxnSpPr>
          <p:nvPr/>
        </p:nvCxnSpPr>
        <p:spPr>
          <a:xfrm flipV="1">
            <a:off x="879116" y="3840383"/>
            <a:ext cx="4374019" cy="17995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963E230E-AEFD-42A9-A95A-A81BFE12900A}"/>
              </a:ext>
            </a:extLst>
          </p:cNvPr>
          <p:cNvCxnSpPr/>
          <p:nvPr/>
        </p:nvCxnSpPr>
        <p:spPr>
          <a:xfrm flipV="1">
            <a:off x="879116" y="5077660"/>
            <a:ext cx="4374019" cy="17995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Oval 49">
            <a:extLst>
              <a:ext uri="{FF2B5EF4-FFF2-40B4-BE49-F238E27FC236}">
                <a16:creationId xmlns:a16="http://schemas.microsoft.com/office/drawing/2014/main" id="{07BFD096-FFF1-489B-B44D-CEC549477F5F}"/>
              </a:ext>
            </a:extLst>
          </p:cNvPr>
          <p:cNvSpPr/>
          <p:nvPr/>
        </p:nvSpPr>
        <p:spPr>
          <a:xfrm>
            <a:off x="2269921" y="2563786"/>
            <a:ext cx="371539" cy="34329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78BB620C-118E-4B88-BE58-F30E9186CB61}"/>
              </a:ext>
            </a:extLst>
          </p:cNvPr>
          <p:cNvSpPr/>
          <p:nvPr/>
        </p:nvSpPr>
        <p:spPr>
          <a:xfrm>
            <a:off x="2881332" y="2304568"/>
            <a:ext cx="371539" cy="34329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156569CD-EEB4-4A7B-BD91-41CA25C2C16A}"/>
              </a:ext>
            </a:extLst>
          </p:cNvPr>
          <p:cNvSpPr/>
          <p:nvPr/>
        </p:nvSpPr>
        <p:spPr>
          <a:xfrm>
            <a:off x="3277537" y="2270344"/>
            <a:ext cx="371539" cy="34329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6BCD1180-5A7A-4134-AC93-4DACCF963E8E}"/>
                  </a:ext>
                </a:extLst>
              </p:cNvPr>
              <p:cNvSpPr txBox="1"/>
              <p:nvPr/>
            </p:nvSpPr>
            <p:spPr>
              <a:xfrm>
                <a:off x="10970895" y="3284017"/>
                <a:ext cx="426207" cy="2241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E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1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p>
                          <m:r>
                            <a:rPr lang="es-ES" sz="1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s-ES" sz="1400" b="0" i="1" smtClean="0">
                              <a:latin typeface="Cambria Math" panose="02040503050406030204" pitchFamily="18" charset="0"/>
                            </a:rPr>
                            <m:t>á</m:t>
                          </m:r>
                          <m:r>
                            <a:rPr lang="es-E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s-AR" sz="1400" dirty="0"/>
              </a:p>
            </p:txBody>
          </p:sp>
        </mc:Choice>
        <mc:Fallback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6BCD1180-5A7A-4134-AC93-4DACCF963E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0895" y="3284017"/>
                <a:ext cx="426207" cy="224164"/>
              </a:xfrm>
              <a:prstGeom prst="rect">
                <a:avLst/>
              </a:prstGeom>
              <a:blipFill>
                <a:blip r:embed="rId12"/>
                <a:stretch>
                  <a:fillRect l="-10000" t="-5556" r="-2857" b="-8333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AE3CD9EB-8702-42EF-86F8-FD037A945406}"/>
              </a:ext>
            </a:extLst>
          </p:cNvPr>
          <p:cNvCxnSpPr/>
          <p:nvPr/>
        </p:nvCxnSpPr>
        <p:spPr>
          <a:xfrm>
            <a:off x="10394302" y="3539765"/>
            <a:ext cx="1450410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D3EB527D-F8DA-4295-9048-F7E6AFEF131C}"/>
              </a:ext>
            </a:extLst>
          </p:cNvPr>
          <p:cNvCxnSpPr>
            <a:cxnSpLocks/>
          </p:cNvCxnSpPr>
          <p:nvPr/>
        </p:nvCxnSpPr>
        <p:spPr>
          <a:xfrm flipV="1">
            <a:off x="11844712" y="1617819"/>
            <a:ext cx="0" cy="191835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841BD7EF-3DB7-4D26-B21B-1178447B3085}"/>
              </a:ext>
            </a:extLst>
          </p:cNvPr>
          <p:cNvCxnSpPr>
            <a:cxnSpLocks/>
          </p:cNvCxnSpPr>
          <p:nvPr/>
        </p:nvCxnSpPr>
        <p:spPr>
          <a:xfrm flipH="1" flipV="1">
            <a:off x="9096843" y="1617819"/>
            <a:ext cx="2747869" cy="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25D86F12-82F4-4E90-B6A9-7C12AD4E4844}"/>
              </a:ext>
            </a:extLst>
          </p:cNvPr>
          <p:cNvCxnSpPr>
            <a:cxnSpLocks/>
          </p:cNvCxnSpPr>
          <p:nvPr/>
        </p:nvCxnSpPr>
        <p:spPr>
          <a:xfrm flipH="1">
            <a:off x="7933627" y="1499985"/>
            <a:ext cx="1107305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5F6FF15A-35CB-4656-8F9E-4D6BE78A0E3D}"/>
              </a:ext>
            </a:extLst>
          </p:cNvPr>
          <p:cNvCxnSpPr>
            <a:cxnSpLocks/>
          </p:cNvCxnSpPr>
          <p:nvPr/>
        </p:nvCxnSpPr>
        <p:spPr>
          <a:xfrm flipH="1">
            <a:off x="7231224" y="1499985"/>
            <a:ext cx="441219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F3B012F6-BEF1-4920-8112-3194A2D380D2}"/>
              </a:ext>
            </a:extLst>
          </p:cNvPr>
          <p:cNvCxnSpPr>
            <a:cxnSpLocks/>
          </p:cNvCxnSpPr>
          <p:nvPr/>
        </p:nvCxnSpPr>
        <p:spPr>
          <a:xfrm flipH="1">
            <a:off x="7221389" y="1499985"/>
            <a:ext cx="9835" cy="65054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79645D30-A004-4D4F-AE92-EEC37F1DAE1B}"/>
              </a:ext>
            </a:extLst>
          </p:cNvPr>
          <p:cNvCxnSpPr>
            <a:cxnSpLocks/>
          </p:cNvCxnSpPr>
          <p:nvPr/>
        </p:nvCxnSpPr>
        <p:spPr>
          <a:xfrm>
            <a:off x="7231224" y="2150527"/>
            <a:ext cx="374243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3BDF6839-E637-48A2-9421-CDBCA3512393}"/>
                  </a:ext>
                </a:extLst>
              </p:cNvPr>
              <p:cNvSpPr txBox="1"/>
              <p:nvPr/>
            </p:nvSpPr>
            <p:spPr>
              <a:xfrm>
                <a:off x="7063973" y="2221781"/>
                <a:ext cx="24077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s-ES" sz="1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</m:oMath>
                  </m:oMathPara>
                </a14:m>
                <a:endParaRPr lang="es-AR" sz="1400" dirty="0"/>
              </a:p>
            </p:txBody>
          </p:sp>
        </mc:Choice>
        <mc:Fallback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3BDF6839-E637-48A2-9421-CDBCA35123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3973" y="2221781"/>
                <a:ext cx="240772" cy="215444"/>
              </a:xfrm>
              <a:prstGeom prst="rect">
                <a:avLst/>
              </a:prstGeom>
              <a:blipFill>
                <a:blip r:embed="rId13"/>
                <a:stretch>
                  <a:fillRect l="-17949" r="-7692" b="-11111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" name="Oval 77">
            <a:extLst>
              <a:ext uri="{FF2B5EF4-FFF2-40B4-BE49-F238E27FC236}">
                <a16:creationId xmlns:a16="http://schemas.microsoft.com/office/drawing/2014/main" id="{B1B4E6C2-8BE5-498C-A8DF-EBF90F85F96E}"/>
              </a:ext>
            </a:extLst>
          </p:cNvPr>
          <p:cNvSpPr/>
          <p:nvPr/>
        </p:nvSpPr>
        <p:spPr>
          <a:xfrm>
            <a:off x="3333590" y="2601208"/>
            <a:ext cx="371539" cy="34329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A434BB85-7177-4F05-8743-0B58918E6C6C}"/>
                  </a:ext>
                </a:extLst>
              </p:cNvPr>
              <p:cNvSpPr txBox="1"/>
              <p:nvPr/>
            </p:nvSpPr>
            <p:spPr>
              <a:xfrm>
                <a:off x="1838325" y="5928094"/>
                <a:ext cx="24077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s-ES" sz="1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</m:oMath>
                  </m:oMathPara>
                </a14:m>
                <a:endParaRPr lang="es-AR" sz="1400" dirty="0"/>
              </a:p>
            </p:txBody>
          </p:sp>
        </mc:Choice>
        <mc:Fallback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A434BB85-7177-4F05-8743-0B58918E6C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8325" y="5928094"/>
                <a:ext cx="240772" cy="215444"/>
              </a:xfrm>
              <a:prstGeom prst="rect">
                <a:avLst/>
              </a:prstGeom>
              <a:blipFill>
                <a:blip r:embed="rId13"/>
                <a:stretch>
                  <a:fillRect l="-17949" r="-7692" b="-11111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9052E0C7-4B65-4A23-84B9-B71120F3C7CB}"/>
              </a:ext>
            </a:extLst>
          </p:cNvPr>
          <p:cNvCxnSpPr>
            <a:cxnSpLocks/>
            <a:stCxn id="80" idx="0"/>
          </p:cNvCxnSpPr>
          <p:nvPr/>
        </p:nvCxnSpPr>
        <p:spPr>
          <a:xfrm flipV="1">
            <a:off x="1958711" y="3237023"/>
            <a:ext cx="0" cy="2691071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882270B0-1D8E-4563-AD97-010B49CD43C3}"/>
                  </a:ext>
                </a:extLst>
              </p:cNvPr>
              <p:cNvSpPr txBox="1"/>
              <p:nvPr/>
            </p:nvSpPr>
            <p:spPr>
              <a:xfrm>
                <a:off x="4129729" y="5882951"/>
                <a:ext cx="24077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s-ES" sz="1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es-AR" sz="1400" dirty="0"/>
              </a:p>
            </p:txBody>
          </p:sp>
        </mc:Choice>
        <mc:Fallback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882270B0-1D8E-4563-AD97-010B49CD43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9729" y="5882951"/>
                <a:ext cx="240772" cy="215444"/>
              </a:xfrm>
              <a:prstGeom prst="rect">
                <a:avLst/>
              </a:prstGeom>
              <a:blipFill>
                <a:blip r:embed="rId14"/>
                <a:stretch>
                  <a:fillRect l="-17500" r="-5000" b="-14286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97B0AAE3-C640-4AD1-8433-7D392F2A51B4}"/>
              </a:ext>
            </a:extLst>
          </p:cNvPr>
          <p:cNvCxnSpPr>
            <a:cxnSpLocks/>
            <a:stCxn id="85" idx="0"/>
          </p:cNvCxnSpPr>
          <p:nvPr/>
        </p:nvCxnSpPr>
        <p:spPr>
          <a:xfrm flipH="1" flipV="1">
            <a:off x="4223947" y="3429001"/>
            <a:ext cx="26168" cy="245395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3D1AE3E0-E406-4D0A-8C61-7CE4F59E6A3F}"/>
              </a:ext>
            </a:extLst>
          </p:cNvPr>
          <p:cNvCxnSpPr>
            <a:cxnSpLocks/>
          </p:cNvCxnSpPr>
          <p:nvPr/>
        </p:nvCxnSpPr>
        <p:spPr>
          <a:xfrm flipV="1">
            <a:off x="1967070" y="3840383"/>
            <a:ext cx="2555093" cy="1255272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93" name="Oval 92">
            <a:extLst>
              <a:ext uri="{FF2B5EF4-FFF2-40B4-BE49-F238E27FC236}">
                <a16:creationId xmlns:a16="http://schemas.microsoft.com/office/drawing/2014/main" id="{2CBE2982-A80C-4BAE-A529-4848C065E787}"/>
              </a:ext>
            </a:extLst>
          </p:cNvPr>
          <p:cNvSpPr/>
          <p:nvPr/>
        </p:nvSpPr>
        <p:spPr>
          <a:xfrm>
            <a:off x="2136165" y="2254742"/>
            <a:ext cx="660343" cy="34329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B9E5D5BA-1588-4D8D-96B7-F1DF29EAFE1F}"/>
              </a:ext>
            </a:extLst>
          </p:cNvPr>
          <p:cNvCxnSpPr>
            <a:cxnSpLocks/>
          </p:cNvCxnSpPr>
          <p:nvPr/>
        </p:nvCxnSpPr>
        <p:spPr>
          <a:xfrm>
            <a:off x="7108868" y="4252002"/>
            <a:ext cx="411605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CE5E9DCA-828E-4322-AE07-B127071ABF6C}"/>
              </a:ext>
            </a:extLst>
          </p:cNvPr>
          <p:cNvCxnSpPr>
            <a:cxnSpLocks/>
          </p:cNvCxnSpPr>
          <p:nvPr/>
        </p:nvCxnSpPr>
        <p:spPr>
          <a:xfrm>
            <a:off x="7484169" y="4252002"/>
            <a:ext cx="0" cy="134525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709E4001-0A5B-458D-B4A6-C87375C9B5C3}"/>
                  </a:ext>
                </a:extLst>
              </p:cNvPr>
              <p:cNvSpPr txBox="1"/>
              <p:nvPr/>
            </p:nvSpPr>
            <p:spPr>
              <a:xfrm>
                <a:off x="7364695" y="5742572"/>
                <a:ext cx="24077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s-ES" sz="1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</m:oMath>
                  </m:oMathPara>
                </a14:m>
                <a:endParaRPr lang="es-AR" sz="1400" dirty="0"/>
              </a:p>
            </p:txBody>
          </p:sp>
        </mc:Choice>
        <mc:Fallback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709E4001-0A5B-458D-B4A6-C87375C9B5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4695" y="5742572"/>
                <a:ext cx="240772" cy="215444"/>
              </a:xfrm>
              <a:prstGeom prst="rect">
                <a:avLst/>
              </a:prstGeom>
              <a:blipFill>
                <a:blip r:embed="rId13"/>
                <a:stretch>
                  <a:fillRect l="-17500" r="-5000" b="-14286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3C55C18E-BAE6-41AE-87A9-2AD54F5A4E7B}"/>
                  </a:ext>
                </a:extLst>
              </p:cNvPr>
              <p:cNvSpPr txBox="1"/>
              <p:nvPr/>
            </p:nvSpPr>
            <p:spPr>
              <a:xfrm>
                <a:off x="6440781" y="4141884"/>
                <a:ext cx="426207" cy="2241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E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1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p>
                          <m:r>
                            <a:rPr lang="es-ES" sz="1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s-ES" sz="1400" b="0" i="1" smtClean="0">
                              <a:latin typeface="Cambria Math" panose="02040503050406030204" pitchFamily="18" charset="0"/>
                            </a:rPr>
                            <m:t>á</m:t>
                          </m:r>
                          <m:r>
                            <a:rPr lang="es-E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s-AR" sz="1400" dirty="0"/>
              </a:p>
            </p:txBody>
          </p:sp>
        </mc:Choice>
        <mc:Fallback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3C55C18E-BAE6-41AE-87A9-2AD54F5A4E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0781" y="4141884"/>
                <a:ext cx="426207" cy="224164"/>
              </a:xfrm>
              <a:prstGeom prst="rect">
                <a:avLst/>
              </a:prstGeom>
              <a:blipFill>
                <a:blip r:embed="rId15"/>
                <a:stretch>
                  <a:fillRect l="-10145" t="-2703" r="-4348" b="-5405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3" name="Oval 102">
            <a:extLst>
              <a:ext uri="{FF2B5EF4-FFF2-40B4-BE49-F238E27FC236}">
                <a16:creationId xmlns:a16="http://schemas.microsoft.com/office/drawing/2014/main" id="{8A1BED49-A0CF-4BB7-9708-008FE8EC429D}"/>
              </a:ext>
            </a:extLst>
          </p:cNvPr>
          <p:cNvSpPr/>
          <p:nvPr/>
        </p:nvSpPr>
        <p:spPr>
          <a:xfrm>
            <a:off x="2896163" y="2590193"/>
            <a:ext cx="371539" cy="343293"/>
          </a:xfrm>
          <a:prstGeom prst="ellipse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AD76328C-81F9-472C-8FBB-2D33045DF990}"/>
                  </a:ext>
                </a:extLst>
              </p:cNvPr>
              <p:cNvSpPr txBox="1"/>
              <p:nvPr/>
            </p:nvSpPr>
            <p:spPr>
              <a:xfrm>
                <a:off x="4616381" y="3891034"/>
                <a:ext cx="950453" cy="2316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400" b="0" i="1" smtClean="0">
                          <a:latin typeface="Cambria Math" panose="02040503050406030204" pitchFamily="18" charset="0"/>
                        </a:rPr>
                        <m:t>𝑅𝑂𝑝</m:t>
                      </m:r>
                      <m:r>
                        <a:rPr lang="es-ES" sz="1400" b="0" i="1" smtClean="0">
                          <a:latin typeface="Cambria Math" panose="02040503050406030204" pitchFamily="18" charset="0"/>
                        </a:rPr>
                        <m:t> @ </m:t>
                      </m:r>
                      <m:sSubSup>
                        <m:sSubSupPr>
                          <m:ctrlPr>
                            <a:rPr lang="es-ES" sz="1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S" sz="1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s-ES" sz="1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  <m:sup>
                          <m:r>
                            <a:rPr lang="es-ES" sz="1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s-ES" sz="1400" b="0" i="1" smtClean="0">
                              <a:latin typeface="Cambria Math" panose="02040503050406030204" pitchFamily="18" charset="0"/>
                            </a:rPr>
                            <m:t>í</m:t>
                          </m:r>
                          <m:r>
                            <a:rPr lang="es-ES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bSup>
                    </m:oMath>
                  </m:oMathPara>
                </a14:m>
                <a:endParaRPr lang="es-AR" sz="1400" dirty="0"/>
              </a:p>
            </p:txBody>
          </p:sp>
        </mc:Choice>
        <mc:Fallback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AD76328C-81F9-472C-8FBB-2D33045DF9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6381" y="3891034"/>
                <a:ext cx="950453" cy="231602"/>
              </a:xfrm>
              <a:prstGeom prst="rect">
                <a:avLst/>
              </a:prstGeom>
              <a:blipFill>
                <a:blip r:embed="rId16"/>
                <a:stretch>
                  <a:fillRect l="-5769" t="-2632" r="-1923" b="-28947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69354F5A-255E-4698-98EC-A91C05809F71}"/>
              </a:ext>
            </a:extLst>
          </p:cNvPr>
          <p:cNvCxnSpPr>
            <a:cxnSpLocks/>
          </p:cNvCxnSpPr>
          <p:nvPr/>
        </p:nvCxnSpPr>
        <p:spPr>
          <a:xfrm flipV="1">
            <a:off x="1953986" y="3840382"/>
            <a:ext cx="2259593" cy="1242423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2258E513-7ADF-4D08-893E-2F177E3F6E47}"/>
                  </a:ext>
                </a:extLst>
              </p:cNvPr>
              <p:cNvSpPr txBox="1"/>
              <p:nvPr/>
            </p:nvSpPr>
            <p:spPr>
              <a:xfrm>
                <a:off x="2892083" y="3867143"/>
                <a:ext cx="864852" cy="2380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400" b="0" i="1" smtClean="0">
                          <a:latin typeface="Cambria Math" panose="02040503050406030204" pitchFamily="18" charset="0"/>
                        </a:rPr>
                        <m:t>𝑅𝑂𝑝</m:t>
                      </m:r>
                      <m:r>
                        <a:rPr lang="es-ES" sz="1400" b="0" i="1" smtClean="0">
                          <a:latin typeface="Cambria Math" panose="02040503050406030204" pitchFamily="18" charset="0"/>
                        </a:rPr>
                        <m:t> @ </m:t>
                      </m:r>
                      <m:sSubSup>
                        <m:sSubSupPr>
                          <m:ctrlPr>
                            <a:rPr lang="es-ES" sz="1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S" sz="1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s-ES" sz="1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  <m:sup>
                          <m:r>
                            <a:rPr lang="es-ES" sz="1400" b="0" i="1" smtClean="0">
                              <a:latin typeface="Cambria Math" panose="02040503050406030204" pitchFamily="18" charset="0"/>
                            </a:rPr>
                            <m:t>𝑜𝑝</m:t>
                          </m:r>
                        </m:sup>
                      </m:sSubSup>
                    </m:oMath>
                  </m:oMathPara>
                </a14:m>
                <a:endParaRPr lang="es-AR" sz="1400" dirty="0"/>
              </a:p>
            </p:txBody>
          </p:sp>
        </mc:Choice>
        <mc:Fallback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2258E513-7ADF-4D08-893E-2F177E3F6E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2083" y="3867143"/>
                <a:ext cx="864852" cy="238014"/>
              </a:xfrm>
              <a:prstGeom prst="rect">
                <a:avLst/>
              </a:prstGeom>
              <a:blipFill>
                <a:blip r:embed="rId17"/>
                <a:stretch>
                  <a:fillRect l="-7042" r="-1408" b="-25641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4A697EE4-44B4-4B8A-8F0D-471BCCA17196}"/>
              </a:ext>
            </a:extLst>
          </p:cNvPr>
          <p:cNvCxnSpPr>
            <a:cxnSpLocks/>
          </p:cNvCxnSpPr>
          <p:nvPr/>
        </p:nvCxnSpPr>
        <p:spPr>
          <a:xfrm>
            <a:off x="1967070" y="5086657"/>
            <a:ext cx="1496236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C3BDA387-7079-4AE3-A5A9-7AFCCA431976}"/>
              </a:ext>
            </a:extLst>
          </p:cNvPr>
          <p:cNvCxnSpPr>
            <a:cxnSpLocks/>
          </p:cNvCxnSpPr>
          <p:nvPr/>
        </p:nvCxnSpPr>
        <p:spPr>
          <a:xfrm flipV="1">
            <a:off x="3412567" y="4252002"/>
            <a:ext cx="0" cy="82565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463F2655-773F-4265-B77D-EF9B2A87D299}"/>
              </a:ext>
            </a:extLst>
          </p:cNvPr>
          <p:cNvCxnSpPr>
            <a:cxnSpLocks/>
          </p:cNvCxnSpPr>
          <p:nvPr/>
        </p:nvCxnSpPr>
        <p:spPr>
          <a:xfrm flipV="1">
            <a:off x="3404037" y="4259238"/>
            <a:ext cx="879260" cy="1047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FF77C44E-0B30-4FF4-BD0F-EDA06D710B16}"/>
              </a:ext>
            </a:extLst>
          </p:cNvPr>
          <p:cNvCxnSpPr>
            <a:cxnSpLocks/>
          </p:cNvCxnSpPr>
          <p:nvPr/>
        </p:nvCxnSpPr>
        <p:spPr>
          <a:xfrm flipV="1">
            <a:off x="4271930" y="3821037"/>
            <a:ext cx="0" cy="44867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7580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500"/>
                            </p:stCondLst>
                            <p:childTnLst>
                              <p:par>
                                <p:cTn id="8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5" grpId="0"/>
      <p:bldP spid="50" grpId="0" animBg="1"/>
      <p:bldP spid="52" grpId="0" animBg="1"/>
      <p:bldP spid="54" grpId="0" animBg="1"/>
      <p:bldP spid="78" grpId="0" animBg="1"/>
      <p:bldP spid="80" grpId="0"/>
      <p:bldP spid="85" grpId="0"/>
      <p:bldP spid="93" grpId="0" animBg="1"/>
      <p:bldP spid="103" grpId="0" animBg="1"/>
      <p:bldP spid="49" grpId="0"/>
      <p:bldP spid="5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5375" y="220560"/>
            <a:ext cx="9875520" cy="919940"/>
          </a:xfrm>
        </p:spPr>
        <p:txBody>
          <a:bodyPr/>
          <a:lstStyle/>
          <a:p>
            <a:r>
              <a:rPr lang="es-AR" dirty="0"/>
              <a:t>Resolución III y IV.</a:t>
            </a:r>
            <a:endParaRPr lang="en-US" dirty="0"/>
          </a:p>
        </p:txBody>
      </p:sp>
      <p:sp>
        <p:nvSpPr>
          <p:cNvPr id="7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438912" y="6251260"/>
            <a:ext cx="11329416" cy="365125"/>
          </a:xfrm>
        </p:spPr>
        <p:txBody>
          <a:bodyPr/>
          <a:lstStyle/>
          <a:p>
            <a:pPr algn="l"/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76.52/76.05 - </a:t>
            </a:r>
            <a:r>
              <a:rPr lang="en-US" sz="1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Operaciones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Unitarias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1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Transferencia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Materia / </a:t>
            </a:r>
            <a:r>
              <a:rPr lang="en-US" sz="1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Operaciones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Unitarias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III                                                                         1° </a:t>
            </a:r>
            <a:r>
              <a:rPr lang="en-US" sz="1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Cuatrimestre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2020</a:t>
            </a:r>
          </a:p>
        </p:txBody>
      </p:sp>
      <p:sp>
        <p:nvSpPr>
          <p:cNvPr id="8" name="Oval 7"/>
          <p:cNvSpPr/>
          <p:nvPr/>
        </p:nvSpPr>
        <p:spPr>
          <a:xfrm>
            <a:off x="371475" y="340460"/>
            <a:ext cx="590550" cy="578882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04825" y="340460"/>
            <a:ext cx="1333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FAC912F-0B16-4E22-AC09-76DAFE3B28C0}" type="slidenum">
              <a:rPr lang="es-AR" sz="2800" smtClean="0"/>
              <a:t>8</a:t>
            </a:fld>
            <a:endParaRPr lang="en-US" sz="2800" dirty="0"/>
          </a:p>
        </p:txBody>
      </p:sp>
      <p:sp>
        <p:nvSpPr>
          <p:cNvPr id="18" name="Rectángulo 1">
            <a:extLst>
              <a:ext uri="{FF2B5EF4-FFF2-40B4-BE49-F238E27FC236}">
                <a16:creationId xmlns:a16="http://schemas.microsoft.com/office/drawing/2014/main" id="{38A3ACB6-1A96-4749-9F03-33D354FC08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7900" y="9699625"/>
            <a:ext cx="12700" cy="12700"/>
          </a:xfrm>
          <a:prstGeom prst="rect">
            <a:avLst/>
          </a:prstGeom>
          <a:solidFill>
            <a:srgbClr val="00000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s-AR"/>
          </a:p>
        </p:txBody>
      </p:sp>
      <p:pic>
        <p:nvPicPr>
          <p:cNvPr id="10" name="Imagen 2" descr="Nueva marca difusion - web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9223" y="254465"/>
            <a:ext cx="2120900" cy="6604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Marcador de contenido 2">
            <a:extLst>
              <a:ext uri="{FF2B5EF4-FFF2-40B4-BE49-F238E27FC236}">
                <a16:creationId xmlns:a16="http://schemas.microsoft.com/office/drawing/2014/main" id="{7B368128-3844-4D8B-BA60-D1FB71091F46}"/>
              </a:ext>
            </a:extLst>
          </p:cNvPr>
          <p:cNvSpPr txBox="1">
            <a:spLocks/>
          </p:cNvSpPr>
          <p:nvPr/>
        </p:nvSpPr>
        <p:spPr>
          <a:xfrm>
            <a:off x="222060" y="1083740"/>
            <a:ext cx="7108576" cy="3696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Corbel" pitchFamily="34" charset="0"/>
              <a:buNone/>
            </a:pPr>
            <a:r>
              <a:rPr lang="es-ES" sz="1400" b="1" u="sng" dirty="0">
                <a:solidFill>
                  <a:schemeClr val="tx1"/>
                </a:solidFill>
              </a:rPr>
              <a:t>Avanzamos a otro equipo:</a:t>
            </a:r>
          </a:p>
        </p:txBody>
      </p:sp>
      <p:sp>
        <p:nvSpPr>
          <p:cNvPr id="15" name="Marcador de contenido 2">
            <a:extLst>
              <a:ext uri="{FF2B5EF4-FFF2-40B4-BE49-F238E27FC236}">
                <a16:creationId xmlns:a16="http://schemas.microsoft.com/office/drawing/2014/main" id="{EF93C6AA-B264-4A9F-9BF5-BEEF2C5A3159}"/>
              </a:ext>
            </a:extLst>
          </p:cNvPr>
          <p:cNvSpPr txBox="1">
            <a:spLocks/>
          </p:cNvSpPr>
          <p:nvPr/>
        </p:nvSpPr>
        <p:spPr>
          <a:xfrm>
            <a:off x="222254" y="1304899"/>
            <a:ext cx="6131893" cy="312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s-ES" sz="1400" dirty="0">
                <a:solidFill>
                  <a:schemeClr val="tx1"/>
                </a:solidFill>
              </a:rPr>
              <a:t>Realizamos un Balance de Materia en la Torre Regeneradora.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BC452078-B43B-4548-B738-2BDB7053FD77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7497" y="914865"/>
            <a:ext cx="5452791" cy="2742735"/>
          </a:xfrm>
          <a:prstGeom prst="rect">
            <a:avLst/>
          </a:prstGeom>
          <a:noFill/>
        </p:spPr>
      </p:pic>
      <p:sp>
        <p:nvSpPr>
          <p:cNvPr id="29" name="Oval 28">
            <a:extLst>
              <a:ext uri="{FF2B5EF4-FFF2-40B4-BE49-F238E27FC236}">
                <a16:creationId xmlns:a16="http://schemas.microsoft.com/office/drawing/2014/main" id="{D9150237-7E58-4D58-B4D8-FC38BC6F598E}"/>
              </a:ext>
            </a:extLst>
          </p:cNvPr>
          <p:cNvSpPr/>
          <p:nvPr/>
        </p:nvSpPr>
        <p:spPr>
          <a:xfrm>
            <a:off x="9861438" y="2150527"/>
            <a:ext cx="731954" cy="14462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graphicFrame>
        <p:nvGraphicFramePr>
          <p:cNvPr id="41" name="Chart 40">
            <a:extLst>
              <a:ext uri="{FF2B5EF4-FFF2-40B4-BE49-F238E27FC236}">
                <a16:creationId xmlns:a16="http://schemas.microsoft.com/office/drawing/2014/main" id="{A1731003-A8AC-45DC-AA47-3E4415531A2A}"/>
              </a:ext>
            </a:extLst>
          </p:cNvPr>
          <p:cNvGraphicFramePr/>
          <p:nvPr/>
        </p:nvGraphicFramePr>
        <p:xfrm>
          <a:off x="6487497" y="3679523"/>
          <a:ext cx="5390288" cy="27597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6BCD1180-5A7A-4134-AC93-4DACCF963E8E}"/>
                  </a:ext>
                </a:extLst>
              </p:cNvPr>
              <p:cNvSpPr txBox="1"/>
              <p:nvPr/>
            </p:nvSpPr>
            <p:spPr>
              <a:xfrm>
                <a:off x="11216897" y="1916285"/>
                <a:ext cx="426207" cy="2241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E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1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p>
                          <m:r>
                            <a:rPr lang="es-ES" sz="1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s-ES" sz="1400" b="0" i="1" smtClean="0">
                              <a:latin typeface="Cambria Math" panose="02040503050406030204" pitchFamily="18" charset="0"/>
                            </a:rPr>
                            <m:t>á</m:t>
                          </m:r>
                          <m:r>
                            <a:rPr lang="es-E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s-AR" sz="1400" dirty="0"/>
              </a:p>
            </p:txBody>
          </p:sp>
        </mc:Choice>
        <mc:Fallback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6BCD1180-5A7A-4134-AC93-4DACCF963E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16897" y="1916285"/>
                <a:ext cx="426207" cy="224164"/>
              </a:xfrm>
              <a:prstGeom prst="rect">
                <a:avLst/>
              </a:prstGeom>
              <a:blipFill>
                <a:blip r:embed="rId6"/>
                <a:stretch>
                  <a:fillRect l="-10000" t="-2703" r="-2857" b="-5405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AE3CD9EB-8702-42EF-86F8-FD037A945406}"/>
              </a:ext>
            </a:extLst>
          </p:cNvPr>
          <p:cNvCxnSpPr/>
          <p:nvPr/>
        </p:nvCxnSpPr>
        <p:spPr>
          <a:xfrm>
            <a:off x="10394302" y="3539765"/>
            <a:ext cx="1450410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D3EB527D-F8DA-4295-9048-F7E6AFEF131C}"/>
              </a:ext>
            </a:extLst>
          </p:cNvPr>
          <p:cNvCxnSpPr>
            <a:cxnSpLocks/>
          </p:cNvCxnSpPr>
          <p:nvPr/>
        </p:nvCxnSpPr>
        <p:spPr>
          <a:xfrm flipV="1">
            <a:off x="11844712" y="1617819"/>
            <a:ext cx="0" cy="191835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841BD7EF-3DB7-4D26-B21B-1178447B3085}"/>
              </a:ext>
            </a:extLst>
          </p:cNvPr>
          <p:cNvCxnSpPr>
            <a:cxnSpLocks/>
          </p:cNvCxnSpPr>
          <p:nvPr/>
        </p:nvCxnSpPr>
        <p:spPr>
          <a:xfrm flipH="1" flipV="1">
            <a:off x="9096843" y="1617819"/>
            <a:ext cx="2747869" cy="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25D86F12-82F4-4E90-B6A9-7C12AD4E4844}"/>
              </a:ext>
            </a:extLst>
          </p:cNvPr>
          <p:cNvCxnSpPr>
            <a:cxnSpLocks/>
          </p:cNvCxnSpPr>
          <p:nvPr/>
        </p:nvCxnSpPr>
        <p:spPr>
          <a:xfrm flipH="1">
            <a:off x="7933627" y="1499985"/>
            <a:ext cx="1107305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5F6FF15A-35CB-4656-8F9E-4D6BE78A0E3D}"/>
              </a:ext>
            </a:extLst>
          </p:cNvPr>
          <p:cNvCxnSpPr>
            <a:cxnSpLocks/>
          </p:cNvCxnSpPr>
          <p:nvPr/>
        </p:nvCxnSpPr>
        <p:spPr>
          <a:xfrm flipH="1">
            <a:off x="7231224" y="1499985"/>
            <a:ext cx="441219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F3B012F6-BEF1-4920-8112-3194A2D380D2}"/>
              </a:ext>
            </a:extLst>
          </p:cNvPr>
          <p:cNvCxnSpPr>
            <a:cxnSpLocks/>
          </p:cNvCxnSpPr>
          <p:nvPr/>
        </p:nvCxnSpPr>
        <p:spPr>
          <a:xfrm flipH="1">
            <a:off x="7221389" y="1499985"/>
            <a:ext cx="9835" cy="65054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79645D30-A004-4D4F-AE92-EEC37F1DAE1B}"/>
              </a:ext>
            </a:extLst>
          </p:cNvPr>
          <p:cNvCxnSpPr>
            <a:cxnSpLocks/>
          </p:cNvCxnSpPr>
          <p:nvPr/>
        </p:nvCxnSpPr>
        <p:spPr>
          <a:xfrm>
            <a:off x="7231224" y="2150527"/>
            <a:ext cx="374243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3BDF6839-E637-48A2-9421-CDBCA3512393}"/>
                  </a:ext>
                </a:extLst>
              </p:cNvPr>
              <p:cNvSpPr txBox="1"/>
              <p:nvPr/>
            </p:nvSpPr>
            <p:spPr>
              <a:xfrm>
                <a:off x="7063973" y="2221781"/>
                <a:ext cx="24077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s-ES" sz="1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</m:oMath>
                  </m:oMathPara>
                </a14:m>
                <a:endParaRPr lang="es-AR" sz="1400" dirty="0"/>
              </a:p>
            </p:txBody>
          </p:sp>
        </mc:Choice>
        <mc:Fallback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3BDF6839-E637-48A2-9421-CDBCA35123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3973" y="2221781"/>
                <a:ext cx="240772" cy="215444"/>
              </a:xfrm>
              <a:prstGeom prst="rect">
                <a:avLst/>
              </a:prstGeom>
              <a:blipFill>
                <a:blip r:embed="rId7"/>
                <a:stretch>
                  <a:fillRect l="-17949" r="-7692" b="-11111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B9E5D5BA-1588-4D8D-96B7-F1DF29EAFE1F}"/>
              </a:ext>
            </a:extLst>
          </p:cNvPr>
          <p:cNvCxnSpPr>
            <a:cxnSpLocks/>
          </p:cNvCxnSpPr>
          <p:nvPr/>
        </p:nvCxnSpPr>
        <p:spPr>
          <a:xfrm>
            <a:off x="7108868" y="4252002"/>
            <a:ext cx="411605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CE5E9DCA-828E-4322-AE07-B127071ABF6C}"/>
              </a:ext>
            </a:extLst>
          </p:cNvPr>
          <p:cNvCxnSpPr>
            <a:cxnSpLocks/>
          </p:cNvCxnSpPr>
          <p:nvPr/>
        </p:nvCxnSpPr>
        <p:spPr>
          <a:xfrm>
            <a:off x="7484169" y="4252002"/>
            <a:ext cx="0" cy="134525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709E4001-0A5B-458D-B4A6-C87375C9B5C3}"/>
                  </a:ext>
                </a:extLst>
              </p:cNvPr>
              <p:cNvSpPr txBox="1"/>
              <p:nvPr/>
            </p:nvSpPr>
            <p:spPr>
              <a:xfrm>
                <a:off x="7364695" y="5742572"/>
                <a:ext cx="24077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s-ES" sz="1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</m:oMath>
                  </m:oMathPara>
                </a14:m>
                <a:endParaRPr lang="es-AR" sz="1400" dirty="0"/>
              </a:p>
            </p:txBody>
          </p:sp>
        </mc:Choice>
        <mc:Fallback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709E4001-0A5B-458D-B4A6-C87375C9B5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4695" y="5742572"/>
                <a:ext cx="240772" cy="215444"/>
              </a:xfrm>
              <a:prstGeom prst="rect">
                <a:avLst/>
              </a:prstGeom>
              <a:blipFill>
                <a:blip r:embed="rId7"/>
                <a:stretch>
                  <a:fillRect l="-17500" r="-5000" b="-14286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3C55C18E-BAE6-41AE-87A9-2AD54F5A4E7B}"/>
                  </a:ext>
                </a:extLst>
              </p:cNvPr>
              <p:cNvSpPr txBox="1"/>
              <p:nvPr/>
            </p:nvSpPr>
            <p:spPr>
              <a:xfrm>
                <a:off x="6440781" y="4141884"/>
                <a:ext cx="426207" cy="2241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E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1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p>
                          <m:r>
                            <a:rPr lang="es-ES" sz="1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s-ES" sz="1400" b="0" i="1" smtClean="0">
                              <a:latin typeface="Cambria Math" panose="02040503050406030204" pitchFamily="18" charset="0"/>
                            </a:rPr>
                            <m:t>á</m:t>
                          </m:r>
                          <m:r>
                            <a:rPr lang="es-E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s-AR" sz="1400" dirty="0"/>
              </a:p>
            </p:txBody>
          </p:sp>
        </mc:Choice>
        <mc:Fallback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3C55C18E-BAE6-41AE-87A9-2AD54F5A4E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0781" y="4141884"/>
                <a:ext cx="426207" cy="224164"/>
              </a:xfrm>
              <a:prstGeom prst="rect">
                <a:avLst/>
              </a:prstGeom>
              <a:blipFill>
                <a:blip r:embed="rId6"/>
                <a:stretch>
                  <a:fillRect l="-10145" t="-2703" r="-4348" b="-5405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A39F1A1-E00B-4B49-9501-9791AD1220CD}"/>
                  </a:ext>
                </a:extLst>
              </p:cNvPr>
              <p:cNvSpPr txBox="1"/>
              <p:nvPr/>
            </p:nvSpPr>
            <p:spPr>
              <a:xfrm>
                <a:off x="1874009" y="1685469"/>
                <a:ext cx="2210605" cy="48058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s-E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s-E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s-ES" sz="14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  <m:r>
                                <a:rPr lang="es-ES" sz="1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s-E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1400" b="0" i="1" smtClean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s-ES" sz="1400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sub>
                              </m:sSub>
                              <m:r>
                                <a:rPr lang="es-ES" sz="14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s-ES" sz="14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  <m:r>
                                <a:rPr lang="es-ES" sz="1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s-ES" sz="1400" b="0" i="1" smtClean="0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s-E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14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s-ES" sz="1400" b="0" i="1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sub>
                              </m:sSub>
                              <m:r>
                                <a:rPr lang="es-ES" sz="14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  <m:r>
                                <a:rPr lang="es-ES" sz="1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s-E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14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s-ES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ES" sz="1400" b="0" i="1" smtClean="0"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s-ES" sz="1400" b="0" i="1" smtClean="0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sub>
                                  </m:sSub>
                                </m:sub>
                              </m:sSub>
                              <m:sSub>
                                <m:sSubPr>
                                  <m:ctrlPr>
                                    <a:rPr lang="es-E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1400" i="1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s-ES" sz="1400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sub>
                              </m:sSub>
                              <m:r>
                                <a:rPr lang="es-ES" sz="14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s-E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14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s-ES" sz="1400" b="0" i="1" smtClean="0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sub>
                              </m:sSub>
                              <m:r>
                                <a:rPr lang="es-ES" sz="14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  <m:r>
                                <a:rPr lang="es-ES" sz="1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s-E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1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s-ES" sz="1400" b="0" i="1" smtClean="0"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sub>
                              </m:sSub>
                              <m:r>
                                <a:rPr lang="es-ES" sz="1400" i="1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s-AR" sz="1400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A39F1A1-E00B-4B49-9501-9791AD1220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4009" y="1685469"/>
                <a:ext cx="2210605" cy="480581"/>
              </a:xfrm>
              <a:prstGeom prst="rect">
                <a:avLst/>
              </a:prstGeom>
              <a:blipFill>
                <a:blip r:embed="rId8"/>
                <a:stretch>
                  <a:fillRect l="-38843" t="-222785" r="-1102" b="-325316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Oval 63">
            <a:extLst>
              <a:ext uri="{FF2B5EF4-FFF2-40B4-BE49-F238E27FC236}">
                <a16:creationId xmlns:a16="http://schemas.microsoft.com/office/drawing/2014/main" id="{CEABCD0F-3768-4D55-9167-71D80BE05A85}"/>
              </a:ext>
            </a:extLst>
          </p:cNvPr>
          <p:cNvSpPr/>
          <p:nvPr/>
        </p:nvSpPr>
        <p:spPr>
          <a:xfrm>
            <a:off x="3575093" y="1890407"/>
            <a:ext cx="371539" cy="34329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3C3A460-26CE-470D-8691-92C23065628A}"/>
                  </a:ext>
                </a:extLst>
              </p:cNvPr>
              <p:cNvSpPr txBox="1"/>
              <p:nvPr/>
            </p:nvSpPr>
            <p:spPr>
              <a:xfrm>
                <a:off x="7367381" y="5952644"/>
                <a:ext cx="267958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s-ES" sz="14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sub>
                      </m:sSub>
                    </m:oMath>
                  </m:oMathPara>
                </a14:m>
                <a:endParaRPr lang="es-AR" sz="1400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3C3A460-26CE-470D-8691-92C2306562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7381" y="5952644"/>
                <a:ext cx="267958" cy="215444"/>
              </a:xfrm>
              <a:prstGeom prst="rect">
                <a:avLst/>
              </a:prstGeom>
              <a:blipFill>
                <a:blip r:embed="rId9"/>
                <a:stretch>
                  <a:fillRect l="-11364" r="-4545" b="-11111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Oval 67">
            <a:extLst>
              <a:ext uri="{FF2B5EF4-FFF2-40B4-BE49-F238E27FC236}">
                <a16:creationId xmlns:a16="http://schemas.microsoft.com/office/drawing/2014/main" id="{80FDE0A3-CCD2-4DF7-86F3-75476A7D0098}"/>
              </a:ext>
            </a:extLst>
          </p:cNvPr>
          <p:cNvSpPr/>
          <p:nvPr/>
        </p:nvSpPr>
        <p:spPr>
          <a:xfrm>
            <a:off x="2270744" y="1619232"/>
            <a:ext cx="371539" cy="34329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CD6A4BC5-A05E-47F6-8E16-234A3D785EEE}"/>
              </a:ext>
            </a:extLst>
          </p:cNvPr>
          <p:cNvSpPr/>
          <p:nvPr/>
        </p:nvSpPr>
        <p:spPr>
          <a:xfrm>
            <a:off x="1874009" y="1888994"/>
            <a:ext cx="371539" cy="34329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5F719BEF-FCF6-46C2-83C1-D0CFB98F412A}"/>
              </a:ext>
            </a:extLst>
          </p:cNvPr>
          <p:cNvCxnSpPr>
            <a:cxnSpLocks/>
          </p:cNvCxnSpPr>
          <p:nvPr/>
        </p:nvCxnSpPr>
        <p:spPr>
          <a:xfrm>
            <a:off x="10854690" y="2143692"/>
            <a:ext cx="32004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C7F0DA07-9940-44F8-8780-B5602440C4AA}"/>
              </a:ext>
            </a:extLst>
          </p:cNvPr>
          <p:cNvCxnSpPr>
            <a:cxnSpLocks/>
          </p:cNvCxnSpPr>
          <p:nvPr/>
        </p:nvCxnSpPr>
        <p:spPr>
          <a:xfrm flipV="1">
            <a:off x="11142345" y="1825256"/>
            <a:ext cx="0" cy="31519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015736E5-5487-40BD-B6FC-84FD26E62819}"/>
                  </a:ext>
                </a:extLst>
              </p:cNvPr>
              <p:cNvSpPr txBox="1"/>
              <p:nvPr/>
            </p:nvSpPr>
            <p:spPr>
              <a:xfrm>
                <a:off x="11307963" y="2176008"/>
                <a:ext cx="23602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s-ES" sz="1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</m:oMath>
                  </m:oMathPara>
                </a14:m>
                <a:endParaRPr lang="es-AR" sz="1400" dirty="0"/>
              </a:p>
            </p:txBody>
          </p:sp>
        </mc:Choice>
        <mc:Fallback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015736E5-5487-40BD-B6FC-84FD26E628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07963" y="2176008"/>
                <a:ext cx="236027" cy="215444"/>
              </a:xfrm>
              <a:prstGeom prst="rect">
                <a:avLst/>
              </a:prstGeom>
              <a:blipFill>
                <a:blip r:embed="rId10"/>
                <a:stretch>
                  <a:fillRect l="-20513" r="-2564" b="-22857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" name="Oval 74">
            <a:extLst>
              <a:ext uri="{FF2B5EF4-FFF2-40B4-BE49-F238E27FC236}">
                <a16:creationId xmlns:a16="http://schemas.microsoft.com/office/drawing/2014/main" id="{70B74935-1F7A-4F6F-9465-25CC724950FC}"/>
              </a:ext>
            </a:extLst>
          </p:cNvPr>
          <p:cNvSpPr/>
          <p:nvPr/>
        </p:nvSpPr>
        <p:spPr>
          <a:xfrm>
            <a:off x="3059726" y="1855875"/>
            <a:ext cx="284923" cy="34329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FE6B2218-219E-4406-80C6-4731387AB9A0}"/>
              </a:ext>
            </a:extLst>
          </p:cNvPr>
          <p:cNvSpPr/>
          <p:nvPr/>
        </p:nvSpPr>
        <p:spPr>
          <a:xfrm>
            <a:off x="2474750" y="1888994"/>
            <a:ext cx="284923" cy="34329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16" name="Graphic 15" descr="Close">
            <a:extLst>
              <a:ext uri="{FF2B5EF4-FFF2-40B4-BE49-F238E27FC236}">
                <a16:creationId xmlns:a16="http://schemas.microsoft.com/office/drawing/2014/main" id="{78760632-D149-439D-85B3-AD7DE142C19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428483" y="1825256"/>
            <a:ext cx="571115" cy="571115"/>
          </a:xfrm>
          <a:prstGeom prst="rect">
            <a:avLst/>
          </a:prstGeom>
        </p:spPr>
      </p:pic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B7C487EE-6851-4320-A2D4-EDC13339CBC5}"/>
              </a:ext>
            </a:extLst>
          </p:cNvPr>
          <p:cNvCxnSpPr>
            <a:cxnSpLocks/>
          </p:cNvCxnSpPr>
          <p:nvPr/>
        </p:nvCxnSpPr>
        <p:spPr>
          <a:xfrm>
            <a:off x="7108868" y="5258748"/>
            <a:ext cx="4317108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2B639DBB-517D-4861-BE20-79A71AED116F}"/>
              </a:ext>
            </a:extLst>
          </p:cNvPr>
          <p:cNvCxnSpPr>
            <a:cxnSpLocks/>
          </p:cNvCxnSpPr>
          <p:nvPr/>
        </p:nvCxnSpPr>
        <p:spPr>
          <a:xfrm>
            <a:off x="11425976" y="5258748"/>
            <a:ext cx="0" cy="33851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FFA270C2-A9BF-41C2-809D-7066B0B87ED3}"/>
                  </a:ext>
                </a:extLst>
              </p:cNvPr>
              <p:cNvSpPr txBox="1"/>
              <p:nvPr/>
            </p:nvSpPr>
            <p:spPr>
              <a:xfrm>
                <a:off x="11307963" y="5697887"/>
                <a:ext cx="23602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s-ES" sz="1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</m:oMath>
                  </m:oMathPara>
                </a14:m>
                <a:endParaRPr lang="es-AR" sz="1400" dirty="0"/>
              </a:p>
            </p:txBody>
          </p:sp>
        </mc:Choice>
        <mc:Fallback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FFA270C2-A9BF-41C2-809D-7066B0B87E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07963" y="5697887"/>
                <a:ext cx="236027" cy="215444"/>
              </a:xfrm>
              <a:prstGeom prst="rect">
                <a:avLst/>
              </a:prstGeom>
              <a:blipFill>
                <a:blip r:embed="rId10"/>
                <a:stretch>
                  <a:fillRect l="-20513" r="-2564" b="-22857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D736245-1C07-4AAA-A2BA-906F13B4080F}"/>
                  </a:ext>
                </a:extLst>
              </p:cNvPr>
              <p:cNvSpPr txBox="1"/>
              <p:nvPr/>
            </p:nvSpPr>
            <p:spPr>
              <a:xfrm>
                <a:off x="6417377" y="5182012"/>
                <a:ext cx="426207" cy="2241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E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1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p>
                          <m:r>
                            <a:rPr lang="es-ES" sz="1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s-ES" sz="1400" b="0" i="1" smtClean="0">
                              <a:latin typeface="Cambria Math" panose="02040503050406030204" pitchFamily="18" charset="0"/>
                            </a:rPr>
                            <m:t>á</m:t>
                          </m:r>
                          <m:r>
                            <a:rPr lang="es-E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s-AR" sz="1400" dirty="0"/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D736245-1C07-4AAA-A2BA-906F13B408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7377" y="5182012"/>
                <a:ext cx="426207" cy="224164"/>
              </a:xfrm>
              <a:prstGeom prst="rect">
                <a:avLst/>
              </a:prstGeom>
              <a:blipFill>
                <a:blip r:embed="rId6"/>
                <a:stretch>
                  <a:fillRect l="-10000" t="-2703" r="-2857" b="-5405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8" name="Marcador de contenido 2">
            <a:extLst>
              <a:ext uri="{FF2B5EF4-FFF2-40B4-BE49-F238E27FC236}">
                <a16:creationId xmlns:a16="http://schemas.microsoft.com/office/drawing/2014/main" id="{CE191B0C-0B84-49B2-A399-8527CD5F6FAB}"/>
              </a:ext>
            </a:extLst>
          </p:cNvPr>
          <p:cNvSpPr txBox="1">
            <a:spLocks/>
          </p:cNvSpPr>
          <p:nvPr/>
        </p:nvSpPr>
        <p:spPr>
          <a:xfrm>
            <a:off x="222060" y="2279351"/>
            <a:ext cx="6131893" cy="5835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s-ES" sz="1400" dirty="0">
                <a:solidFill>
                  <a:schemeClr val="tx1"/>
                </a:solidFill>
              </a:rPr>
              <a:t>El número de Grados de Libertad indica que se debe fijar una variable más. En este caso es el número de etapas de equilibrio: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12CCE834-3C2B-4A65-95BA-19DA1991ED83}"/>
                  </a:ext>
                </a:extLst>
              </p:cNvPr>
              <p:cNvSpPr txBox="1"/>
              <p:nvPr/>
            </p:nvSpPr>
            <p:spPr>
              <a:xfrm>
                <a:off x="2552136" y="2842774"/>
                <a:ext cx="894924" cy="215444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1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400" i="1" dirty="0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s-ES" sz="1400" i="1" dirty="0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  <m:r>
                        <a:rPr lang="es-ES" sz="1400" i="1" dirty="0" smtClean="0">
                          <a:latin typeface="Cambria Math" panose="02040503050406030204" pitchFamily="18" charset="0"/>
                        </a:rPr>
                        <m:t>=5+1</m:t>
                      </m:r>
                    </m:oMath>
                  </m:oMathPara>
                </a14:m>
                <a:endParaRPr lang="es-AR" sz="1400" dirty="0"/>
              </a:p>
            </p:txBody>
          </p:sp>
        </mc:Choice>
        <mc:Fallback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12CCE834-3C2B-4A65-95BA-19DA1991ED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2136" y="2842774"/>
                <a:ext cx="894924" cy="215444"/>
              </a:xfrm>
              <a:prstGeom prst="rect">
                <a:avLst/>
              </a:prstGeom>
              <a:blipFill>
                <a:blip r:embed="rId13"/>
                <a:stretch>
                  <a:fillRect l="-4027" r="-3356" b="-5128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 descr="Meme Personalizado - A ver... a ver... Â¿QuÃ© pasÃ³? - 30778250">
            <a:extLst>
              <a:ext uri="{FF2B5EF4-FFF2-40B4-BE49-F238E27FC236}">
                <a16:creationId xmlns:a16="http://schemas.microsoft.com/office/drawing/2014/main" id="{8D389F5B-BBDB-4628-90B8-5715415FC0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249" y="3168020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49166363-B444-423A-BF2C-7146AAFFCA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7068" y="3177391"/>
            <a:ext cx="3790182" cy="2848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2014CC2-2122-4272-A59A-0F76C4FE738C}"/>
                  </a:ext>
                </a:extLst>
              </p:cNvPr>
              <p:cNvSpPr txBox="1"/>
              <p:nvPr/>
            </p:nvSpPr>
            <p:spPr>
              <a:xfrm>
                <a:off x="10737574" y="3288762"/>
                <a:ext cx="426207" cy="2241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E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1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p>
                          <m:r>
                            <a:rPr lang="es-ES" sz="1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s-ES" sz="1400" b="0" i="1" smtClean="0">
                              <a:latin typeface="Cambria Math" panose="02040503050406030204" pitchFamily="18" charset="0"/>
                            </a:rPr>
                            <m:t>á</m:t>
                          </m:r>
                          <m:r>
                            <a:rPr lang="es-E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s-AR" sz="1400" dirty="0"/>
              </a:p>
            </p:txBody>
          </p:sp>
        </mc:Choice>
        <mc:Fallback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2014CC2-2122-4272-A59A-0F76C4FE73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37574" y="3288762"/>
                <a:ext cx="426207" cy="224164"/>
              </a:xfrm>
              <a:prstGeom prst="rect">
                <a:avLst/>
              </a:prstGeom>
              <a:blipFill>
                <a:blip r:embed="rId16"/>
                <a:stretch>
                  <a:fillRect l="-10000" t="-2703" r="-2857" b="-5405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1" name="Group 120">
            <a:extLst>
              <a:ext uri="{FF2B5EF4-FFF2-40B4-BE49-F238E27FC236}">
                <a16:creationId xmlns:a16="http://schemas.microsoft.com/office/drawing/2014/main" id="{8916500A-6560-4192-8E68-F5BF1681FC69}"/>
              </a:ext>
            </a:extLst>
          </p:cNvPr>
          <p:cNvGrpSpPr/>
          <p:nvPr/>
        </p:nvGrpSpPr>
        <p:grpSpPr>
          <a:xfrm>
            <a:off x="725295" y="3535432"/>
            <a:ext cx="4883533" cy="2293286"/>
            <a:chOff x="901277" y="7218049"/>
            <a:chExt cx="4883533" cy="2293286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21D8B1EE-1058-48ED-9D27-1687E89FCE35}"/>
                </a:ext>
              </a:extLst>
            </p:cNvPr>
            <p:cNvSpPr/>
            <p:nvPr/>
          </p:nvSpPr>
          <p:spPr>
            <a:xfrm>
              <a:off x="2642283" y="7608896"/>
              <a:ext cx="932810" cy="89270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D3907FE0-51F2-4DC4-B1CE-73BA444EBF89}"/>
                </a:ext>
              </a:extLst>
            </p:cNvPr>
            <p:cNvCxnSpPr>
              <a:cxnSpLocks/>
              <a:endCxn id="25" idx="2"/>
            </p:cNvCxnSpPr>
            <p:nvPr/>
          </p:nvCxnSpPr>
          <p:spPr>
            <a:xfrm>
              <a:off x="901277" y="8055246"/>
              <a:ext cx="1741006" cy="1"/>
            </a:xfrm>
            <a:prstGeom prst="straightConnector1">
              <a:avLst/>
            </a:prstGeom>
            <a:ln w="28575">
              <a:solidFill>
                <a:schemeClr val="accent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Arrow Connector 96">
              <a:extLst>
                <a:ext uri="{FF2B5EF4-FFF2-40B4-BE49-F238E27FC236}">
                  <a16:creationId xmlns:a16="http://schemas.microsoft.com/office/drawing/2014/main" id="{89579414-1DE7-4116-8D2B-E2533E686A93}"/>
                </a:ext>
              </a:extLst>
            </p:cNvPr>
            <p:cNvCxnSpPr>
              <a:cxnSpLocks/>
              <a:stCxn id="25" idx="4"/>
            </p:cNvCxnSpPr>
            <p:nvPr/>
          </p:nvCxnSpPr>
          <p:spPr>
            <a:xfrm>
              <a:off x="3108688" y="8501597"/>
              <a:ext cx="0" cy="607163"/>
            </a:xfrm>
            <a:prstGeom prst="straightConnector1">
              <a:avLst/>
            </a:prstGeom>
            <a:ln w="28575">
              <a:solidFill>
                <a:schemeClr val="accent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Arrow Connector 98">
              <a:extLst>
                <a:ext uri="{FF2B5EF4-FFF2-40B4-BE49-F238E27FC236}">
                  <a16:creationId xmlns:a16="http://schemas.microsoft.com/office/drawing/2014/main" id="{FD2967E6-809B-4F3B-8825-9FAA865059E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344930" y="9108760"/>
              <a:ext cx="1776199" cy="0"/>
            </a:xfrm>
            <a:prstGeom prst="straightConnector1">
              <a:avLst/>
            </a:prstGeom>
            <a:ln w="28575">
              <a:solidFill>
                <a:schemeClr val="accent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Arrow Connector 103">
              <a:extLst>
                <a:ext uri="{FF2B5EF4-FFF2-40B4-BE49-F238E27FC236}">
                  <a16:creationId xmlns:a16="http://schemas.microsoft.com/office/drawing/2014/main" id="{58AE3CA1-D0B2-4343-B96E-BBDF6CE2B7FA}"/>
                </a:ext>
              </a:extLst>
            </p:cNvPr>
            <p:cNvCxnSpPr>
              <a:cxnSpLocks/>
            </p:cNvCxnSpPr>
            <p:nvPr/>
          </p:nvCxnSpPr>
          <p:spPr>
            <a:xfrm>
              <a:off x="3108688" y="9108760"/>
              <a:ext cx="1776199" cy="0"/>
            </a:xfrm>
            <a:prstGeom prst="straightConnector1">
              <a:avLst/>
            </a:prstGeom>
            <a:ln w="28575">
              <a:solidFill>
                <a:schemeClr val="accent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Marcador de contenido 2">
              <a:extLst>
                <a:ext uri="{FF2B5EF4-FFF2-40B4-BE49-F238E27FC236}">
                  <a16:creationId xmlns:a16="http://schemas.microsoft.com/office/drawing/2014/main" id="{FACE0073-F639-4059-A320-AB98908A87BF}"/>
                </a:ext>
              </a:extLst>
            </p:cNvPr>
            <p:cNvSpPr txBox="1">
              <a:spLocks/>
            </p:cNvSpPr>
            <p:nvPr/>
          </p:nvSpPr>
          <p:spPr>
            <a:xfrm>
              <a:off x="2270744" y="7218049"/>
              <a:ext cx="1968421" cy="312917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182880" algn="l" defTabSz="914400" rtl="0" eaLnBrk="1" latinLnBrk="0" hangingPunct="1">
                <a:lnSpc>
                  <a:spcPct val="90000"/>
                </a:lnSpc>
                <a:spcBef>
                  <a:spcPts val="1400"/>
                </a:spcBef>
                <a:buClr>
                  <a:schemeClr val="accent1"/>
                </a:buClr>
                <a:buSzPct val="80000"/>
                <a:buFont typeface="Corbel" pitchFamily="34" charset="0"/>
                <a:buChar char="•"/>
                <a:defRPr sz="22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1pPr>
              <a:lvl2pPr marL="457200" indent="-18288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SzPct val="80000"/>
                <a:buFont typeface="Corbel" pitchFamily="34" charset="0"/>
                <a:buChar char="•"/>
                <a:defRPr sz="20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2pPr>
              <a:lvl3pPr marL="731520" indent="-18288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SzPct val="80000"/>
                <a:buFont typeface="Corbel" pitchFamily="34" charset="0"/>
                <a:buChar char="•"/>
                <a:defRPr sz="18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3pPr>
              <a:lvl4pPr marL="1005840" indent="-18288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SzPct val="80000"/>
                <a:buFont typeface="Corbel" pitchFamily="34" charset="0"/>
                <a:buChar char="•"/>
                <a:defRPr sz="16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4pPr>
              <a:lvl5pPr marL="1280160" indent="-18288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SzPct val="80000"/>
                <a:buFont typeface="Corbel" pitchFamily="34" charset="0"/>
                <a:buChar char="•"/>
                <a:defRPr sz="16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5pPr>
              <a:lvl6pPr marL="1600000" indent="-22860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SzPct val="80000"/>
                <a:buFont typeface="Corbel" pitchFamily="34" charset="0"/>
                <a:buChar char="•"/>
                <a:defRPr sz="16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6pPr>
              <a:lvl7pPr marL="1900000" indent="-22860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SzPct val="80000"/>
                <a:buFont typeface="Corbel" pitchFamily="34" charset="0"/>
                <a:buChar char="•"/>
                <a:defRPr sz="16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7pPr>
              <a:lvl8pPr marL="2200000" indent="-22860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SzPct val="80000"/>
                <a:buFont typeface="Corbel" pitchFamily="34" charset="0"/>
                <a:buChar char="•"/>
                <a:defRPr sz="16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8pPr>
              <a:lvl9pPr marL="2500000" indent="-22860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SzPct val="80000"/>
                <a:buFont typeface="Corbel" pitchFamily="34" charset="0"/>
                <a:buChar char="•"/>
                <a:defRPr sz="16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5720" indent="0" algn="just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None/>
              </a:pPr>
              <a:r>
                <a:rPr lang="es-ES" sz="1400" b="1" dirty="0">
                  <a:solidFill>
                    <a:schemeClr val="tx1"/>
                  </a:solidFill>
                </a:rPr>
                <a:t>Condensador TOTAL</a:t>
              </a:r>
            </a:p>
          </p:txBody>
        </p:sp>
        <p:sp>
          <p:nvSpPr>
            <p:cNvPr id="98" name="Marcador de contenido 2">
              <a:extLst>
                <a:ext uri="{FF2B5EF4-FFF2-40B4-BE49-F238E27FC236}">
                  <a16:creationId xmlns:a16="http://schemas.microsoft.com/office/drawing/2014/main" id="{00C972C6-9D89-4FDB-8D45-7895215538C3}"/>
                </a:ext>
              </a:extLst>
            </p:cNvPr>
            <p:cNvSpPr txBox="1">
              <a:spLocks/>
            </p:cNvSpPr>
            <p:nvPr/>
          </p:nvSpPr>
          <p:spPr>
            <a:xfrm>
              <a:off x="1215707" y="9198418"/>
              <a:ext cx="1968421" cy="312917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182880" algn="l" defTabSz="914400" rtl="0" eaLnBrk="1" latinLnBrk="0" hangingPunct="1">
                <a:lnSpc>
                  <a:spcPct val="90000"/>
                </a:lnSpc>
                <a:spcBef>
                  <a:spcPts val="1400"/>
                </a:spcBef>
                <a:buClr>
                  <a:schemeClr val="accent1"/>
                </a:buClr>
                <a:buSzPct val="80000"/>
                <a:buFont typeface="Corbel" pitchFamily="34" charset="0"/>
                <a:buChar char="•"/>
                <a:defRPr sz="22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1pPr>
              <a:lvl2pPr marL="457200" indent="-18288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SzPct val="80000"/>
                <a:buFont typeface="Corbel" pitchFamily="34" charset="0"/>
                <a:buChar char="•"/>
                <a:defRPr sz="20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2pPr>
              <a:lvl3pPr marL="731520" indent="-18288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SzPct val="80000"/>
                <a:buFont typeface="Corbel" pitchFamily="34" charset="0"/>
                <a:buChar char="•"/>
                <a:defRPr sz="18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3pPr>
              <a:lvl4pPr marL="1005840" indent="-18288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SzPct val="80000"/>
                <a:buFont typeface="Corbel" pitchFamily="34" charset="0"/>
                <a:buChar char="•"/>
                <a:defRPr sz="16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4pPr>
              <a:lvl5pPr marL="1280160" indent="-18288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SzPct val="80000"/>
                <a:buFont typeface="Corbel" pitchFamily="34" charset="0"/>
                <a:buChar char="•"/>
                <a:defRPr sz="16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5pPr>
              <a:lvl6pPr marL="1600000" indent="-22860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SzPct val="80000"/>
                <a:buFont typeface="Corbel" pitchFamily="34" charset="0"/>
                <a:buChar char="•"/>
                <a:defRPr sz="16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6pPr>
              <a:lvl7pPr marL="1900000" indent="-22860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SzPct val="80000"/>
                <a:buFont typeface="Corbel" pitchFamily="34" charset="0"/>
                <a:buChar char="•"/>
                <a:defRPr sz="16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7pPr>
              <a:lvl8pPr marL="2200000" indent="-22860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SzPct val="80000"/>
                <a:buFont typeface="Corbel" pitchFamily="34" charset="0"/>
                <a:buChar char="•"/>
                <a:defRPr sz="16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8pPr>
              <a:lvl9pPr marL="2500000" indent="-22860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SzPct val="80000"/>
                <a:buFont typeface="Corbel" pitchFamily="34" charset="0"/>
                <a:buChar char="•"/>
                <a:defRPr sz="16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5720" indent="0" algn="just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None/>
              </a:pPr>
              <a:r>
                <a:rPr lang="es-ES" sz="1400" b="1" dirty="0">
                  <a:solidFill>
                    <a:schemeClr val="tx1"/>
                  </a:solidFill>
                </a:rPr>
                <a:t>Salida LÍQUIDA</a:t>
              </a:r>
            </a:p>
          </p:txBody>
        </p:sp>
        <p:sp>
          <p:nvSpPr>
            <p:cNvPr id="100" name="Marcador de contenido 2">
              <a:extLst>
                <a:ext uri="{FF2B5EF4-FFF2-40B4-BE49-F238E27FC236}">
                  <a16:creationId xmlns:a16="http://schemas.microsoft.com/office/drawing/2014/main" id="{0570C4C2-281B-4B93-80FB-80FECCFB2F4C}"/>
                </a:ext>
              </a:extLst>
            </p:cNvPr>
            <p:cNvSpPr txBox="1">
              <a:spLocks/>
            </p:cNvSpPr>
            <p:nvPr/>
          </p:nvSpPr>
          <p:spPr>
            <a:xfrm>
              <a:off x="3816389" y="9198418"/>
              <a:ext cx="1968421" cy="312917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182880" algn="l" defTabSz="914400" rtl="0" eaLnBrk="1" latinLnBrk="0" hangingPunct="1">
                <a:lnSpc>
                  <a:spcPct val="90000"/>
                </a:lnSpc>
                <a:spcBef>
                  <a:spcPts val="1400"/>
                </a:spcBef>
                <a:buClr>
                  <a:schemeClr val="accent1"/>
                </a:buClr>
                <a:buSzPct val="80000"/>
                <a:buFont typeface="Corbel" pitchFamily="34" charset="0"/>
                <a:buChar char="•"/>
                <a:defRPr sz="22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1pPr>
              <a:lvl2pPr marL="457200" indent="-18288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SzPct val="80000"/>
                <a:buFont typeface="Corbel" pitchFamily="34" charset="0"/>
                <a:buChar char="•"/>
                <a:defRPr sz="20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2pPr>
              <a:lvl3pPr marL="731520" indent="-18288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SzPct val="80000"/>
                <a:buFont typeface="Corbel" pitchFamily="34" charset="0"/>
                <a:buChar char="•"/>
                <a:defRPr sz="18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3pPr>
              <a:lvl4pPr marL="1005840" indent="-18288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SzPct val="80000"/>
                <a:buFont typeface="Corbel" pitchFamily="34" charset="0"/>
                <a:buChar char="•"/>
                <a:defRPr sz="16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4pPr>
              <a:lvl5pPr marL="1280160" indent="-18288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SzPct val="80000"/>
                <a:buFont typeface="Corbel" pitchFamily="34" charset="0"/>
                <a:buChar char="•"/>
                <a:defRPr sz="16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5pPr>
              <a:lvl6pPr marL="1600000" indent="-22860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SzPct val="80000"/>
                <a:buFont typeface="Corbel" pitchFamily="34" charset="0"/>
                <a:buChar char="•"/>
                <a:defRPr sz="16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6pPr>
              <a:lvl7pPr marL="1900000" indent="-22860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SzPct val="80000"/>
                <a:buFont typeface="Corbel" pitchFamily="34" charset="0"/>
                <a:buChar char="•"/>
                <a:defRPr sz="16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7pPr>
              <a:lvl8pPr marL="2200000" indent="-22860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SzPct val="80000"/>
                <a:buFont typeface="Corbel" pitchFamily="34" charset="0"/>
                <a:buChar char="•"/>
                <a:defRPr sz="16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8pPr>
              <a:lvl9pPr marL="2500000" indent="-22860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SzPct val="80000"/>
                <a:buFont typeface="Corbel" pitchFamily="34" charset="0"/>
                <a:buChar char="•"/>
                <a:defRPr sz="16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5720" indent="0" algn="just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None/>
              </a:pPr>
              <a:r>
                <a:rPr lang="es-ES" sz="1400" b="1" dirty="0">
                  <a:solidFill>
                    <a:schemeClr val="tx1"/>
                  </a:solidFill>
                </a:rPr>
                <a:t>Salida LÍQUIDA</a:t>
              </a:r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04666245-859C-4F27-8C23-AEB926B9778A}"/>
              </a:ext>
            </a:extLst>
          </p:cNvPr>
          <p:cNvGrpSpPr/>
          <p:nvPr/>
        </p:nvGrpSpPr>
        <p:grpSpPr>
          <a:xfrm>
            <a:off x="728041" y="3511165"/>
            <a:ext cx="5230916" cy="2293286"/>
            <a:chOff x="5726216" y="7138859"/>
            <a:chExt cx="5230916" cy="2293286"/>
          </a:xfrm>
        </p:grpSpPr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104E6E15-05AE-4726-9640-57F183D898D1}"/>
                </a:ext>
              </a:extLst>
            </p:cNvPr>
            <p:cNvSpPr/>
            <p:nvPr/>
          </p:nvSpPr>
          <p:spPr>
            <a:xfrm>
              <a:off x="7467222" y="7529706"/>
              <a:ext cx="932810" cy="89270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 dirty="0"/>
            </a:p>
          </p:txBody>
        </p:sp>
        <p:cxnSp>
          <p:nvCxnSpPr>
            <p:cNvPr id="113" name="Straight Arrow Connector 112">
              <a:extLst>
                <a:ext uri="{FF2B5EF4-FFF2-40B4-BE49-F238E27FC236}">
                  <a16:creationId xmlns:a16="http://schemas.microsoft.com/office/drawing/2014/main" id="{D856928E-87DC-4CF6-AB0A-9DDB59182584}"/>
                </a:ext>
              </a:extLst>
            </p:cNvPr>
            <p:cNvCxnSpPr>
              <a:cxnSpLocks/>
              <a:endCxn id="112" idx="2"/>
            </p:cNvCxnSpPr>
            <p:nvPr/>
          </p:nvCxnSpPr>
          <p:spPr>
            <a:xfrm>
              <a:off x="5726216" y="7976056"/>
              <a:ext cx="1741006" cy="1"/>
            </a:xfrm>
            <a:prstGeom prst="straightConnector1">
              <a:avLst/>
            </a:prstGeom>
            <a:ln w="28575">
              <a:solidFill>
                <a:schemeClr val="accent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Arrow Connector 113">
              <a:extLst>
                <a:ext uri="{FF2B5EF4-FFF2-40B4-BE49-F238E27FC236}">
                  <a16:creationId xmlns:a16="http://schemas.microsoft.com/office/drawing/2014/main" id="{A7D21BC3-867D-4007-9E85-3499DFF8C57A}"/>
                </a:ext>
              </a:extLst>
            </p:cNvPr>
            <p:cNvCxnSpPr>
              <a:cxnSpLocks/>
              <a:stCxn id="112" idx="4"/>
            </p:cNvCxnSpPr>
            <p:nvPr/>
          </p:nvCxnSpPr>
          <p:spPr>
            <a:xfrm>
              <a:off x="7933627" y="8422407"/>
              <a:ext cx="0" cy="607163"/>
            </a:xfrm>
            <a:prstGeom prst="straightConnector1">
              <a:avLst/>
            </a:prstGeom>
            <a:ln w="28575">
              <a:solidFill>
                <a:schemeClr val="accent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Arrow Connector 114">
              <a:extLst>
                <a:ext uri="{FF2B5EF4-FFF2-40B4-BE49-F238E27FC236}">
                  <a16:creationId xmlns:a16="http://schemas.microsoft.com/office/drawing/2014/main" id="{F0AD0CEE-51AE-484E-A951-528D008EC64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169869" y="9029570"/>
              <a:ext cx="1776199" cy="0"/>
            </a:xfrm>
            <a:prstGeom prst="straightConnector1">
              <a:avLst/>
            </a:prstGeom>
            <a:ln w="28575">
              <a:solidFill>
                <a:schemeClr val="accent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Arrow Connector 115">
              <a:extLst>
                <a:ext uri="{FF2B5EF4-FFF2-40B4-BE49-F238E27FC236}">
                  <a16:creationId xmlns:a16="http://schemas.microsoft.com/office/drawing/2014/main" id="{942F11F8-D981-4A6C-AE22-3B6CB7334F27}"/>
                </a:ext>
              </a:extLst>
            </p:cNvPr>
            <p:cNvCxnSpPr>
              <a:cxnSpLocks/>
            </p:cNvCxnSpPr>
            <p:nvPr/>
          </p:nvCxnSpPr>
          <p:spPr>
            <a:xfrm>
              <a:off x="8400032" y="7976056"/>
              <a:ext cx="1776199" cy="0"/>
            </a:xfrm>
            <a:prstGeom prst="straightConnector1">
              <a:avLst/>
            </a:prstGeom>
            <a:ln w="28575">
              <a:solidFill>
                <a:schemeClr val="accent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7" name="Marcador de contenido 2">
              <a:extLst>
                <a:ext uri="{FF2B5EF4-FFF2-40B4-BE49-F238E27FC236}">
                  <a16:creationId xmlns:a16="http://schemas.microsoft.com/office/drawing/2014/main" id="{7A3528CD-6469-43ED-AFEE-93B717AC5B80}"/>
                </a:ext>
              </a:extLst>
            </p:cNvPr>
            <p:cNvSpPr txBox="1">
              <a:spLocks/>
            </p:cNvSpPr>
            <p:nvPr/>
          </p:nvSpPr>
          <p:spPr>
            <a:xfrm>
              <a:off x="7095683" y="7138859"/>
              <a:ext cx="1968421" cy="312917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182880" algn="l" defTabSz="914400" rtl="0" eaLnBrk="1" latinLnBrk="0" hangingPunct="1">
                <a:lnSpc>
                  <a:spcPct val="90000"/>
                </a:lnSpc>
                <a:spcBef>
                  <a:spcPts val="1400"/>
                </a:spcBef>
                <a:buClr>
                  <a:schemeClr val="accent1"/>
                </a:buClr>
                <a:buSzPct val="80000"/>
                <a:buFont typeface="Corbel" pitchFamily="34" charset="0"/>
                <a:buChar char="•"/>
                <a:defRPr sz="22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1pPr>
              <a:lvl2pPr marL="457200" indent="-18288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SzPct val="80000"/>
                <a:buFont typeface="Corbel" pitchFamily="34" charset="0"/>
                <a:buChar char="•"/>
                <a:defRPr sz="20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2pPr>
              <a:lvl3pPr marL="731520" indent="-18288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SzPct val="80000"/>
                <a:buFont typeface="Corbel" pitchFamily="34" charset="0"/>
                <a:buChar char="•"/>
                <a:defRPr sz="18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3pPr>
              <a:lvl4pPr marL="1005840" indent="-18288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SzPct val="80000"/>
                <a:buFont typeface="Corbel" pitchFamily="34" charset="0"/>
                <a:buChar char="•"/>
                <a:defRPr sz="16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4pPr>
              <a:lvl5pPr marL="1280160" indent="-18288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SzPct val="80000"/>
                <a:buFont typeface="Corbel" pitchFamily="34" charset="0"/>
                <a:buChar char="•"/>
                <a:defRPr sz="16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5pPr>
              <a:lvl6pPr marL="1600000" indent="-22860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SzPct val="80000"/>
                <a:buFont typeface="Corbel" pitchFamily="34" charset="0"/>
                <a:buChar char="•"/>
                <a:defRPr sz="16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6pPr>
              <a:lvl7pPr marL="1900000" indent="-22860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SzPct val="80000"/>
                <a:buFont typeface="Corbel" pitchFamily="34" charset="0"/>
                <a:buChar char="•"/>
                <a:defRPr sz="16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7pPr>
              <a:lvl8pPr marL="2200000" indent="-22860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SzPct val="80000"/>
                <a:buFont typeface="Corbel" pitchFamily="34" charset="0"/>
                <a:buChar char="•"/>
                <a:defRPr sz="16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8pPr>
              <a:lvl9pPr marL="2500000" indent="-22860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SzPct val="80000"/>
                <a:buFont typeface="Corbel" pitchFamily="34" charset="0"/>
                <a:buChar char="•"/>
                <a:defRPr sz="16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5720" indent="0" algn="just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None/>
              </a:pPr>
              <a:r>
                <a:rPr lang="es-ES" sz="1400" b="1" dirty="0">
                  <a:solidFill>
                    <a:schemeClr val="tx1"/>
                  </a:solidFill>
                </a:rPr>
                <a:t>Condensador PARCIAL</a:t>
              </a:r>
            </a:p>
          </p:txBody>
        </p:sp>
        <p:sp>
          <p:nvSpPr>
            <p:cNvPr id="118" name="Marcador de contenido 2">
              <a:extLst>
                <a:ext uri="{FF2B5EF4-FFF2-40B4-BE49-F238E27FC236}">
                  <a16:creationId xmlns:a16="http://schemas.microsoft.com/office/drawing/2014/main" id="{63D79A1D-B7C9-437E-88A0-AAF090787361}"/>
                </a:ext>
              </a:extLst>
            </p:cNvPr>
            <p:cNvSpPr txBox="1">
              <a:spLocks/>
            </p:cNvSpPr>
            <p:nvPr/>
          </p:nvSpPr>
          <p:spPr>
            <a:xfrm>
              <a:off x="6040646" y="9119228"/>
              <a:ext cx="1968421" cy="312917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182880" algn="l" defTabSz="914400" rtl="0" eaLnBrk="1" latinLnBrk="0" hangingPunct="1">
                <a:lnSpc>
                  <a:spcPct val="90000"/>
                </a:lnSpc>
                <a:spcBef>
                  <a:spcPts val="1400"/>
                </a:spcBef>
                <a:buClr>
                  <a:schemeClr val="accent1"/>
                </a:buClr>
                <a:buSzPct val="80000"/>
                <a:buFont typeface="Corbel" pitchFamily="34" charset="0"/>
                <a:buChar char="•"/>
                <a:defRPr sz="22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1pPr>
              <a:lvl2pPr marL="457200" indent="-18288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SzPct val="80000"/>
                <a:buFont typeface="Corbel" pitchFamily="34" charset="0"/>
                <a:buChar char="•"/>
                <a:defRPr sz="20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2pPr>
              <a:lvl3pPr marL="731520" indent="-18288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SzPct val="80000"/>
                <a:buFont typeface="Corbel" pitchFamily="34" charset="0"/>
                <a:buChar char="•"/>
                <a:defRPr sz="18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3pPr>
              <a:lvl4pPr marL="1005840" indent="-18288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SzPct val="80000"/>
                <a:buFont typeface="Corbel" pitchFamily="34" charset="0"/>
                <a:buChar char="•"/>
                <a:defRPr sz="16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4pPr>
              <a:lvl5pPr marL="1280160" indent="-18288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SzPct val="80000"/>
                <a:buFont typeface="Corbel" pitchFamily="34" charset="0"/>
                <a:buChar char="•"/>
                <a:defRPr sz="16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5pPr>
              <a:lvl6pPr marL="1600000" indent="-22860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SzPct val="80000"/>
                <a:buFont typeface="Corbel" pitchFamily="34" charset="0"/>
                <a:buChar char="•"/>
                <a:defRPr sz="16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6pPr>
              <a:lvl7pPr marL="1900000" indent="-22860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SzPct val="80000"/>
                <a:buFont typeface="Corbel" pitchFamily="34" charset="0"/>
                <a:buChar char="•"/>
                <a:defRPr sz="16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7pPr>
              <a:lvl8pPr marL="2200000" indent="-22860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SzPct val="80000"/>
                <a:buFont typeface="Corbel" pitchFamily="34" charset="0"/>
                <a:buChar char="•"/>
                <a:defRPr sz="16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8pPr>
              <a:lvl9pPr marL="2500000" indent="-22860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SzPct val="80000"/>
                <a:buFont typeface="Corbel" pitchFamily="34" charset="0"/>
                <a:buChar char="•"/>
                <a:defRPr sz="16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5720" indent="0" algn="just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None/>
              </a:pPr>
              <a:r>
                <a:rPr lang="es-ES" sz="1400" b="1" dirty="0">
                  <a:solidFill>
                    <a:schemeClr val="tx1"/>
                  </a:solidFill>
                </a:rPr>
                <a:t>Salida LÍQUIDA</a:t>
              </a:r>
            </a:p>
          </p:txBody>
        </p:sp>
        <p:sp>
          <p:nvSpPr>
            <p:cNvPr id="108" name="Marcador de contenido 2">
              <a:extLst>
                <a:ext uri="{FF2B5EF4-FFF2-40B4-BE49-F238E27FC236}">
                  <a16:creationId xmlns:a16="http://schemas.microsoft.com/office/drawing/2014/main" id="{B43B9819-4E20-49C2-9651-7831FBDD6B4E}"/>
                </a:ext>
              </a:extLst>
            </p:cNvPr>
            <p:cNvSpPr txBox="1">
              <a:spLocks/>
            </p:cNvSpPr>
            <p:nvPr/>
          </p:nvSpPr>
          <p:spPr>
            <a:xfrm>
              <a:off x="8988711" y="8042773"/>
              <a:ext cx="1968421" cy="312917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182880" algn="l" defTabSz="914400" rtl="0" eaLnBrk="1" latinLnBrk="0" hangingPunct="1">
                <a:lnSpc>
                  <a:spcPct val="90000"/>
                </a:lnSpc>
                <a:spcBef>
                  <a:spcPts val="1400"/>
                </a:spcBef>
                <a:buClr>
                  <a:schemeClr val="accent1"/>
                </a:buClr>
                <a:buSzPct val="80000"/>
                <a:buFont typeface="Corbel" pitchFamily="34" charset="0"/>
                <a:buChar char="•"/>
                <a:defRPr sz="22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1pPr>
              <a:lvl2pPr marL="457200" indent="-18288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SzPct val="80000"/>
                <a:buFont typeface="Corbel" pitchFamily="34" charset="0"/>
                <a:buChar char="•"/>
                <a:defRPr sz="20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2pPr>
              <a:lvl3pPr marL="731520" indent="-18288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SzPct val="80000"/>
                <a:buFont typeface="Corbel" pitchFamily="34" charset="0"/>
                <a:buChar char="•"/>
                <a:defRPr sz="18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3pPr>
              <a:lvl4pPr marL="1005840" indent="-18288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SzPct val="80000"/>
                <a:buFont typeface="Corbel" pitchFamily="34" charset="0"/>
                <a:buChar char="•"/>
                <a:defRPr sz="16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4pPr>
              <a:lvl5pPr marL="1280160" indent="-18288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SzPct val="80000"/>
                <a:buFont typeface="Corbel" pitchFamily="34" charset="0"/>
                <a:buChar char="•"/>
                <a:defRPr sz="16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5pPr>
              <a:lvl6pPr marL="1600000" indent="-22860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SzPct val="80000"/>
                <a:buFont typeface="Corbel" pitchFamily="34" charset="0"/>
                <a:buChar char="•"/>
                <a:defRPr sz="16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6pPr>
              <a:lvl7pPr marL="1900000" indent="-22860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SzPct val="80000"/>
                <a:buFont typeface="Corbel" pitchFamily="34" charset="0"/>
                <a:buChar char="•"/>
                <a:defRPr sz="16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7pPr>
              <a:lvl8pPr marL="2200000" indent="-22860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SzPct val="80000"/>
                <a:buFont typeface="Corbel" pitchFamily="34" charset="0"/>
                <a:buChar char="•"/>
                <a:defRPr sz="16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8pPr>
              <a:lvl9pPr marL="2500000" indent="-22860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SzPct val="80000"/>
                <a:buFont typeface="Corbel" pitchFamily="34" charset="0"/>
                <a:buChar char="•"/>
                <a:defRPr sz="16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5720" indent="0" algn="just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None/>
              </a:pPr>
              <a:r>
                <a:rPr lang="es-ES" sz="1400" b="1" dirty="0">
                  <a:solidFill>
                    <a:schemeClr val="tx1"/>
                  </a:solidFill>
                </a:rPr>
                <a:t>Salida VAPOR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21616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500"/>
                            </p:stCondLst>
                            <p:childTnLst>
                              <p:par>
                                <p:cTn id="1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29" grpId="0" animBg="1"/>
      <p:bldP spid="56" grpId="0"/>
      <p:bldP spid="3" grpId="0"/>
      <p:bldP spid="64" grpId="0" animBg="1"/>
      <p:bldP spid="4" grpId="0"/>
      <p:bldP spid="68" grpId="0" animBg="1"/>
      <p:bldP spid="70" grpId="0" animBg="1"/>
      <p:bldP spid="74" grpId="0"/>
      <p:bldP spid="75" grpId="0" animBg="1"/>
      <p:bldP spid="77" grpId="0" animBg="1"/>
      <p:bldP spid="83" grpId="0"/>
      <p:bldP spid="22" grpId="0"/>
      <p:bldP spid="88" grpId="0"/>
      <p:bldP spid="8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5375" y="220560"/>
            <a:ext cx="9875520" cy="919940"/>
          </a:xfrm>
        </p:spPr>
        <p:txBody>
          <a:bodyPr/>
          <a:lstStyle/>
          <a:p>
            <a:r>
              <a:rPr lang="es-AR" dirty="0"/>
              <a:t>Resolución III y IV.</a:t>
            </a:r>
            <a:endParaRPr lang="en-US" dirty="0"/>
          </a:p>
        </p:txBody>
      </p:sp>
      <p:sp>
        <p:nvSpPr>
          <p:cNvPr id="7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438912" y="6251260"/>
            <a:ext cx="11329416" cy="365125"/>
          </a:xfrm>
        </p:spPr>
        <p:txBody>
          <a:bodyPr/>
          <a:lstStyle/>
          <a:p>
            <a:pPr algn="l"/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76.52/76.05 - </a:t>
            </a:r>
            <a:r>
              <a:rPr lang="en-US" sz="1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Operaciones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Unitarias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1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Transferencia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Materia / </a:t>
            </a:r>
            <a:r>
              <a:rPr lang="en-US" sz="1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Operaciones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Unitarias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III                                                                         1° </a:t>
            </a:r>
            <a:r>
              <a:rPr lang="en-US" sz="1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Cuatrimestre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2020</a:t>
            </a:r>
          </a:p>
        </p:txBody>
      </p:sp>
      <p:sp>
        <p:nvSpPr>
          <p:cNvPr id="8" name="Oval 7"/>
          <p:cNvSpPr/>
          <p:nvPr/>
        </p:nvSpPr>
        <p:spPr>
          <a:xfrm>
            <a:off x="371475" y="340460"/>
            <a:ext cx="590550" cy="578882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04825" y="340460"/>
            <a:ext cx="1333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FAC912F-0B16-4E22-AC09-76DAFE3B28C0}" type="slidenum">
              <a:rPr lang="es-AR" sz="2800" smtClean="0"/>
              <a:t>9</a:t>
            </a:fld>
            <a:endParaRPr lang="en-US" sz="2800" dirty="0"/>
          </a:p>
        </p:txBody>
      </p:sp>
      <p:sp>
        <p:nvSpPr>
          <p:cNvPr id="18" name="Rectángulo 1">
            <a:extLst>
              <a:ext uri="{FF2B5EF4-FFF2-40B4-BE49-F238E27FC236}">
                <a16:creationId xmlns:a16="http://schemas.microsoft.com/office/drawing/2014/main" id="{38A3ACB6-1A96-4749-9F03-33D354FC08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7900" y="9699625"/>
            <a:ext cx="12700" cy="12700"/>
          </a:xfrm>
          <a:prstGeom prst="rect">
            <a:avLst/>
          </a:prstGeom>
          <a:solidFill>
            <a:srgbClr val="00000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s-AR"/>
          </a:p>
        </p:txBody>
      </p:sp>
      <p:pic>
        <p:nvPicPr>
          <p:cNvPr id="10" name="Imagen 2" descr="Nueva marca difusion - web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9223" y="254465"/>
            <a:ext cx="2120900" cy="6604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Marcador de contenido 2">
            <a:extLst>
              <a:ext uri="{FF2B5EF4-FFF2-40B4-BE49-F238E27FC236}">
                <a16:creationId xmlns:a16="http://schemas.microsoft.com/office/drawing/2014/main" id="{7B368128-3844-4D8B-BA60-D1FB71091F46}"/>
              </a:ext>
            </a:extLst>
          </p:cNvPr>
          <p:cNvSpPr txBox="1">
            <a:spLocks/>
          </p:cNvSpPr>
          <p:nvPr/>
        </p:nvSpPr>
        <p:spPr>
          <a:xfrm>
            <a:off x="222060" y="1083740"/>
            <a:ext cx="7108576" cy="3696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Corbel" pitchFamily="34" charset="0"/>
              <a:buNone/>
            </a:pPr>
            <a:r>
              <a:rPr lang="es-ES" sz="1400" b="1" u="sng" dirty="0">
                <a:solidFill>
                  <a:schemeClr val="tx1"/>
                </a:solidFill>
              </a:rPr>
              <a:t>Avanzamos a otro equipo: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BC452078-B43B-4548-B738-2BDB7053FD77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7497" y="914865"/>
            <a:ext cx="5452791" cy="2742735"/>
          </a:xfrm>
          <a:prstGeom prst="rect">
            <a:avLst/>
          </a:prstGeom>
          <a:noFill/>
        </p:spPr>
      </p:pic>
      <p:sp>
        <p:nvSpPr>
          <p:cNvPr id="29" name="Oval 28">
            <a:extLst>
              <a:ext uri="{FF2B5EF4-FFF2-40B4-BE49-F238E27FC236}">
                <a16:creationId xmlns:a16="http://schemas.microsoft.com/office/drawing/2014/main" id="{D9150237-7E58-4D58-B4D8-FC38BC6F598E}"/>
              </a:ext>
            </a:extLst>
          </p:cNvPr>
          <p:cNvSpPr/>
          <p:nvPr/>
        </p:nvSpPr>
        <p:spPr>
          <a:xfrm>
            <a:off x="9861438" y="2150527"/>
            <a:ext cx="731954" cy="14462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graphicFrame>
        <p:nvGraphicFramePr>
          <p:cNvPr id="41" name="Chart 40">
            <a:extLst>
              <a:ext uri="{FF2B5EF4-FFF2-40B4-BE49-F238E27FC236}">
                <a16:creationId xmlns:a16="http://schemas.microsoft.com/office/drawing/2014/main" id="{A1731003-A8AC-45DC-AA47-3E4415531A2A}"/>
              </a:ext>
            </a:extLst>
          </p:cNvPr>
          <p:cNvGraphicFramePr/>
          <p:nvPr/>
        </p:nvGraphicFramePr>
        <p:xfrm>
          <a:off x="6487497" y="3679523"/>
          <a:ext cx="5390288" cy="27597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6BCD1180-5A7A-4134-AC93-4DACCF963E8E}"/>
                  </a:ext>
                </a:extLst>
              </p:cNvPr>
              <p:cNvSpPr txBox="1"/>
              <p:nvPr/>
            </p:nvSpPr>
            <p:spPr>
              <a:xfrm>
                <a:off x="11216897" y="1916285"/>
                <a:ext cx="426207" cy="2241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E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1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p>
                          <m:r>
                            <a:rPr lang="es-ES" sz="1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s-ES" sz="1400" b="0" i="1" smtClean="0">
                              <a:latin typeface="Cambria Math" panose="02040503050406030204" pitchFamily="18" charset="0"/>
                            </a:rPr>
                            <m:t>á</m:t>
                          </m:r>
                          <m:r>
                            <a:rPr lang="es-E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s-AR" sz="1400" dirty="0"/>
              </a:p>
            </p:txBody>
          </p:sp>
        </mc:Choice>
        <mc:Fallback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6BCD1180-5A7A-4134-AC93-4DACCF963E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16897" y="1916285"/>
                <a:ext cx="426207" cy="224164"/>
              </a:xfrm>
              <a:prstGeom prst="rect">
                <a:avLst/>
              </a:prstGeom>
              <a:blipFill>
                <a:blip r:embed="rId6"/>
                <a:stretch>
                  <a:fillRect l="-10000" t="-2703" r="-2857" b="-5405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AE3CD9EB-8702-42EF-86F8-FD037A945406}"/>
              </a:ext>
            </a:extLst>
          </p:cNvPr>
          <p:cNvCxnSpPr/>
          <p:nvPr/>
        </p:nvCxnSpPr>
        <p:spPr>
          <a:xfrm>
            <a:off x="10394302" y="3539765"/>
            <a:ext cx="1450410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D3EB527D-F8DA-4295-9048-F7E6AFEF131C}"/>
              </a:ext>
            </a:extLst>
          </p:cNvPr>
          <p:cNvCxnSpPr>
            <a:cxnSpLocks/>
          </p:cNvCxnSpPr>
          <p:nvPr/>
        </p:nvCxnSpPr>
        <p:spPr>
          <a:xfrm flipV="1">
            <a:off x="11844712" y="1617819"/>
            <a:ext cx="0" cy="191835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841BD7EF-3DB7-4D26-B21B-1178447B3085}"/>
              </a:ext>
            </a:extLst>
          </p:cNvPr>
          <p:cNvCxnSpPr>
            <a:cxnSpLocks/>
          </p:cNvCxnSpPr>
          <p:nvPr/>
        </p:nvCxnSpPr>
        <p:spPr>
          <a:xfrm flipH="1" flipV="1">
            <a:off x="9096843" y="1617819"/>
            <a:ext cx="2747869" cy="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25D86F12-82F4-4E90-B6A9-7C12AD4E4844}"/>
              </a:ext>
            </a:extLst>
          </p:cNvPr>
          <p:cNvCxnSpPr>
            <a:cxnSpLocks/>
          </p:cNvCxnSpPr>
          <p:nvPr/>
        </p:nvCxnSpPr>
        <p:spPr>
          <a:xfrm flipH="1">
            <a:off x="7933627" y="1499985"/>
            <a:ext cx="1107305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5F6FF15A-35CB-4656-8F9E-4D6BE78A0E3D}"/>
              </a:ext>
            </a:extLst>
          </p:cNvPr>
          <p:cNvCxnSpPr>
            <a:cxnSpLocks/>
          </p:cNvCxnSpPr>
          <p:nvPr/>
        </p:nvCxnSpPr>
        <p:spPr>
          <a:xfrm flipH="1">
            <a:off x="7231224" y="1499985"/>
            <a:ext cx="441219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F3B012F6-BEF1-4920-8112-3194A2D380D2}"/>
              </a:ext>
            </a:extLst>
          </p:cNvPr>
          <p:cNvCxnSpPr>
            <a:cxnSpLocks/>
          </p:cNvCxnSpPr>
          <p:nvPr/>
        </p:nvCxnSpPr>
        <p:spPr>
          <a:xfrm flipH="1">
            <a:off x="7221389" y="1499985"/>
            <a:ext cx="9835" cy="65054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79645D30-A004-4D4F-AE92-EEC37F1DAE1B}"/>
              </a:ext>
            </a:extLst>
          </p:cNvPr>
          <p:cNvCxnSpPr>
            <a:cxnSpLocks/>
          </p:cNvCxnSpPr>
          <p:nvPr/>
        </p:nvCxnSpPr>
        <p:spPr>
          <a:xfrm>
            <a:off x="7231224" y="2150527"/>
            <a:ext cx="374243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3BDF6839-E637-48A2-9421-CDBCA3512393}"/>
                  </a:ext>
                </a:extLst>
              </p:cNvPr>
              <p:cNvSpPr txBox="1"/>
              <p:nvPr/>
            </p:nvSpPr>
            <p:spPr>
              <a:xfrm>
                <a:off x="7063973" y="2221781"/>
                <a:ext cx="24077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s-ES" sz="1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</m:oMath>
                  </m:oMathPara>
                </a14:m>
                <a:endParaRPr lang="es-AR" sz="1400" dirty="0"/>
              </a:p>
            </p:txBody>
          </p:sp>
        </mc:Choice>
        <mc:Fallback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3BDF6839-E637-48A2-9421-CDBCA35123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3973" y="2221781"/>
                <a:ext cx="240772" cy="215444"/>
              </a:xfrm>
              <a:prstGeom prst="rect">
                <a:avLst/>
              </a:prstGeom>
              <a:blipFill>
                <a:blip r:embed="rId7"/>
                <a:stretch>
                  <a:fillRect l="-17949" r="-7692" b="-11111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B9E5D5BA-1588-4D8D-96B7-F1DF29EAFE1F}"/>
              </a:ext>
            </a:extLst>
          </p:cNvPr>
          <p:cNvCxnSpPr>
            <a:cxnSpLocks/>
          </p:cNvCxnSpPr>
          <p:nvPr/>
        </p:nvCxnSpPr>
        <p:spPr>
          <a:xfrm>
            <a:off x="7108868" y="4252002"/>
            <a:ext cx="411605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CE5E9DCA-828E-4322-AE07-B127071ABF6C}"/>
              </a:ext>
            </a:extLst>
          </p:cNvPr>
          <p:cNvCxnSpPr>
            <a:cxnSpLocks/>
          </p:cNvCxnSpPr>
          <p:nvPr/>
        </p:nvCxnSpPr>
        <p:spPr>
          <a:xfrm>
            <a:off x="7484169" y="4252002"/>
            <a:ext cx="0" cy="134525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709E4001-0A5B-458D-B4A6-C87375C9B5C3}"/>
                  </a:ext>
                </a:extLst>
              </p:cNvPr>
              <p:cNvSpPr txBox="1"/>
              <p:nvPr/>
            </p:nvSpPr>
            <p:spPr>
              <a:xfrm>
                <a:off x="7364695" y="5742572"/>
                <a:ext cx="24077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s-ES" sz="1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</m:oMath>
                  </m:oMathPara>
                </a14:m>
                <a:endParaRPr lang="es-AR" sz="1400" dirty="0"/>
              </a:p>
            </p:txBody>
          </p:sp>
        </mc:Choice>
        <mc:Fallback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709E4001-0A5B-458D-B4A6-C87375C9B5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4695" y="5742572"/>
                <a:ext cx="240772" cy="215444"/>
              </a:xfrm>
              <a:prstGeom prst="rect">
                <a:avLst/>
              </a:prstGeom>
              <a:blipFill>
                <a:blip r:embed="rId7"/>
                <a:stretch>
                  <a:fillRect l="-17500" r="-5000" b="-14286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3C55C18E-BAE6-41AE-87A9-2AD54F5A4E7B}"/>
                  </a:ext>
                </a:extLst>
              </p:cNvPr>
              <p:cNvSpPr txBox="1"/>
              <p:nvPr/>
            </p:nvSpPr>
            <p:spPr>
              <a:xfrm>
                <a:off x="6440781" y="4141884"/>
                <a:ext cx="426207" cy="2241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E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1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p>
                          <m:r>
                            <a:rPr lang="es-ES" sz="1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s-ES" sz="1400" b="0" i="1" smtClean="0">
                              <a:latin typeface="Cambria Math" panose="02040503050406030204" pitchFamily="18" charset="0"/>
                            </a:rPr>
                            <m:t>á</m:t>
                          </m:r>
                          <m:r>
                            <a:rPr lang="es-E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s-AR" sz="1400" dirty="0"/>
              </a:p>
            </p:txBody>
          </p:sp>
        </mc:Choice>
        <mc:Fallback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3C55C18E-BAE6-41AE-87A9-2AD54F5A4E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0781" y="4141884"/>
                <a:ext cx="426207" cy="224164"/>
              </a:xfrm>
              <a:prstGeom prst="rect">
                <a:avLst/>
              </a:prstGeom>
              <a:blipFill>
                <a:blip r:embed="rId6"/>
                <a:stretch>
                  <a:fillRect l="-10145" t="-2703" r="-4348" b="-5405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A39F1A1-E00B-4B49-9501-9791AD1220CD}"/>
                  </a:ext>
                </a:extLst>
              </p:cNvPr>
              <p:cNvSpPr txBox="1"/>
              <p:nvPr/>
            </p:nvSpPr>
            <p:spPr>
              <a:xfrm>
                <a:off x="1874009" y="1359714"/>
                <a:ext cx="2210605" cy="48058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s-E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s-E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s-ES" sz="14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  <m:r>
                                <a:rPr lang="es-ES" sz="1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s-E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1400" b="0" i="1" smtClean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s-ES" sz="1400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sub>
                              </m:sSub>
                              <m:r>
                                <a:rPr lang="es-ES" sz="14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s-ES" sz="14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  <m:r>
                                <a:rPr lang="es-ES" sz="1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s-ES" sz="1400" b="0" i="1" smtClean="0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s-E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14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s-ES" sz="1400" b="0" i="1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sub>
                              </m:sSub>
                              <m:r>
                                <a:rPr lang="es-ES" sz="14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  <m:r>
                                <a:rPr lang="es-ES" sz="1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s-E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14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s-ES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ES" sz="1400" b="0" i="1" smtClean="0"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s-ES" sz="1400" b="0" i="1" smtClean="0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sub>
                                  </m:sSub>
                                </m:sub>
                              </m:sSub>
                              <m:sSub>
                                <m:sSubPr>
                                  <m:ctrlPr>
                                    <a:rPr lang="es-E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1400" i="1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s-ES" sz="1400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sub>
                              </m:sSub>
                              <m:r>
                                <a:rPr lang="es-ES" sz="14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s-E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14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s-ES" sz="1400" b="0" i="1" smtClean="0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sub>
                              </m:sSub>
                              <m:r>
                                <a:rPr lang="es-ES" sz="14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  <m:r>
                                <a:rPr lang="es-ES" sz="1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s-E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1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s-ES" sz="1400" b="0" i="1" smtClean="0"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sub>
                              </m:sSub>
                              <m:r>
                                <a:rPr lang="es-ES" sz="1400" i="1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s-AR" sz="1400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A39F1A1-E00B-4B49-9501-9791AD1220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4009" y="1359714"/>
                <a:ext cx="2210605" cy="480581"/>
              </a:xfrm>
              <a:prstGeom prst="rect">
                <a:avLst/>
              </a:prstGeom>
              <a:blipFill>
                <a:blip r:embed="rId8"/>
                <a:stretch>
                  <a:fillRect l="-38843" t="-222785" r="-1102" b="-325316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Oval 63">
            <a:extLst>
              <a:ext uri="{FF2B5EF4-FFF2-40B4-BE49-F238E27FC236}">
                <a16:creationId xmlns:a16="http://schemas.microsoft.com/office/drawing/2014/main" id="{CEABCD0F-3768-4D55-9167-71D80BE05A85}"/>
              </a:ext>
            </a:extLst>
          </p:cNvPr>
          <p:cNvSpPr/>
          <p:nvPr/>
        </p:nvSpPr>
        <p:spPr>
          <a:xfrm>
            <a:off x="3575093" y="1564652"/>
            <a:ext cx="371539" cy="34329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3C3A460-26CE-470D-8691-92C23065628A}"/>
                  </a:ext>
                </a:extLst>
              </p:cNvPr>
              <p:cNvSpPr txBox="1"/>
              <p:nvPr/>
            </p:nvSpPr>
            <p:spPr>
              <a:xfrm>
                <a:off x="7367381" y="5952644"/>
                <a:ext cx="267958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s-ES" sz="14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sub>
                      </m:sSub>
                    </m:oMath>
                  </m:oMathPara>
                </a14:m>
                <a:endParaRPr lang="es-AR" sz="1400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3C3A460-26CE-470D-8691-92C2306562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7381" y="5952644"/>
                <a:ext cx="267958" cy="215444"/>
              </a:xfrm>
              <a:prstGeom prst="rect">
                <a:avLst/>
              </a:prstGeom>
              <a:blipFill>
                <a:blip r:embed="rId9"/>
                <a:stretch>
                  <a:fillRect l="-11364" r="-4545" b="-11111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Oval 67">
            <a:extLst>
              <a:ext uri="{FF2B5EF4-FFF2-40B4-BE49-F238E27FC236}">
                <a16:creationId xmlns:a16="http://schemas.microsoft.com/office/drawing/2014/main" id="{80FDE0A3-CCD2-4DF7-86F3-75476A7D0098}"/>
              </a:ext>
            </a:extLst>
          </p:cNvPr>
          <p:cNvSpPr/>
          <p:nvPr/>
        </p:nvSpPr>
        <p:spPr>
          <a:xfrm>
            <a:off x="2270744" y="1293477"/>
            <a:ext cx="371539" cy="34329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CD6A4BC5-A05E-47F6-8E16-234A3D785EEE}"/>
              </a:ext>
            </a:extLst>
          </p:cNvPr>
          <p:cNvSpPr/>
          <p:nvPr/>
        </p:nvSpPr>
        <p:spPr>
          <a:xfrm>
            <a:off x="1874009" y="1563239"/>
            <a:ext cx="371539" cy="34329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5F719BEF-FCF6-46C2-83C1-D0CFB98F412A}"/>
              </a:ext>
            </a:extLst>
          </p:cNvPr>
          <p:cNvCxnSpPr>
            <a:cxnSpLocks/>
          </p:cNvCxnSpPr>
          <p:nvPr/>
        </p:nvCxnSpPr>
        <p:spPr>
          <a:xfrm>
            <a:off x="10854690" y="2143692"/>
            <a:ext cx="32004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C7F0DA07-9940-44F8-8780-B5602440C4AA}"/>
              </a:ext>
            </a:extLst>
          </p:cNvPr>
          <p:cNvCxnSpPr>
            <a:cxnSpLocks/>
          </p:cNvCxnSpPr>
          <p:nvPr/>
        </p:nvCxnSpPr>
        <p:spPr>
          <a:xfrm flipV="1">
            <a:off x="11142345" y="1825256"/>
            <a:ext cx="0" cy="31519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015736E5-5487-40BD-B6FC-84FD26E62819}"/>
                  </a:ext>
                </a:extLst>
              </p:cNvPr>
              <p:cNvSpPr txBox="1"/>
              <p:nvPr/>
            </p:nvSpPr>
            <p:spPr>
              <a:xfrm>
                <a:off x="11307963" y="2176008"/>
                <a:ext cx="23602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s-ES" sz="1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</m:oMath>
                  </m:oMathPara>
                </a14:m>
                <a:endParaRPr lang="es-AR" sz="1400" dirty="0"/>
              </a:p>
            </p:txBody>
          </p:sp>
        </mc:Choice>
        <mc:Fallback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015736E5-5487-40BD-B6FC-84FD26E628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07963" y="2176008"/>
                <a:ext cx="236027" cy="215444"/>
              </a:xfrm>
              <a:prstGeom prst="rect">
                <a:avLst/>
              </a:prstGeom>
              <a:blipFill>
                <a:blip r:embed="rId10"/>
                <a:stretch>
                  <a:fillRect l="-20513" r="-2564" b="-22857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" name="Oval 74">
            <a:extLst>
              <a:ext uri="{FF2B5EF4-FFF2-40B4-BE49-F238E27FC236}">
                <a16:creationId xmlns:a16="http://schemas.microsoft.com/office/drawing/2014/main" id="{70B74935-1F7A-4F6F-9465-25CC724950FC}"/>
              </a:ext>
            </a:extLst>
          </p:cNvPr>
          <p:cNvSpPr/>
          <p:nvPr/>
        </p:nvSpPr>
        <p:spPr>
          <a:xfrm>
            <a:off x="3059726" y="1530120"/>
            <a:ext cx="284923" cy="34329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FE6B2218-219E-4406-80C6-4731387AB9A0}"/>
              </a:ext>
            </a:extLst>
          </p:cNvPr>
          <p:cNvSpPr/>
          <p:nvPr/>
        </p:nvSpPr>
        <p:spPr>
          <a:xfrm>
            <a:off x="2429409" y="1543043"/>
            <a:ext cx="284923" cy="34329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16" name="Graphic 15" descr="Close">
            <a:extLst>
              <a:ext uri="{FF2B5EF4-FFF2-40B4-BE49-F238E27FC236}">
                <a16:creationId xmlns:a16="http://schemas.microsoft.com/office/drawing/2014/main" id="{78760632-D149-439D-85B3-AD7DE142C19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408196" y="1445128"/>
            <a:ext cx="571115" cy="571115"/>
          </a:xfrm>
          <a:prstGeom prst="rect">
            <a:avLst/>
          </a:prstGeom>
        </p:spPr>
      </p:pic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B7C487EE-6851-4320-A2D4-EDC13339CBC5}"/>
              </a:ext>
            </a:extLst>
          </p:cNvPr>
          <p:cNvCxnSpPr>
            <a:cxnSpLocks/>
          </p:cNvCxnSpPr>
          <p:nvPr/>
        </p:nvCxnSpPr>
        <p:spPr>
          <a:xfrm>
            <a:off x="7108868" y="5258748"/>
            <a:ext cx="4317108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2B639DBB-517D-4861-BE20-79A71AED116F}"/>
              </a:ext>
            </a:extLst>
          </p:cNvPr>
          <p:cNvCxnSpPr>
            <a:cxnSpLocks/>
          </p:cNvCxnSpPr>
          <p:nvPr/>
        </p:nvCxnSpPr>
        <p:spPr>
          <a:xfrm>
            <a:off x="11425976" y="5258748"/>
            <a:ext cx="0" cy="33851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FFA270C2-A9BF-41C2-809D-7066B0B87ED3}"/>
                  </a:ext>
                </a:extLst>
              </p:cNvPr>
              <p:cNvSpPr txBox="1"/>
              <p:nvPr/>
            </p:nvSpPr>
            <p:spPr>
              <a:xfrm>
                <a:off x="11307963" y="5697887"/>
                <a:ext cx="23602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s-ES" sz="1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</m:oMath>
                  </m:oMathPara>
                </a14:m>
                <a:endParaRPr lang="es-AR" sz="1400" dirty="0"/>
              </a:p>
            </p:txBody>
          </p:sp>
        </mc:Choice>
        <mc:Fallback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FFA270C2-A9BF-41C2-809D-7066B0B87E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07963" y="5697887"/>
                <a:ext cx="236027" cy="215444"/>
              </a:xfrm>
              <a:prstGeom prst="rect">
                <a:avLst/>
              </a:prstGeom>
              <a:blipFill>
                <a:blip r:embed="rId10"/>
                <a:stretch>
                  <a:fillRect l="-20513" r="-2564" b="-22857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D736245-1C07-4AAA-A2BA-906F13B4080F}"/>
                  </a:ext>
                </a:extLst>
              </p:cNvPr>
              <p:cNvSpPr txBox="1"/>
              <p:nvPr/>
            </p:nvSpPr>
            <p:spPr>
              <a:xfrm>
                <a:off x="6417377" y="5182012"/>
                <a:ext cx="426207" cy="2241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E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1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p>
                          <m:r>
                            <a:rPr lang="es-ES" sz="1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s-ES" sz="1400" b="0" i="1" smtClean="0">
                              <a:latin typeface="Cambria Math" panose="02040503050406030204" pitchFamily="18" charset="0"/>
                            </a:rPr>
                            <m:t>á</m:t>
                          </m:r>
                          <m:r>
                            <a:rPr lang="es-E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s-AR" sz="1400" dirty="0"/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D736245-1C07-4AAA-A2BA-906F13B408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7377" y="5182012"/>
                <a:ext cx="426207" cy="224164"/>
              </a:xfrm>
              <a:prstGeom prst="rect">
                <a:avLst/>
              </a:prstGeom>
              <a:blipFill>
                <a:blip r:embed="rId6"/>
                <a:stretch>
                  <a:fillRect l="-10000" t="-2703" r="-2857" b="-5405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2014CC2-2122-4272-A59A-0F76C4FE738C}"/>
                  </a:ext>
                </a:extLst>
              </p:cNvPr>
              <p:cNvSpPr txBox="1"/>
              <p:nvPr/>
            </p:nvSpPr>
            <p:spPr>
              <a:xfrm>
                <a:off x="10737574" y="3288762"/>
                <a:ext cx="426207" cy="2241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E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1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p>
                          <m:r>
                            <a:rPr lang="es-ES" sz="1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s-ES" sz="1400" b="0" i="1" smtClean="0">
                              <a:latin typeface="Cambria Math" panose="02040503050406030204" pitchFamily="18" charset="0"/>
                            </a:rPr>
                            <m:t>á</m:t>
                          </m:r>
                          <m:r>
                            <a:rPr lang="es-E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s-AR" sz="1400" dirty="0"/>
              </a:p>
            </p:txBody>
          </p:sp>
        </mc:Choice>
        <mc:Fallback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2014CC2-2122-4272-A59A-0F76C4FE73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37574" y="3288762"/>
                <a:ext cx="426207" cy="224164"/>
              </a:xfrm>
              <a:prstGeom prst="rect">
                <a:avLst/>
              </a:prstGeom>
              <a:blipFill>
                <a:blip r:embed="rId13"/>
                <a:stretch>
                  <a:fillRect l="-10000" t="-2703" r="-2857" b="-5405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E9C34E89-5408-4521-809D-85DF1F38040C}"/>
              </a:ext>
            </a:extLst>
          </p:cNvPr>
          <p:cNvSpPr txBox="1">
            <a:spLocks/>
          </p:cNvSpPr>
          <p:nvPr/>
        </p:nvSpPr>
        <p:spPr>
          <a:xfrm>
            <a:off x="226947" y="1957698"/>
            <a:ext cx="6131893" cy="312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s-ES" sz="1400" dirty="0">
                <a:solidFill>
                  <a:schemeClr val="tx1"/>
                </a:solidFill>
              </a:rPr>
              <a:t>Las ecuaciones para las rectas de operación son: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F1F58675-5895-4A79-93DF-635530D0C2A5}"/>
                  </a:ext>
                </a:extLst>
              </p:cNvPr>
              <p:cNvSpPr txBox="1"/>
              <p:nvPr/>
            </p:nvSpPr>
            <p:spPr>
              <a:xfrm>
                <a:off x="241812" y="2242911"/>
                <a:ext cx="3577648" cy="499239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Helvetica" panose="020B0604020202020204" pitchFamily="34" charset="0"/>
                            </a:rPr>
                          </m:ctrlPr>
                        </m:sSubPr>
                        <m:e>
                          <m:r>
                            <a:rPr lang="es-AR" sz="1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Helvetica" panose="020B0604020202020204" pitchFamily="34" charset="0"/>
                            </a:rPr>
                            <m:t>𝑦</m:t>
                          </m:r>
                        </m:e>
                        <m:sub>
                          <m:r>
                            <a:rPr lang="es-419" sz="1400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Helvetica" panose="020B0604020202020204" pitchFamily="34" charset="0"/>
                            </a:rPr>
                            <m:t>𝑅𝑂𝑆</m:t>
                          </m:r>
                        </m:sub>
                      </m:sSub>
                      <m:r>
                        <a:rPr lang="es-AR" sz="1400">
                          <a:latin typeface="Cambria Math" panose="02040503050406030204" pitchFamily="18" charset="0"/>
                          <a:ea typeface="Calibri" panose="020F0502020204030204" pitchFamily="34" charset="0"/>
                          <a:cs typeface="Helvetica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Helvetica" panose="020B0604020202020204" pitchFamily="34" charset="0"/>
                            </a:rPr>
                          </m:ctrlPr>
                        </m:fPr>
                        <m:num>
                          <m:r>
                            <a:rPr lang="es-419" sz="1400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Helvetica" panose="020B0604020202020204" pitchFamily="34" charset="0"/>
                            </a:rPr>
                            <m:t>𝐿</m:t>
                          </m:r>
                        </m:num>
                        <m:den>
                          <m:r>
                            <a:rPr lang="es-419" sz="1400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Helvetica" panose="020B0604020202020204" pitchFamily="34" charset="0"/>
                            </a:rPr>
                            <m:t>𝑉</m:t>
                          </m:r>
                        </m:den>
                      </m:f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Helvetica" panose="020B0604020202020204" pitchFamily="34" charset="0"/>
                            </a:rPr>
                          </m:ctrlPr>
                        </m:sSubPr>
                        <m:e>
                          <m:r>
                            <a:rPr lang="es-AR" sz="1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Helvetica" panose="020B0604020202020204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es-419" sz="1400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Helvetica" panose="020B0604020202020204" pitchFamily="34" charset="0"/>
                            </a:rPr>
                            <m:t>𝑅𝑂𝑆</m:t>
                          </m:r>
                        </m:sub>
                      </m:sSub>
                      <m:r>
                        <a:rPr lang="es-AR" sz="1400">
                          <a:latin typeface="Cambria Math" panose="02040503050406030204" pitchFamily="18" charset="0"/>
                          <a:ea typeface="Calibri" panose="020F0502020204030204" pitchFamily="34" charset="0"/>
                          <a:cs typeface="Helvetica" panose="020B0604020202020204" pitchFamily="34" charset="0"/>
                        </a:rPr>
                        <m:t>+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Helvetica" panose="020B0604020202020204" pitchFamily="34" charset="0"/>
                            </a:rPr>
                          </m:ctrlPr>
                        </m:fPr>
                        <m:num>
                          <m:r>
                            <a:rPr lang="es-AR" sz="1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Helvetica" panose="020B0604020202020204" pitchFamily="34" charset="0"/>
                            </a:rPr>
                            <m:t>𝐷</m:t>
                          </m:r>
                        </m:num>
                        <m:den>
                          <m:r>
                            <a:rPr lang="es-419" sz="1400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Helvetica" panose="020B0604020202020204" pitchFamily="34" charset="0"/>
                            </a:rPr>
                            <m:t>𝑉</m:t>
                          </m:r>
                        </m:den>
                      </m:f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Helvetica" panose="020B0604020202020204" pitchFamily="34" charset="0"/>
                            </a:rPr>
                          </m:ctrlPr>
                        </m:sSubPr>
                        <m:e>
                          <m:r>
                            <a:rPr lang="es-ES" sz="1400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Helvetica" panose="020B0604020202020204" pitchFamily="34" charset="0"/>
                            </a:rPr>
                            <m:t>𝑦</m:t>
                          </m:r>
                        </m:e>
                        <m:sub>
                          <m:r>
                            <a:rPr lang="es-AR" sz="1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Helvetica" panose="020B0604020202020204" pitchFamily="34" charset="0"/>
                            </a:rPr>
                            <m:t>𝐷</m:t>
                          </m:r>
                        </m:sub>
                      </m:sSub>
                      <m:r>
                        <a:rPr lang="es-ES" sz="1400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Helvetica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Helvetica" panose="020B0604020202020204" pitchFamily="34" charset="0"/>
                            </a:rPr>
                          </m:ctrlPr>
                        </m:fPr>
                        <m:num>
                          <m:r>
                            <a:rPr lang="es-419" sz="1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Helvetica" panose="020B0604020202020204" pitchFamily="34" charset="0"/>
                            </a:rPr>
                            <m:t>𝑅</m:t>
                          </m:r>
                        </m:num>
                        <m:den>
                          <m:r>
                            <a:rPr lang="es-419" sz="1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Helvetica" panose="020B0604020202020204" pitchFamily="34" charset="0"/>
                            </a:rPr>
                            <m:t>𝑅</m:t>
                          </m:r>
                          <m:r>
                            <a:rPr lang="es-419" sz="1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Helvetica" panose="020B0604020202020204" pitchFamily="34" charset="0"/>
                            </a:rPr>
                            <m:t>+1</m:t>
                          </m:r>
                        </m:den>
                      </m:f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Helvetica" panose="020B0604020202020204" pitchFamily="34" charset="0"/>
                            </a:rPr>
                          </m:ctrlPr>
                        </m:sSubPr>
                        <m:e>
                          <m:r>
                            <a:rPr lang="es-AR" sz="1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Helvetica" panose="020B0604020202020204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es-419" sz="1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Helvetica" panose="020B0604020202020204" pitchFamily="34" charset="0"/>
                            </a:rPr>
                            <m:t>𝑅𝑂𝑆</m:t>
                          </m:r>
                        </m:sub>
                      </m:sSub>
                      <m:r>
                        <a:rPr lang="es-AR" sz="1400">
                          <a:latin typeface="Cambria Math" panose="02040503050406030204" pitchFamily="18" charset="0"/>
                          <a:ea typeface="Calibri" panose="020F0502020204030204" pitchFamily="34" charset="0"/>
                          <a:cs typeface="Helvetica" panose="020B0604020202020204" pitchFamily="34" charset="0"/>
                        </a:rPr>
                        <m:t>+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Helvetica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Helvetica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s-ES" sz="1400" b="0" i="1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Helvetica" panose="020B0604020202020204" pitchFamily="34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s-AR" sz="1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Helvetica" panose="020B0604020202020204" pitchFamily="34" charset="0"/>
                                </a:rPr>
                                <m:t>𝐷</m:t>
                              </m:r>
                            </m:sub>
                          </m:sSub>
                        </m:num>
                        <m:den>
                          <m:r>
                            <a:rPr lang="es-419" sz="1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Helvetica" panose="020B0604020202020204" pitchFamily="34" charset="0"/>
                            </a:rPr>
                            <m:t>𝑅</m:t>
                          </m:r>
                          <m:r>
                            <a:rPr lang="es-419" sz="1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Helvetica" panose="020B0604020202020204" pitchFamily="34" charset="0"/>
                            </a:rPr>
                            <m:t>+1</m:t>
                          </m:r>
                        </m:den>
                      </m:f>
                    </m:oMath>
                  </m:oMathPara>
                </a14:m>
                <a:endParaRPr lang="es-AR" sz="1400" dirty="0"/>
              </a:p>
            </p:txBody>
          </p:sp>
        </mc:Choice>
        <mc:Fallback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F1F58675-5895-4A79-93DF-635530D0C2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812" y="2242911"/>
                <a:ext cx="3577648" cy="499239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D649B1C-F323-48C0-8757-F718AB471327}"/>
                  </a:ext>
                </a:extLst>
              </p:cNvPr>
              <p:cNvSpPr txBox="1"/>
              <p:nvPr/>
            </p:nvSpPr>
            <p:spPr>
              <a:xfrm>
                <a:off x="4084613" y="2184879"/>
                <a:ext cx="1842117" cy="5729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s-ES" sz="1400" i="1" smtClean="0">
                              <a:latin typeface="Cambria Math" panose="02040503050406030204" pitchFamily="18" charset="0"/>
                              <a:cs typeface="Helvetica" panose="020B0604020202020204" pitchFamily="3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s-ES" sz="1400" i="1" smtClean="0">
                                  <a:latin typeface="Cambria Math" panose="02040503050406030204" pitchFamily="18" charset="0"/>
                                  <a:cs typeface="Helvetica" panose="020B0604020202020204" pitchFamily="34" charset="0"/>
                                </a:rPr>
                              </m:ctrlPr>
                            </m:eqArrPr>
                            <m:e>
                              <m:r>
                                <a:rPr lang="es-ES" sz="1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Helvetica" panose="020B0604020202020204" pitchFamily="34" charset="0"/>
                                </a:rPr>
                                <m:t>𝑉</m:t>
                              </m:r>
                              <m:r>
                                <a:rPr lang="es-ES" sz="1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Helvetica" panose="020B0604020202020204" pitchFamily="34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s-ES" sz="14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Helvetica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14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Helvetica" panose="020B0604020202020204" pitchFamily="34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s-ES" sz="14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Helvetica" panose="020B0604020202020204" pitchFamily="34" charset="0"/>
                                    </a:rPr>
                                    <m:t>𝑣</m:t>
                                  </m:r>
                                </m:sub>
                              </m:sSub>
                              <m:r>
                                <a:rPr lang="es-ES" sz="1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Helvetica" panose="020B0604020202020204" pitchFamily="34" charset="0"/>
                                </a:rPr>
                                <m:t>+</m:t>
                              </m:r>
                              <m:d>
                                <m:dPr>
                                  <m:ctrlPr>
                                    <a:rPr lang="es-ES" sz="14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Helvetica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s-ES" sz="14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Helvetica" panose="020B0604020202020204" pitchFamily="34" charset="0"/>
                                    </a:rPr>
                                    <m:t>1−</m:t>
                                  </m:r>
                                  <m:r>
                                    <a:rPr lang="es-ES" sz="14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Helvetica" panose="020B0604020202020204" pitchFamily="34" charset="0"/>
                                    </a:rPr>
                                    <m:t>𝑞</m:t>
                                  </m:r>
                                </m:e>
                              </m:d>
                              <m:r>
                                <a:rPr lang="es-ES" sz="1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Helvetica" panose="020B0604020202020204" pitchFamily="34" charset="0"/>
                                </a:rPr>
                                <m:t>𝐹</m:t>
                              </m:r>
                            </m:e>
                            <m:e>
                              <m:r>
                                <a:rPr lang="es-ES" sz="1400" b="0" i="1" smtClean="0">
                                  <a:latin typeface="Cambria Math" panose="02040503050406030204" pitchFamily="18" charset="0"/>
                                  <a:cs typeface="Helvetica" panose="020B0604020202020204" pitchFamily="34" charset="0"/>
                                </a:rPr>
                                <m:t>𝐿</m:t>
                              </m:r>
                              <m:r>
                                <a:rPr lang="es-ES" sz="1400" b="0" i="1" smtClean="0">
                                  <a:latin typeface="Cambria Math" panose="02040503050406030204" pitchFamily="18" charset="0"/>
                                  <a:cs typeface="Helvetica" panose="020B0604020202020204" pitchFamily="34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s-ES" sz="1400" b="0" i="1" smtClean="0">
                                      <a:latin typeface="Cambria Math" panose="02040503050406030204" pitchFamily="18" charset="0"/>
                                      <a:cs typeface="Helvetica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1400" b="0" i="1" smtClean="0">
                                      <a:latin typeface="Cambria Math" panose="02040503050406030204" pitchFamily="18" charset="0"/>
                                      <a:cs typeface="Helvetica" panose="020B0604020202020204" pitchFamily="34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es-ES" sz="1400" b="0" i="1" smtClean="0">
                                      <a:latin typeface="Cambria Math" panose="02040503050406030204" pitchFamily="18" charset="0"/>
                                      <a:cs typeface="Helvetica" panose="020B0604020202020204" pitchFamily="34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</m:oMath>
                  </m:oMathPara>
                </a14:m>
                <a:endParaRPr lang="es-AR" sz="1400" dirty="0"/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D649B1C-F323-48C0-8757-F718AB4713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4613" y="2184879"/>
                <a:ext cx="1842117" cy="572914"/>
              </a:xfrm>
              <a:prstGeom prst="rect">
                <a:avLst/>
              </a:prstGeom>
              <a:blipFill>
                <a:blip r:embed="rId15"/>
                <a:stretch>
                  <a:fillRect l="-38411" t="-179787" b="-264894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D3E45E4-71FF-410A-A4F4-8873667BBD04}"/>
                  </a:ext>
                </a:extLst>
              </p:cNvPr>
              <p:cNvSpPr txBox="1"/>
              <p:nvPr/>
            </p:nvSpPr>
            <p:spPr>
              <a:xfrm>
                <a:off x="857968" y="2859139"/>
                <a:ext cx="1698419" cy="529825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Helvetica" panose="020B0604020202020204" pitchFamily="34" charset="0"/>
                            </a:rPr>
                          </m:ctrlPr>
                        </m:sSubPr>
                        <m:e>
                          <m:r>
                            <a:rPr lang="es-AR" sz="1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Helvetica" panose="020B0604020202020204" pitchFamily="34" charset="0"/>
                            </a:rPr>
                            <m:t>𝑦</m:t>
                          </m:r>
                        </m:e>
                        <m:sub>
                          <m:r>
                            <a:rPr lang="es-419" sz="1400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Helvetica" panose="020B0604020202020204" pitchFamily="34" charset="0"/>
                            </a:rPr>
                            <m:t>𝑅𝑂</m:t>
                          </m:r>
                          <m:r>
                            <a:rPr lang="es-ES" sz="1400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Helvetica" panose="020B0604020202020204" pitchFamily="34" charset="0"/>
                            </a:rPr>
                            <m:t>𝐼</m:t>
                          </m:r>
                        </m:sub>
                      </m:sSub>
                      <m:r>
                        <a:rPr lang="en-US" sz="14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̅"/>
                              <m:ctrlPr>
                                <a:rPr lang="en-US" sz="1400" i="1">
                                  <a:latin typeface="Cambria Math" panose="02040503050406030204" pitchFamily="18" charset="0"/>
                                  <a:cs typeface="Helvetica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a:rPr lang="es-ES" sz="14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</m:acc>
                        </m:num>
                        <m:den>
                          <m:acc>
                            <m:accPr>
                              <m:chr m:val="̅"/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  <a:cs typeface="Helvetica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a:rPr lang="es-ES" sz="14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</m:acc>
                        </m:den>
                      </m:f>
                      <m:d>
                        <m:dPr>
                          <m:ctrlPr>
                            <a:rPr lang="es-E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s-ES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s-E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s-ES" sz="14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s-AR" sz="1400" dirty="0"/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D3E45E4-71FF-410A-A4F4-8873667BBD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968" y="2859139"/>
                <a:ext cx="1698419" cy="52982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E2D66B3-3773-4034-B3BB-119FCF84B85C}"/>
                  </a:ext>
                </a:extLst>
              </p:cNvPr>
              <p:cNvSpPr txBox="1"/>
              <p:nvPr/>
            </p:nvSpPr>
            <p:spPr>
              <a:xfrm>
                <a:off x="4084613" y="2757793"/>
                <a:ext cx="1842117" cy="6519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s-ES" sz="1400" i="1" smtClean="0">
                              <a:latin typeface="Cambria Math" panose="02040503050406030204" pitchFamily="18" charset="0"/>
                              <a:cs typeface="Helvetica" panose="020B0604020202020204" pitchFamily="3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s-ES" sz="1400" i="1" smtClean="0">
                                  <a:latin typeface="Cambria Math" panose="02040503050406030204" pitchFamily="18" charset="0"/>
                                  <a:cs typeface="Helvetica" panose="020B0604020202020204" pitchFamily="34" charset="0"/>
                                </a:rPr>
                              </m:ctrlPr>
                            </m:eqArrPr>
                            <m:e>
                              <m:acc>
                                <m:accPr>
                                  <m:chr m:val="̅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cs typeface="Helvetica" panose="020B0604020202020204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ES" sz="1400" i="1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</m:acc>
                              <m:r>
                                <a:rPr lang="es-ES" sz="1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Helvetica" panose="020B0604020202020204" pitchFamily="34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s-ES" sz="14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Helvetica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14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Helvetica" panose="020B0604020202020204" pitchFamily="34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s-ES" sz="14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Helvetica" panose="020B0604020202020204" pitchFamily="34" charset="0"/>
                                    </a:rPr>
                                    <m:t>𝑣</m:t>
                                  </m:r>
                                </m:sub>
                              </m:sSub>
                            </m:e>
                            <m:e>
                              <m:acc>
                                <m:accPr>
                                  <m:chr m:val="̅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cs typeface="Helvetica" panose="020B0604020202020204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ES" sz="1400" b="0" i="1" smtClean="0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</m:acc>
                              <m:r>
                                <a:rPr lang="es-ES" sz="1400" b="0" i="1" smtClean="0">
                                  <a:latin typeface="Cambria Math" panose="02040503050406030204" pitchFamily="18" charset="0"/>
                                  <a:cs typeface="Helvetica" panose="020B0604020202020204" pitchFamily="34" charset="0"/>
                                </a:rPr>
                                <m:t>=</m:t>
                              </m:r>
                              <m:r>
                                <a:rPr lang="es-ES" sz="1400" b="0" i="1" smtClean="0">
                                  <a:latin typeface="Cambria Math" panose="02040503050406030204" pitchFamily="18" charset="0"/>
                                  <a:cs typeface="Helvetica" panose="020B0604020202020204" pitchFamily="34" charset="0"/>
                                </a:rPr>
                                <m:t>𝑊</m:t>
                              </m:r>
                              <m:r>
                                <a:rPr lang="es-ES" sz="1400" b="0" i="1" smtClean="0">
                                  <a:latin typeface="Cambria Math" panose="02040503050406030204" pitchFamily="18" charset="0"/>
                                  <a:cs typeface="Helvetica" panose="020B0604020202020204" pitchFamily="34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s-ES" sz="1400" b="0" i="1" smtClean="0">
                                      <a:latin typeface="Cambria Math" panose="02040503050406030204" pitchFamily="18" charset="0"/>
                                      <a:cs typeface="Helvetica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1400" b="0" i="1" smtClean="0">
                                      <a:latin typeface="Cambria Math" panose="02040503050406030204" pitchFamily="18" charset="0"/>
                                      <a:cs typeface="Helvetica" panose="020B0604020202020204" pitchFamily="34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es-ES" sz="1400" b="0" i="1" smtClean="0">
                                      <a:latin typeface="Cambria Math" panose="02040503050406030204" pitchFamily="18" charset="0"/>
                                      <a:cs typeface="Helvetica" panose="020B0604020202020204" pitchFamily="34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s-ES" sz="1400" b="0" i="1" smtClean="0">
                                  <a:latin typeface="Cambria Math" panose="02040503050406030204" pitchFamily="18" charset="0"/>
                                  <a:cs typeface="Helvetica" panose="020B0604020202020204" pitchFamily="34" charset="0"/>
                                </a:rPr>
                                <m:t>+</m:t>
                              </m:r>
                              <m:r>
                                <a:rPr lang="es-ES" sz="1400" b="0" i="1" smtClean="0">
                                  <a:latin typeface="Cambria Math" panose="02040503050406030204" pitchFamily="18" charset="0"/>
                                  <a:cs typeface="Helvetica" panose="020B0604020202020204" pitchFamily="34" charset="0"/>
                                </a:rPr>
                                <m:t>𝑞𝐹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s-AR" sz="1400" dirty="0"/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E2D66B3-3773-4034-B3BB-119FCF84B8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4613" y="2757793"/>
                <a:ext cx="1842117" cy="65191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Marcador de contenido 2">
            <a:extLst>
              <a:ext uri="{FF2B5EF4-FFF2-40B4-BE49-F238E27FC236}">
                <a16:creationId xmlns:a16="http://schemas.microsoft.com/office/drawing/2014/main" id="{88D63DE9-8945-4217-B36D-1C9B196797C0}"/>
              </a:ext>
            </a:extLst>
          </p:cNvPr>
          <p:cNvSpPr txBox="1">
            <a:spLocks/>
          </p:cNvSpPr>
          <p:nvPr/>
        </p:nvSpPr>
        <p:spPr>
          <a:xfrm>
            <a:off x="222060" y="3504627"/>
            <a:ext cx="6131893" cy="312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s-ES" sz="1400" dirty="0">
                <a:solidFill>
                  <a:schemeClr val="tx1"/>
                </a:solidFill>
              </a:rPr>
              <a:t>Se debe variar el R hasta que se cuenten 6 etapas.</a:t>
            </a:r>
          </a:p>
        </p:txBody>
      </p:sp>
      <p:sp>
        <p:nvSpPr>
          <p:cNvPr id="20" name="Marcador de contenido 2">
            <a:extLst>
              <a:ext uri="{FF2B5EF4-FFF2-40B4-BE49-F238E27FC236}">
                <a16:creationId xmlns:a16="http://schemas.microsoft.com/office/drawing/2014/main" id="{408F06F0-4C5F-4223-B160-887DAFEF2A50}"/>
              </a:ext>
            </a:extLst>
          </p:cNvPr>
          <p:cNvSpPr txBox="1">
            <a:spLocks/>
          </p:cNvSpPr>
          <p:nvPr/>
        </p:nvSpPr>
        <p:spPr>
          <a:xfrm>
            <a:off x="222059" y="3803156"/>
            <a:ext cx="6131893" cy="6088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s-ES" sz="1400" dirty="0">
                <a:solidFill>
                  <a:schemeClr val="tx1"/>
                </a:solidFill>
              </a:rPr>
              <a:t>Se debe suponer en qué lugar se realiza la alimentación: “punto óptimo”, definir etapas de rectificación, definir etapas de agotamiento.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5C2AD0A9-08AB-4B1B-9D64-B7F5C1FC01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238999" y="4271573"/>
            <a:ext cx="2606728" cy="2043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3856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" grpId="0"/>
      <p:bldP spid="64" grpId="0" animBg="1"/>
      <p:bldP spid="68" grpId="0" animBg="1"/>
      <p:bldP spid="70" grpId="0" animBg="1"/>
      <p:bldP spid="75" grpId="0" animBg="1"/>
      <p:bldP spid="77" grpId="0" animBg="1"/>
      <p:bldP spid="6" grpId="0"/>
      <p:bldP spid="78" grpId="0" animBg="1"/>
      <p:bldP spid="11" grpId="0"/>
      <p:bldP spid="12" grpId="0" animBg="1"/>
      <p:bldP spid="17" grpId="0"/>
      <p:bldP spid="19" grpId="0"/>
      <p:bldP spid="20" grpId="0"/>
    </p:bldLst>
  </p:timing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Base">
  <a:themeElements>
    <a:clrScheme name="Base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e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e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1303</Words>
  <Application>Microsoft Office PowerPoint</Application>
  <PresentationFormat>Widescreen</PresentationFormat>
  <Paragraphs>246</Paragraphs>
  <Slides>15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Cambria Math</vt:lpstr>
      <vt:lpstr>Corbel</vt:lpstr>
      <vt:lpstr>Trebuchet MS</vt:lpstr>
      <vt:lpstr>Wingdings 3</vt:lpstr>
      <vt:lpstr>Faceta</vt:lpstr>
      <vt:lpstr>Base</vt:lpstr>
      <vt:lpstr>Recuperatorio Parcial RESOLUCIÓN</vt:lpstr>
      <vt:lpstr>Enunciado (Datos) </vt:lpstr>
      <vt:lpstr>Enunciado (Datos) </vt:lpstr>
      <vt:lpstr>Enunciado</vt:lpstr>
      <vt:lpstr>Memento (Meme + Momento)</vt:lpstr>
      <vt:lpstr>Resolución I.</vt:lpstr>
      <vt:lpstr>Resolución II.</vt:lpstr>
      <vt:lpstr>Resolución III y IV.</vt:lpstr>
      <vt:lpstr>Resolución III y IV.</vt:lpstr>
      <vt:lpstr>Resolución III y IV.</vt:lpstr>
      <vt:lpstr>Resolución III y IV.</vt:lpstr>
      <vt:lpstr>Resolución V.</vt:lpstr>
      <vt:lpstr>Resolución VI.</vt:lpstr>
      <vt:lpstr>Feel Free to Draw</vt:lpstr>
      <vt:lpstr>¡Buen fin de semana!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MEDINA Julieta         TECHINT</dc:creator>
  <cp:lastModifiedBy>MOLINA Ernesto    TECHINT</cp:lastModifiedBy>
  <cp:revision>602</cp:revision>
  <dcterms:created xsi:type="dcterms:W3CDTF">2020-04-06T19:11:16Z</dcterms:created>
  <dcterms:modified xsi:type="dcterms:W3CDTF">2020-08-18T00:01:18Z</dcterms:modified>
</cp:coreProperties>
</file>