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45" r:id="rId1"/>
    <p:sldMasterId id="2147483762" r:id="rId2"/>
  </p:sldMasterIdLst>
  <p:notesMasterIdLst>
    <p:notesMasterId r:id="rId23"/>
  </p:notesMasterIdLst>
  <p:sldIdLst>
    <p:sldId id="256" r:id="rId3"/>
    <p:sldId id="299" r:id="rId4"/>
    <p:sldId id="339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49" r:id="rId13"/>
    <p:sldId id="350" r:id="rId14"/>
    <p:sldId id="340" r:id="rId15"/>
    <p:sldId id="341" r:id="rId16"/>
    <p:sldId id="351" r:id="rId17"/>
    <p:sldId id="358" r:id="rId18"/>
    <p:sldId id="354" r:id="rId19"/>
    <p:sldId id="355" r:id="rId20"/>
    <p:sldId id="359" r:id="rId21"/>
    <p:sldId id="27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A6B727"/>
    <a:srgbClr val="DF5327"/>
    <a:srgbClr val="D6E6F3"/>
    <a:srgbClr val="D6E7F1"/>
    <a:srgbClr val="B5D6E9"/>
    <a:srgbClr val="C1DCED"/>
    <a:srgbClr val="B3D6E8"/>
    <a:srgbClr val="CAE0EE"/>
    <a:srgbClr val="D7D4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82" autoAdjust="0"/>
    <p:restoredTop sz="95332" autoAdjust="0"/>
  </p:normalViewPr>
  <p:slideViewPr>
    <p:cSldViewPr snapToGrid="0">
      <p:cViewPr>
        <p:scale>
          <a:sx n="75" d="100"/>
          <a:sy n="75" d="100"/>
        </p:scale>
        <p:origin x="-96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F8C93-C798-40B1-846D-A29B2F69C377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52E68-9455-4137-A792-1A89056F89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45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477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593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1762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316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3052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715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930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9989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854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97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18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09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23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809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91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132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49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44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4BDE-7EDB-4DBB-90A3-73A5DAFC2C64}" type="datetime1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0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C0BE5-C624-4E4C-9B8B-E00A17D9699C}" type="datetime1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653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43E8-C5C8-41B7-B3CB-69B69A031747}" type="datetime1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258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0A4A-5863-462E-84E1-529CAE6A54B8}" type="datetime1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10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5988-B636-44BE-9B52-6AD5EC5A816A}" type="datetime1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7996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1565D-ADD2-44B4-B562-A6FC50749E28}" type="datetime1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1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F286-5DBD-4D65-9DC6-1D5F1F8EC29A}" type="datetime1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15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8E8F-44D0-4D68-8B93-3D21005FB4E1}" type="datetime1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20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9D6A6B-8975-464D-8676-EF1225DF0554}" type="datetime1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5611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7CF3-48ED-4B50-9B93-0AEB530F5FAE}" type="datetime1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196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1096-792E-4EDE-9E60-4DA8C3A8A764}" type="datetime1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919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B9715-9E68-4DBB-A2AA-F3C09FFD2977}" type="datetime1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23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BF72-CB76-47E6-912A-54BA1B64B13C}" type="datetime1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01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9AF8-5C67-4CF0-BAAD-FC0F68F98E51}" type="datetime1">
              <a:rPr lang="en-US" smtClean="0"/>
              <a:t>7/30/2021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452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AC89-50D9-4E97-8B7B-223CCFE2245F}" type="datetime1">
              <a:rPr lang="en-US" smtClean="0"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704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FE35-E8A2-4BBA-BD27-F91121AB2635}" type="datetime1">
              <a:rPr lang="en-US" smtClean="0"/>
              <a:t>7/30/2021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137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8CB2-5B53-47CA-B764-9F7A73831E70}" type="datetime1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1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E18A-8B2F-4B41-B665-98313F121488}" type="datetime1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672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6432-FA82-43C5-BB73-E5C88907A0B3}" type="datetime1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0133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6967B-93B0-4C8B-97FA-1C71AFD40D4C}" type="datetime1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86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0230-196D-41AF-8ABE-16BBB3AB1C8D}" type="datetime1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60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C4E8E-4974-47F3-8B48-4B8747CE7662}" type="datetime1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2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B546-BEC8-4C73-98FF-EA33C8D6C8FC}" type="datetime1">
              <a:rPr lang="en-US" smtClean="0"/>
              <a:t>7/30/2021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6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DF6E6-4817-4024-9A8E-E3EDF3BB9ED3}" type="datetime1">
              <a:rPr lang="en-US" smtClean="0"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85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FE78-AADF-4084-9D3A-E0A2E7ECF100}" type="datetime1">
              <a:rPr lang="en-US" smtClean="0"/>
              <a:t>7/30/2021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1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ACC6-3901-41C2-B346-23EEBE655ADF}" type="datetime1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94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83E6-286C-472E-AD91-0DB9CC9D9256}" type="datetime1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8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CF7C6-C1F8-4811-B100-2D9EBDCAFB5C}" type="datetime1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9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7384CAC-8A4F-4CE9-9C1E-A04B9D10990F}" type="datetime1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76.52/76.05 - Operaciones Unitarias de Transferencia de Materia / Operaciones Unitarias III                                                                         1° Cuatrimestre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6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1.jpe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2.png"/><Relationship Id="rId10" Type="http://schemas.openxmlformats.org/officeDocument/2006/relationships/image" Target="../media/image36.png"/><Relationship Id="rId4" Type="http://schemas.openxmlformats.org/officeDocument/2006/relationships/image" Target="../media/image31.png"/><Relationship Id="rId9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31.png"/><Relationship Id="rId3" Type="http://schemas.openxmlformats.org/officeDocument/2006/relationships/image" Target="../media/image1.jpeg"/><Relationship Id="rId7" Type="http://schemas.openxmlformats.org/officeDocument/2006/relationships/image" Target="../media/image35.png"/><Relationship Id="rId12" Type="http://schemas.openxmlformats.org/officeDocument/2006/relationships/image" Target="../media/image4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3.png"/><Relationship Id="rId11" Type="http://schemas.openxmlformats.org/officeDocument/2006/relationships/image" Target="../media/image40.png"/><Relationship Id="rId5" Type="http://schemas.openxmlformats.org/officeDocument/2006/relationships/image" Target="../media/image32.png"/><Relationship Id="rId10" Type="http://schemas.openxmlformats.org/officeDocument/2006/relationships/image" Target="../media/image39.png"/><Relationship Id="rId4" Type="http://schemas.openxmlformats.org/officeDocument/2006/relationships/image" Target="../media/image2.png"/><Relationship Id="rId9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3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4" Type="http://schemas.openxmlformats.org/officeDocument/2006/relationships/image" Target="../media/image1.jpe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66.png"/><Relationship Id="rId18" Type="http://schemas.openxmlformats.org/officeDocument/2006/relationships/image" Target="../media/image71.png"/><Relationship Id="rId3" Type="http://schemas.openxmlformats.org/officeDocument/2006/relationships/image" Target="../media/image1.jpeg"/><Relationship Id="rId7" Type="http://schemas.openxmlformats.org/officeDocument/2006/relationships/image" Target="../media/image60.png"/><Relationship Id="rId12" Type="http://schemas.openxmlformats.org/officeDocument/2006/relationships/image" Target="../media/image65.png"/><Relationship Id="rId17" Type="http://schemas.openxmlformats.org/officeDocument/2006/relationships/image" Target="../media/image70.png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69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5" Type="http://schemas.openxmlformats.org/officeDocument/2006/relationships/image" Target="../media/image68.png"/><Relationship Id="rId10" Type="http://schemas.openxmlformats.org/officeDocument/2006/relationships/image" Target="../media/image63.png"/><Relationship Id="rId4" Type="http://schemas.openxmlformats.org/officeDocument/2006/relationships/image" Target="../media/image43.png"/><Relationship Id="rId9" Type="http://schemas.openxmlformats.org/officeDocument/2006/relationships/image" Target="../media/image62.png"/><Relationship Id="rId14" Type="http://schemas.openxmlformats.org/officeDocument/2006/relationships/image" Target="../media/image6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81.png"/><Relationship Id="rId18" Type="http://schemas.openxmlformats.org/officeDocument/2006/relationships/image" Target="../media/image86.png"/><Relationship Id="rId3" Type="http://schemas.openxmlformats.org/officeDocument/2006/relationships/image" Target="../media/image1.jpeg"/><Relationship Id="rId7" Type="http://schemas.openxmlformats.org/officeDocument/2006/relationships/image" Target="../media/image75.png"/><Relationship Id="rId12" Type="http://schemas.openxmlformats.org/officeDocument/2006/relationships/image" Target="../media/image80.png"/><Relationship Id="rId17" Type="http://schemas.openxmlformats.org/officeDocument/2006/relationships/image" Target="../media/image85.png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84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4.png"/><Relationship Id="rId11" Type="http://schemas.openxmlformats.org/officeDocument/2006/relationships/image" Target="../media/image79.png"/><Relationship Id="rId5" Type="http://schemas.openxmlformats.org/officeDocument/2006/relationships/image" Target="../media/image73.png"/><Relationship Id="rId15" Type="http://schemas.openxmlformats.org/officeDocument/2006/relationships/image" Target="../media/image83.png"/><Relationship Id="rId10" Type="http://schemas.openxmlformats.org/officeDocument/2006/relationships/image" Target="../media/image78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Relationship Id="rId14" Type="http://schemas.openxmlformats.org/officeDocument/2006/relationships/image" Target="../media/image8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3" Type="http://schemas.openxmlformats.org/officeDocument/2006/relationships/image" Target="../media/image1.jpeg"/><Relationship Id="rId7" Type="http://schemas.openxmlformats.org/officeDocument/2006/relationships/image" Target="../media/image90.png"/><Relationship Id="rId12" Type="http://schemas.openxmlformats.org/officeDocument/2006/relationships/image" Target="../media/image9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9.png"/><Relationship Id="rId11" Type="http://schemas.openxmlformats.org/officeDocument/2006/relationships/image" Target="../media/image94.png"/><Relationship Id="rId5" Type="http://schemas.openxmlformats.org/officeDocument/2006/relationships/image" Target="../media/image88.png"/><Relationship Id="rId10" Type="http://schemas.openxmlformats.org/officeDocument/2006/relationships/image" Target="../media/image93.png"/><Relationship Id="rId4" Type="http://schemas.openxmlformats.org/officeDocument/2006/relationships/image" Target="../media/image87.png"/><Relationship Id="rId9" Type="http://schemas.openxmlformats.org/officeDocument/2006/relationships/image" Target="../media/image9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13" Type="http://schemas.openxmlformats.org/officeDocument/2006/relationships/image" Target="../media/image99.png"/><Relationship Id="rId3" Type="http://schemas.openxmlformats.org/officeDocument/2006/relationships/image" Target="../media/image1.jpeg"/><Relationship Id="rId7" Type="http://schemas.openxmlformats.org/officeDocument/2006/relationships/image" Target="../media/image61.png"/><Relationship Id="rId12" Type="http://schemas.openxmlformats.org/officeDocument/2006/relationships/image" Target="../media/image98.png"/><Relationship Id="rId17" Type="http://schemas.openxmlformats.org/officeDocument/2006/relationships/image" Target="../media/image103.png"/><Relationship Id="rId2" Type="http://schemas.openxmlformats.org/officeDocument/2006/relationships/notesSlide" Target="../notesSlides/notesSlide18.xml"/><Relationship Id="rId16" Type="http://schemas.openxmlformats.org/officeDocument/2006/relationships/image" Target="../media/image102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0.png"/><Relationship Id="rId11" Type="http://schemas.openxmlformats.org/officeDocument/2006/relationships/image" Target="../media/image97.png"/><Relationship Id="rId5" Type="http://schemas.openxmlformats.org/officeDocument/2006/relationships/image" Target="../media/image59.png"/><Relationship Id="rId15" Type="http://schemas.openxmlformats.org/officeDocument/2006/relationships/image" Target="../media/image101.png"/><Relationship Id="rId10" Type="http://schemas.openxmlformats.org/officeDocument/2006/relationships/image" Target="../media/image88.emf"/><Relationship Id="rId4" Type="http://schemas.openxmlformats.org/officeDocument/2006/relationships/image" Target="../media/image58.png"/><Relationship Id="rId9" Type="http://schemas.openxmlformats.org/officeDocument/2006/relationships/image" Target="../media/image70.png"/><Relationship Id="rId14" Type="http://schemas.openxmlformats.org/officeDocument/2006/relationships/image" Target="../media/image10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jpe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.jpe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.jpe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5.png"/><Relationship Id="rId4" Type="http://schemas.openxmlformats.org/officeDocument/2006/relationships/image" Target="../media/image15.png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.jpe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7.png"/><Relationship Id="rId11" Type="http://schemas.openxmlformats.org/officeDocument/2006/relationships/image" Target="../media/image27.png"/><Relationship Id="rId5" Type="http://schemas.openxmlformats.org/officeDocument/2006/relationships/image" Target="../media/image16.png"/><Relationship Id="rId10" Type="http://schemas.openxmlformats.org/officeDocument/2006/relationships/image" Target="../media/image2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9.png"/><Relationship Id="rId5" Type="http://schemas.openxmlformats.org/officeDocument/2006/relationships/image" Target="../media/image2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7635" y="2485645"/>
            <a:ext cx="9610708" cy="1755648"/>
          </a:xfrm>
        </p:spPr>
        <p:txBody>
          <a:bodyPr anchor="ctr"/>
          <a:lstStyle/>
          <a:p>
            <a:pPr algn="ctr"/>
            <a:r>
              <a:rPr lang="es-ES" dirty="0"/>
              <a:t>Examen Recuperatorio 1C2021</a:t>
            </a:r>
            <a:br>
              <a:rPr lang="es-ES" dirty="0"/>
            </a:br>
            <a:r>
              <a:rPr lang="es-ES" dirty="0"/>
              <a:t>RESOLUCIÓN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507067" y="5678424"/>
            <a:ext cx="7766936" cy="4191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x-none" b="1" dirty="0"/>
              <a:t>1° Cuatrimestre - 202</a:t>
            </a:r>
            <a:r>
              <a:rPr lang="es-419" b="1" dirty="0"/>
              <a:t>1</a:t>
            </a:r>
            <a:endParaRPr lang="en-US" b="1" dirty="0"/>
          </a:p>
        </p:txBody>
      </p:sp>
      <p:pic>
        <p:nvPicPr>
          <p:cNvPr id="5" name="Imagen 2" descr="Nueva marca difusion - web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085" y="6097604"/>
            <a:ext cx="2120900" cy="66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069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10" name="Imagen 2" descr="Nueva marca difusion - web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223" y="254465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0797657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76.52/76.05 -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					         1°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 </a:t>
            </a:r>
          </a:p>
        </p:txBody>
      </p:sp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fld>
            <a:r>
              <a:rPr lang="en-US" sz="1600" b="1" dirty="0"/>
              <a:t>-</a:t>
            </a: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635000" y="318696"/>
            <a:ext cx="9875520" cy="735404"/>
          </a:xfrm>
        </p:spPr>
        <p:txBody>
          <a:bodyPr>
            <a:normAutofit/>
          </a:bodyPr>
          <a:lstStyle/>
          <a:p>
            <a:r>
              <a:rPr lang="es-AR" dirty="0"/>
              <a:t>Ejercicio 1 – </a:t>
            </a:r>
            <a:r>
              <a:rPr lang="es-419" dirty="0"/>
              <a:t>Líquido-Líquido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Marcador de contenido 2">
                <a:extLst>
                  <a:ext uri="{FF2B5EF4-FFF2-40B4-BE49-F238E27FC236}">
                    <a16:creationId xmlns:a16="http://schemas.microsoft.com/office/drawing/2014/main" id="{84665098-BC64-4833-A25C-2DBFBA287B1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8911" y="1097497"/>
                <a:ext cx="7237016" cy="37183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s-ES" sz="1800" dirty="0">
                    <a:solidFill>
                      <a:schemeClr val="tx1"/>
                    </a:solidFill>
                  </a:rPr>
                  <a:t>Chequeo si puedo llegar con ‘x’ etapas al mismo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419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s-419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s-ES" sz="1800" dirty="0">
                    <a:solidFill>
                      <a:schemeClr val="tx1"/>
                    </a:solidFill>
                  </a:rPr>
                  <a:t> que tenía antes</a:t>
                </a:r>
              </a:p>
            </p:txBody>
          </p:sp>
        </mc:Choice>
        <mc:Fallback xmlns="">
          <p:sp>
            <p:nvSpPr>
              <p:cNvPr id="16" name="Marcador de contenido 2">
                <a:extLst>
                  <a:ext uri="{FF2B5EF4-FFF2-40B4-BE49-F238E27FC236}">
                    <a16:creationId xmlns:a16="http://schemas.microsoft.com/office/drawing/2014/main" id="{84665098-BC64-4833-A25C-2DBFBA287B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1" y="1097497"/>
                <a:ext cx="7237016" cy="3718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9">
            <a:extLst>
              <a:ext uri="{FF2B5EF4-FFF2-40B4-BE49-F238E27FC236}">
                <a16:creationId xmlns:a16="http://schemas.microsoft.com/office/drawing/2014/main" id="{C3743388-F9AB-4B82-A638-CED25DD11A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0993" y="1495610"/>
            <a:ext cx="5483717" cy="4736319"/>
          </a:xfrm>
          <a:prstGeom prst="rect">
            <a:avLst/>
          </a:prstGeom>
        </p:spPr>
      </p:pic>
      <p:sp>
        <p:nvSpPr>
          <p:cNvPr id="23" name="Oval 22">
            <a:extLst>
              <a:ext uri="{FF2B5EF4-FFF2-40B4-BE49-F238E27FC236}">
                <a16:creationId xmlns:a16="http://schemas.microsoft.com/office/drawing/2014/main" id="{6A22374D-6BB0-4D01-AC3F-A7893E58211F}"/>
              </a:ext>
            </a:extLst>
          </p:cNvPr>
          <p:cNvSpPr/>
          <p:nvPr/>
        </p:nvSpPr>
        <p:spPr>
          <a:xfrm>
            <a:off x="4838169" y="3528491"/>
            <a:ext cx="117442" cy="12163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A52D3C2-4BC8-4DEC-B7A0-6A3E0D878A3D}"/>
              </a:ext>
            </a:extLst>
          </p:cNvPr>
          <p:cNvSpPr/>
          <p:nvPr/>
        </p:nvSpPr>
        <p:spPr>
          <a:xfrm>
            <a:off x="3974105" y="5074877"/>
            <a:ext cx="117442" cy="12163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01BC4A1-D286-4429-AF96-4635B7B06FEB}"/>
              </a:ext>
            </a:extLst>
          </p:cNvPr>
          <p:cNvSpPr/>
          <p:nvPr/>
        </p:nvSpPr>
        <p:spPr>
          <a:xfrm>
            <a:off x="4351607" y="5135695"/>
            <a:ext cx="117442" cy="12163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D4632D5-5EC9-4D1D-A993-C962776CD0BD}"/>
              </a:ext>
            </a:extLst>
          </p:cNvPr>
          <p:cNvSpPr/>
          <p:nvPr/>
        </p:nvSpPr>
        <p:spPr>
          <a:xfrm>
            <a:off x="7916928" y="5761946"/>
            <a:ext cx="117442" cy="12163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36CF133-485F-4C7B-B349-F41AA065996B}"/>
                  </a:ext>
                </a:extLst>
              </p:cNvPr>
              <p:cNvSpPr txBox="1"/>
              <p:nvPr/>
            </p:nvSpPr>
            <p:spPr>
              <a:xfrm>
                <a:off x="4641577" y="3251492"/>
                <a:ext cx="1965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36CF133-485F-4C7B-B349-F41AA0659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577" y="3251492"/>
                <a:ext cx="196592" cy="276999"/>
              </a:xfrm>
              <a:prstGeom prst="rect">
                <a:avLst/>
              </a:prstGeom>
              <a:blipFill>
                <a:blip r:embed="rId6"/>
                <a:stretch>
                  <a:fillRect l="-27273" r="-24242" b="-652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11004ED-B9EB-4D9A-BFC2-972849B739AD}"/>
                  </a:ext>
                </a:extLst>
              </p:cNvPr>
              <p:cNvSpPr txBox="1"/>
              <p:nvPr/>
            </p:nvSpPr>
            <p:spPr>
              <a:xfrm>
                <a:off x="7861566" y="5919256"/>
                <a:ext cx="1728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11004ED-B9EB-4D9A-BFC2-972849B739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1566" y="5919256"/>
                <a:ext cx="172804" cy="276999"/>
              </a:xfrm>
              <a:prstGeom prst="rect">
                <a:avLst/>
              </a:prstGeom>
              <a:blipFill>
                <a:blip r:embed="rId7"/>
                <a:stretch>
                  <a:fillRect l="-35714" r="-32143" b="-8889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83D9E6E-9E0D-463D-B3E8-1DEA642910A9}"/>
                  </a:ext>
                </a:extLst>
              </p:cNvPr>
              <p:cNvSpPr txBox="1"/>
              <p:nvPr/>
            </p:nvSpPr>
            <p:spPr>
              <a:xfrm>
                <a:off x="3702736" y="4665844"/>
                <a:ext cx="3300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83D9E6E-9E0D-463D-B3E8-1DEA642910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2736" y="4665844"/>
                <a:ext cx="330090" cy="276999"/>
              </a:xfrm>
              <a:prstGeom prst="rect">
                <a:avLst/>
              </a:prstGeom>
              <a:blipFill>
                <a:blip r:embed="rId8"/>
                <a:stretch>
                  <a:fillRect l="-16364" r="-5455" b="-1521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F0B6F56-D39E-4DA8-A6C7-4287522F7264}"/>
                  </a:ext>
                </a:extLst>
              </p:cNvPr>
              <p:cNvSpPr txBox="1"/>
              <p:nvPr/>
            </p:nvSpPr>
            <p:spPr>
              <a:xfrm>
                <a:off x="4252175" y="5310387"/>
                <a:ext cx="3894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s-419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419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F0B6F56-D39E-4DA8-A6C7-4287522F72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175" y="5310387"/>
                <a:ext cx="389402" cy="276999"/>
              </a:xfrm>
              <a:prstGeom prst="rect">
                <a:avLst/>
              </a:prstGeom>
              <a:blipFill>
                <a:blip r:embed="rId9"/>
                <a:stretch>
                  <a:fillRect l="-15873" t="-4348" r="-20635" b="-1521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FE51B3B-D3D6-4042-B91D-4A4C4BEA589C}"/>
              </a:ext>
            </a:extLst>
          </p:cNvPr>
          <p:cNvCxnSpPr>
            <a:stCxn id="23" idx="5"/>
            <a:endCxn id="27" idx="1"/>
          </p:cNvCxnSpPr>
          <p:nvPr/>
        </p:nvCxnSpPr>
        <p:spPr>
          <a:xfrm>
            <a:off x="4938412" y="3632314"/>
            <a:ext cx="2995715" cy="214744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277278BA-93B1-4210-9723-09CE79B0D649}"/>
              </a:ext>
            </a:extLst>
          </p:cNvPr>
          <p:cNvSpPr/>
          <p:nvPr/>
        </p:nvSpPr>
        <p:spPr>
          <a:xfrm>
            <a:off x="6190195" y="4518311"/>
            <a:ext cx="117442" cy="12163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C30302F-7088-424C-A295-DB65B735EA59}"/>
                  </a:ext>
                </a:extLst>
              </p:cNvPr>
              <p:cNvSpPr txBox="1"/>
              <p:nvPr/>
            </p:nvSpPr>
            <p:spPr>
              <a:xfrm>
                <a:off x="6108268" y="4666667"/>
                <a:ext cx="2492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C30302F-7088-424C-A295-DB65B735EA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8268" y="4666667"/>
                <a:ext cx="249299" cy="276999"/>
              </a:xfrm>
              <a:prstGeom prst="rect">
                <a:avLst/>
              </a:prstGeom>
              <a:blipFill>
                <a:blip r:embed="rId10"/>
                <a:stretch>
                  <a:fillRect l="-21951" r="-21951" b="-666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97A10DC-798F-40D7-8627-31ED678A0753}"/>
              </a:ext>
            </a:extLst>
          </p:cNvPr>
          <p:cNvCxnSpPr>
            <a:cxnSpLocks/>
            <a:stCxn id="25" idx="6"/>
          </p:cNvCxnSpPr>
          <p:nvPr/>
        </p:nvCxnSpPr>
        <p:spPr>
          <a:xfrm flipV="1">
            <a:off x="4469049" y="4414488"/>
            <a:ext cx="2245341" cy="7820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C5D733FA-C1C7-4881-B833-DC3F5276488F}"/>
              </a:ext>
            </a:extLst>
          </p:cNvPr>
          <p:cNvSpPr/>
          <p:nvPr/>
        </p:nvSpPr>
        <p:spPr>
          <a:xfrm>
            <a:off x="6655669" y="4353670"/>
            <a:ext cx="117442" cy="12163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5ABDE73-B8D8-41EC-9482-1D7038D3106E}"/>
                  </a:ext>
                </a:extLst>
              </p:cNvPr>
              <p:cNvSpPr txBox="1"/>
              <p:nvPr/>
            </p:nvSpPr>
            <p:spPr>
              <a:xfrm>
                <a:off x="6714390" y="4094092"/>
                <a:ext cx="2803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5ABDE73-B8D8-41EC-9482-1D7038D310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390" y="4094092"/>
                <a:ext cx="280398" cy="276999"/>
              </a:xfrm>
              <a:prstGeom prst="rect">
                <a:avLst/>
              </a:prstGeom>
              <a:blipFill>
                <a:blip r:embed="rId11"/>
                <a:stretch>
                  <a:fillRect l="-19565" r="-10870" b="-1555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1582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7" grpId="0" animBg="1"/>
      <p:bldP spid="3" grpId="0"/>
      <p:bldP spid="5" grpId="0"/>
      <p:bldP spid="6" grpId="0"/>
      <p:bldP spid="7" grpId="0"/>
      <p:bldP spid="37" grpId="0" animBg="1"/>
      <p:bldP spid="14" grpId="0"/>
      <p:bldP spid="39" grpId="0" animBg="1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10" name="Imagen 2" descr="Nueva marca difusion - web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223" y="254465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0797657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76.52/76.05 -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					         1°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 </a:t>
            </a:r>
          </a:p>
        </p:txBody>
      </p:sp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11</a:t>
            </a:fld>
            <a:r>
              <a:rPr lang="en-US" sz="1600" b="1" dirty="0"/>
              <a:t>-</a:t>
            </a: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635000" y="318696"/>
            <a:ext cx="9875520" cy="735404"/>
          </a:xfrm>
        </p:spPr>
        <p:txBody>
          <a:bodyPr>
            <a:normAutofit/>
          </a:bodyPr>
          <a:lstStyle/>
          <a:p>
            <a:r>
              <a:rPr lang="es-AR" dirty="0"/>
              <a:t>Ejercicio 1 – </a:t>
            </a:r>
            <a:r>
              <a:rPr lang="es-419" dirty="0"/>
              <a:t>Líquido-Líquido</a:t>
            </a:r>
            <a:endParaRPr lang="en-US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3743388-F9AB-4B82-A638-CED25DD11A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0993" y="1495610"/>
            <a:ext cx="5483717" cy="4736319"/>
          </a:xfrm>
          <a:prstGeom prst="rect">
            <a:avLst/>
          </a:prstGeom>
        </p:spPr>
      </p:pic>
      <p:sp>
        <p:nvSpPr>
          <p:cNvPr id="23" name="Oval 22">
            <a:extLst>
              <a:ext uri="{FF2B5EF4-FFF2-40B4-BE49-F238E27FC236}">
                <a16:creationId xmlns:a16="http://schemas.microsoft.com/office/drawing/2014/main" id="{6A22374D-6BB0-4D01-AC3F-A7893E58211F}"/>
              </a:ext>
            </a:extLst>
          </p:cNvPr>
          <p:cNvSpPr/>
          <p:nvPr/>
        </p:nvSpPr>
        <p:spPr>
          <a:xfrm>
            <a:off x="4838169" y="3528491"/>
            <a:ext cx="117442" cy="12163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01BC4A1-D286-4429-AF96-4635B7B06FEB}"/>
              </a:ext>
            </a:extLst>
          </p:cNvPr>
          <p:cNvSpPr/>
          <p:nvPr/>
        </p:nvSpPr>
        <p:spPr>
          <a:xfrm>
            <a:off x="4351607" y="5135695"/>
            <a:ext cx="117442" cy="12163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D4632D5-5EC9-4D1D-A993-C962776CD0BD}"/>
              </a:ext>
            </a:extLst>
          </p:cNvPr>
          <p:cNvSpPr/>
          <p:nvPr/>
        </p:nvSpPr>
        <p:spPr>
          <a:xfrm>
            <a:off x="7916928" y="5761946"/>
            <a:ext cx="117442" cy="12163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36CF133-485F-4C7B-B349-F41AA065996B}"/>
                  </a:ext>
                </a:extLst>
              </p:cNvPr>
              <p:cNvSpPr txBox="1"/>
              <p:nvPr/>
            </p:nvSpPr>
            <p:spPr>
              <a:xfrm>
                <a:off x="4641577" y="3251492"/>
                <a:ext cx="1965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36CF133-485F-4C7B-B349-F41AA0659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577" y="3251492"/>
                <a:ext cx="196592" cy="276999"/>
              </a:xfrm>
              <a:prstGeom prst="rect">
                <a:avLst/>
              </a:prstGeom>
              <a:blipFill>
                <a:blip r:embed="rId5"/>
                <a:stretch>
                  <a:fillRect l="-27273" r="-24242" b="-652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11004ED-B9EB-4D9A-BFC2-972849B739AD}"/>
                  </a:ext>
                </a:extLst>
              </p:cNvPr>
              <p:cNvSpPr txBox="1"/>
              <p:nvPr/>
            </p:nvSpPr>
            <p:spPr>
              <a:xfrm>
                <a:off x="7861566" y="5919256"/>
                <a:ext cx="1728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11004ED-B9EB-4D9A-BFC2-972849B739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1566" y="5919256"/>
                <a:ext cx="172804" cy="276999"/>
              </a:xfrm>
              <a:prstGeom prst="rect">
                <a:avLst/>
              </a:prstGeom>
              <a:blipFill>
                <a:blip r:embed="rId6"/>
                <a:stretch>
                  <a:fillRect l="-35714" r="-32143" b="-8889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F0B6F56-D39E-4DA8-A6C7-4287522F7264}"/>
                  </a:ext>
                </a:extLst>
              </p:cNvPr>
              <p:cNvSpPr txBox="1"/>
              <p:nvPr/>
            </p:nvSpPr>
            <p:spPr>
              <a:xfrm>
                <a:off x="4252175" y="5310387"/>
                <a:ext cx="3894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s-419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419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F0B6F56-D39E-4DA8-A6C7-4287522F72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175" y="5310387"/>
                <a:ext cx="389402" cy="276999"/>
              </a:xfrm>
              <a:prstGeom prst="rect">
                <a:avLst/>
              </a:prstGeom>
              <a:blipFill>
                <a:blip r:embed="rId7"/>
                <a:stretch>
                  <a:fillRect l="-15873" t="-4348" r="-20635" b="-1521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FE51B3B-D3D6-4042-B91D-4A4C4BEA589C}"/>
              </a:ext>
            </a:extLst>
          </p:cNvPr>
          <p:cNvCxnSpPr>
            <a:cxnSpLocks/>
            <a:stCxn id="23" idx="5"/>
          </p:cNvCxnSpPr>
          <p:nvPr/>
        </p:nvCxnSpPr>
        <p:spPr>
          <a:xfrm>
            <a:off x="4938412" y="3632314"/>
            <a:ext cx="5931838" cy="261894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277278BA-93B1-4210-9723-09CE79B0D649}"/>
              </a:ext>
            </a:extLst>
          </p:cNvPr>
          <p:cNvSpPr/>
          <p:nvPr/>
        </p:nvSpPr>
        <p:spPr>
          <a:xfrm>
            <a:off x="10827528" y="6231929"/>
            <a:ext cx="117442" cy="12163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C30302F-7088-424C-A295-DB65B735EA59}"/>
                  </a:ext>
                </a:extLst>
              </p:cNvPr>
              <p:cNvSpPr txBox="1"/>
              <p:nvPr/>
            </p:nvSpPr>
            <p:spPr>
              <a:xfrm>
                <a:off x="10776630" y="5903018"/>
                <a:ext cx="208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C30302F-7088-424C-A295-DB65B735EA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6630" y="5903018"/>
                <a:ext cx="208710" cy="276999"/>
              </a:xfrm>
              <a:prstGeom prst="rect">
                <a:avLst/>
              </a:prstGeom>
              <a:blipFill>
                <a:blip r:embed="rId8"/>
                <a:stretch>
                  <a:fillRect l="-38235" r="-38235" b="-28261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97A10DC-798F-40D7-8627-31ED678A0753}"/>
              </a:ext>
            </a:extLst>
          </p:cNvPr>
          <p:cNvCxnSpPr>
            <a:cxnSpLocks/>
            <a:stCxn id="25" idx="6"/>
          </p:cNvCxnSpPr>
          <p:nvPr/>
        </p:nvCxnSpPr>
        <p:spPr>
          <a:xfrm>
            <a:off x="4469049" y="5196513"/>
            <a:ext cx="6401201" cy="111882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C5D733FA-C1C7-4881-B833-DC3F5276488F}"/>
              </a:ext>
            </a:extLst>
          </p:cNvPr>
          <p:cNvSpPr/>
          <p:nvPr/>
        </p:nvSpPr>
        <p:spPr>
          <a:xfrm>
            <a:off x="6655669" y="4353670"/>
            <a:ext cx="117442" cy="12163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5ABDE73-B8D8-41EC-9482-1D7038D3106E}"/>
                  </a:ext>
                </a:extLst>
              </p:cNvPr>
              <p:cNvSpPr txBox="1"/>
              <p:nvPr/>
            </p:nvSpPr>
            <p:spPr>
              <a:xfrm>
                <a:off x="6714390" y="4094092"/>
                <a:ext cx="2803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5ABDE73-B8D8-41EC-9482-1D7038D310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390" y="4094092"/>
                <a:ext cx="280398" cy="276999"/>
              </a:xfrm>
              <a:prstGeom prst="rect">
                <a:avLst/>
              </a:prstGeom>
              <a:blipFill>
                <a:blip r:embed="rId9"/>
                <a:stretch>
                  <a:fillRect l="-19565" r="-10870" b="-1555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65410E0-2D36-4848-B806-474BF812941B}"/>
              </a:ext>
            </a:extLst>
          </p:cNvPr>
          <p:cNvCxnSpPr>
            <a:cxnSpLocks/>
            <a:endCxn id="39" idx="2"/>
          </p:cNvCxnSpPr>
          <p:nvPr/>
        </p:nvCxnSpPr>
        <p:spPr>
          <a:xfrm flipV="1">
            <a:off x="4794250" y="4414488"/>
            <a:ext cx="1861419" cy="38141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23285402-A4EC-4D12-8730-E738EF97FB50}"/>
              </a:ext>
            </a:extLst>
          </p:cNvPr>
          <p:cNvSpPr/>
          <p:nvPr/>
        </p:nvSpPr>
        <p:spPr>
          <a:xfrm>
            <a:off x="4721305" y="4729148"/>
            <a:ext cx="117442" cy="121636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2C877D7-11F5-46C1-97A0-B8FA79A43E56}"/>
                  </a:ext>
                </a:extLst>
              </p:cNvPr>
              <p:cNvSpPr txBox="1"/>
              <p:nvPr/>
            </p:nvSpPr>
            <p:spPr>
              <a:xfrm>
                <a:off x="4542924" y="4397267"/>
                <a:ext cx="292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2C877D7-11F5-46C1-97A0-B8FA79A43E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2924" y="4397267"/>
                <a:ext cx="292003" cy="276999"/>
              </a:xfrm>
              <a:prstGeom prst="rect">
                <a:avLst/>
              </a:prstGeom>
              <a:blipFill>
                <a:blip r:embed="rId10"/>
                <a:stretch>
                  <a:fillRect l="-18750" r="-8333" b="-1521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507810B-0017-4C03-8C71-EE941B8A8629}"/>
              </a:ext>
            </a:extLst>
          </p:cNvPr>
          <p:cNvCxnSpPr>
            <a:cxnSpLocks/>
            <a:endCxn id="37" idx="1"/>
          </p:cNvCxnSpPr>
          <p:nvPr/>
        </p:nvCxnSpPr>
        <p:spPr>
          <a:xfrm>
            <a:off x="4863692" y="4785052"/>
            <a:ext cx="5981035" cy="146469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33AE4E3C-56AF-4478-8F51-4A6BD3B8B37C}"/>
              </a:ext>
            </a:extLst>
          </p:cNvPr>
          <p:cNvSpPr/>
          <p:nvPr/>
        </p:nvSpPr>
        <p:spPr>
          <a:xfrm>
            <a:off x="7471627" y="5379482"/>
            <a:ext cx="117442" cy="121636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9A868BD-B4E1-46BA-9827-3010D2010AA1}"/>
                  </a:ext>
                </a:extLst>
              </p:cNvPr>
              <p:cNvSpPr txBox="1"/>
              <p:nvPr/>
            </p:nvSpPr>
            <p:spPr>
              <a:xfrm>
                <a:off x="7480576" y="5046768"/>
                <a:ext cx="2857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9A868BD-B4E1-46BA-9827-3010D2010A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576" y="5046768"/>
                <a:ext cx="285719" cy="276999"/>
              </a:xfrm>
              <a:prstGeom prst="rect">
                <a:avLst/>
              </a:prstGeom>
              <a:blipFill>
                <a:blip r:embed="rId11"/>
                <a:stretch>
                  <a:fillRect l="-19149" r="-10638" b="-1555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F496EF5-06FF-4661-B956-B1F548372C1B}"/>
              </a:ext>
            </a:extLst>
          </p:cNvPr>
          <p:cNvCxnSpPr>
            <a:cxnSpLocks/>
            <a:endCxn id="34" idx="3"/>
          </p:cNvCxnSpPr>
          <p:nvPr/>
        </p:nvCxnSpPr>
        <p:spPr>
          <a:xfrm flipV="1">
            <a:off x="3845607" y="5483305"/>
            <a:ext cx="3643219" cy="28968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71FEC1A1-A752-4CC5-9481-DCD8CE46FDD7}"/>
              </a:ext>
            </a:extLst>
          </p:cNvPr>
          <p:cNvSpPr/>
          <p:nvPr/>
        </p:nvSpPr>
        <p:spPr>
          <a:xfrm>
            <a:off x="3813585" y="5676686"/>
            <a:ext cx="117442" cy="121636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8AC3235-166E-40B2-8B68-DB43E5989ABC}"/>
                  </a:ext>
                </a:extLst>
              </p:cNvPr>
              <p:cNvSpPr txBox="1"/>
              <p:nvPr/>
            </p:nvSpPr>
            <p:spPr>
              <a:xfrm>
                <a:off x="3405204" y="5483305"/>
                <a:ext cx="2973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8AC3235-166E-40B2-8B68-DB43E5989A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5204" y="5483305"/>
                <a:ext cx="297324" cy="276999"/>
              </a:xfrm>
              <a:prstGeom prst="rect">
                <a:avLst/>
              </a:prstGeom>
              <a:blipFill>
                <a:blip r:embed="rId12"/>
                <a:stretch>
                  <a:fillRect l="-20833" r="-8333" b="-1521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Marcador de contenido 2">
                <a:extLst>
                  <a:ext uri="{FF2B5EF4-FFF2-40B4-BE49-F238E27FC236}">
                    <a16:creationId xmlns:a16="http://schemas.microsoft.com/office/drawing/2014/main" id="{84665098-BC64-4833-A25C-2DBFBA287B1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8911" y="1097497"/>
                <a:ext cx="7237016" cy="37183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s-ES" sz="1800" dirty="0">
                    <a:solidFill>
                      <a:schemeClr val="tx1"/>
                    </a:solidFill>
                  </a:rPr>
                  <a:t>Chequeo si puedo llegar con ‘x’ etapas al mismo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419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s-419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s-ES" sz="1800" dirty="0">
                    <a:solidFill>
                      <a:schemeClr val="tx1"/>
                    </a:solidFill>
                  </a:rPr>
                  <a:t> que tenía antes</a:t>
                </a:r>
              </a:p>
            </p:txBody>
          </p:sp>
        </mc:Choice>
        <mc:Fallback xmlns="">
          <p:sp>
            <p:nvSpPr>
              <p:cNvPr id="33" name="Marcador de contenido 2">
                <a:extLst>
                  <a:ext uri="{FF2B5EF4-FFF2-40B4-BE49-F238E27FC236}">
                    <a16:creationId xmlns:a16="http://schemas.microsoft.com/office/drawing/2014/main" id="{84665098-BC64-4833-A25C-2DBFBA287B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1" y="1097497"/>
                <a:ext cx="7237016" cy="371832"/>
              </a:xfrm>
              <a:prstGeom prst="rect">
                <a:avLst/>
              </a:prstGeom>
              <a:blipFill>
                <a:blip r:embed="rId1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06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14" grpId="0"/>
      <p:bldP spid="29" grpId="0" animBg="1"/>
      <p:bldP spid="31" grpId="0"/>
      <p:bldP spid="34" grpId="0" animBg="1"/>
      <p:bldP spid="35" grpId="0"/>
      <p:bldP spid="40" grpId="0" animBg="1"/>
      <p:bldP spid="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10" name="Imagen 2" descr="Nueva marca difusion - web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223" y="254465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0797657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76.52/76.05 -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					         1°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 </a:t>
            </a:r>
          </a:p>
        </p:txBody>
      </p:sp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12</a:t>
            </a:fld>
            <a:r>
              <a:rPr lang="en-US" sz="1600" b="1" dirty="0"/>
              <a:t>-</a:t>
            </a: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635000" y="318696"/>
            <a:ext cx="9875520" cy="735404"/>
          </a:xfrm>
        </p:spPr>
        <p:txBody>
          <a:bodyPr>
            <a:normAutofit/>
          </a:bodyPr>
          <a:lstStyle/>
          <a:p>
            <a:r>
              <a:rPr lang="es-AR" dirty="0"/>
              <a:t>Ejercicio 1 – </a:t>
            </a:r>
            <a:r>
              <a:rPr lang="es-419" dirty="0"/>
              <a:t>Líquido-Líquido</a:t>
            </a:r>
            <a:endParaRPr lang="en-US" dirty="0"/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84665098-BC64-4833-A25C-2DBFBA287B1B}"/>
              </a:ext>
            </a:extLst>
          </p:cNvPr>
          <p:cNvSpPr txBox="1">
            <a:spLocks/>
          </p:cNvSpPr>
          <p:nvPr/>
        </p:nvSpPr>
        <p:spPr>
          <a:xfrm>
            <a:off x="438911" y="1167974"/>
            <a:ext cx="7237016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419" sz="1800" dirty="0">
                <a:solidFill>
                  <a:schemeClr val="tx1"/>
                </a:solidFill>
              </a:rPr>
              <a:t>Lo último que queda es explicar cómo se calcularía el solvente mínimo</a:t>
            </a:r>
            <a:endParaRPr lang="es-ES" sz="1800" dirty="0">
              <a:solidFill>
                <a:schemeClr val="tx1"/>
              </a:solidFill>
            </a:endParaRPr>
          </a:p>
        </p:txBody>
      </p:sp>
      <p:sp>
        <p:nvSpPr>
          <p:cNvPr id="20" name="Marcador de contenido 2">
            <a:extLst>
              <a:ext uri="{FF2B5EF4-FFF2-40B4-BE49-F238E27FC236}">
                <a16:creationId xmlns:a16="http://schemas.microsoft.com/office/drawing/2014/main" id="{26701154-C274-4CF8-8DCD-B001BEDBEF56}"/>
              </a:ext>
            </a:extLst>
          </p:cNvPr>
          <p:cNvSpPr txBox="1">
            <a:spLocks/>
          </p:cNvSpPr>
          <p:nvPr/>
        </p:nvSpPr>
        <p:spPr>
          <a:xfrm>
            <a:off x="438911" y="1781469"/>
            <a:ext cx="4275702" cy="7190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Quiero conocer el solvente mínimo (equipo con infinitas etapas) para llegar a mi Rn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7FDA2F2-113B-4924-A207-FB54C7A6CB40}"/>
              </a:ext>
            </a:extLst>
          </p:cNvPr>
          <p:cNvCxnSpPr>
            <a:cxnSpLocks/>
          </p:cNvCxnSpPr>
          <p:nvPr/>
        </p:nvCxnSpPr>
        <p:spPr>
          <a:xfrm>
            <a:off x="4862933" y="2135166"/>
            <a:ext cx="63756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7ACD894-EA0E-4A02-B5EC-F8D941472EAA}"/>
              </a:ext>
            </a:extLst>
          </p:cNvPr>
          <p:cNvCxnSpPr>
            <a:cxnSpLocks/>
          </p:cNvCxnSpPr>
          <p:nvPr/>
        </p:nvCxnSpPr>
        <p:spPr>
          <a:xfrm flipH="1">
            <a:off x="5285064" y="3583063"/>
            <a:ext cx="106540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Marcador de contenido 2">
            <a:extLst>
              <a:ext uri="{FF2B5EF4-FFF2-40B4-BE49-F238E27FC236}">
                <a16:creationId xmlns:a16="http://schemas.microsoft.com/office/drawing/2014/main" id="{7E874A73-5FD9-4CDA-B0D8-65D1C002FC75}"/>
              </a:ext>
            </a:extLst>
          </p:cNvPr>
          <p:cNvSpPr txBox="1">
            <a:spLocks/>
          </p:cNvSpPr>
          <p:nvPr/>
        </p:nvSpPr>
        <p:spPr>
          <a:xfrm>
            <a:off x="6477659" y="3090584"/>
            <a:ext cx="3438121" cy="905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Me quedo con la línea de unión cuya intersección se de ‘más a la izquierda’. Defino </a:t>
            </a:r>
            <a:r>
              <a:rPr lang="es-ES" sz="1800" dirty="0" err="1">
                <a:solidFill>
                  <a:schemeClr val="tx1"/>
                </a:solidFill>
              </a:rPr>
              <a:t>Qmin</a:t>
            </a:r>
            <a:endParaRPr lang="es-ES" sz="18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6B8B698-1115-4551-979D-C0E1DDDE6C8D}"/>
              </a:ext>
            </a:extLst>
          </p:cNvPr>
          <p:cNvCxnSpPr>
            <a:cxnSpLocks/>
          </p:cNvCxnSpPr>
          <p:nvPr/>
        </p:nvCxnSpPr>
        <p:spPr>
          <a:xfrm>
            <a:off x="7961831" y="2389534"/>
            <a:ext cx="0" cy="62924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Marcador de contenido 2">
            <a:extLst>
              <a:ext uri="{FF2B5EF4-FFF2-40B4-BE49-F238E27FC236}">
                <a16:creationId xmlns:a16="http://schemas.microsoft.com/office/drawing/2014/main" id="{B0A01E5D-B8E4-4D88-B597-716483E1A1DA}"/>
              </a:ext>
            </a:extLst>
          </p:cNvPr>
          <p:cNvSpPr txBox="1">
            <a:spLocks/>
          </p:cNvSpPr>
          <p:nvPr/>
        </p:nvSpPr>
        <p:spPr>
          <a:xfrm>
            <a:off x="5591052" y="1952604"/>
            <a:ext cx="4882393" cy="3651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Uno Rn con S y extiendo todas las líneas de unión</a:t>
            </a:r>
          </a:p>
        </p:txBody>
      </p:sp>
      <p:sp>
        <p:nvSpPr>
          <p:cNvPr id="31" name="Marcador de contenido 2">
            <a:extLst>
              <a:ext uri="{FF2B5EF4-FFF2-40B4-BE49-F238E27FC236}">
                <a16:creationId xmlns:a16="http://schemas.microsoft.com/office/drawing/2014/main" id="{4D909F52-736D-4532-9610-7D9EB68EBDFB}"/>
              </a:ext>
            </a:extLst>
          </p:cNvPr>
          <p:cNvSpPr txBox="1">
            <a:spLocks/>
          </p:cNvSpPr>
          <p:nvPr/>
        </p:nvSpPr>
        <p:spPr>
          <a:xfrm>
            <a:off x="1646997" y="3248234"/>
            <a:ext cx="3438121" cy="6696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Uno </a:t>
            </a:r>
            <a:r>
              <a:rPr lang="es-ES" sz="1800" dirty="0" err="1">
                <a:solidFill>
                  <a:schemeClr val="tx1"/>
                </a:solidFill>
              </a:rPr>
              <a:t>Qmin</a:t>
            </a:r>
            <a:r>
              <a:rPr lang="es-ES" sz="1800" dirty="0">
                <a:solidFill>
                  <a:schemeClr val="tx1"/>
                </a:solidFill>
              </a:rPr>
              <a:t> con F y ubico E1 sobre la curva de extracto de esta recta</a:t>
            </a:r>
          </a:p>
        </p:txBody>
      </p:sp>
      <p:sp>
        <p:nvSpPr>
          <p:cNvPr id="32" name="Marcador de contenido 2">
            <a:extLst>
              <a:ext uri="{FF2B5EF4-FFF2-40B4-BE49-F238E27FC236}">
                <a16:creationId xmlns:a16="http://schemas.microsoft.com/office/drawing/2014/main" id="{4C3D473B-9D0A-4AAE-B465-49857E5C7E9A}"/>
              </a:ext>
            </a:extLst>
          </p:cNvPr>
          <p:cNvSpPr txBox="1">
            <a:spLocks/>
          </p:cNvSpPr>
          <p:nvPr/>
        </p:nvSpPr>
        <p:spPr>
          <a:xfrm>
            <a:off x="1504340" y="4755797"/>
            <a:ext cx="3653549" cy="905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Junto F con S y Rn con E1, rectas que representan el balance de masa global. Queda definido el punto M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5BC7F0E-DB4A-4652-AE96-7CD6DB365772}"/>
              </a:ext>
            </a:extLst>
          </p:cNvPr>
          <p:cNvCxnSpPr>
            <a:cxnSpLocks/>
          </p:cNvCxnSpPr>
          <p:nvPr/>
        </p:nvCxnSpPr>
        <p:spPr>
          <a:xfrm>
            <a:off x="3331115" y="4029487"/>
            <a:ext cx="0" cy="62924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E05D751-03E3-48A7-8B07-817C853350AA}"/>
              </a:ext>
            </a:extLst>
          </p:cNvPr>
          <p:cNvCxnSpPr>
            <a:cxnSpLocks/>
          </p:cNvCxnSpPr>
          <p:nvPr/>
        </p:nvCxnSpPr>
        <p:spPr>
          <a:xfrm>
            <a:off x="5275392" y="5202245"/>
            <a:ext cx="63756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Marcador de contenido 2">
            <a:extLst>
              <a:ext uri="{FF2B5EF4-FFF2-40B4-BE49-F238E27FC236}">
                <a16:creationId xmlns:a16="http://schemas.microsoft.com/office/drawing/2014/main" id="{03E6145C-B596-443F-8A7A-5C0FD6A572E4}"/>
              </a:ext>
            </a:extLst>
          </p:cNvPr>
          <p:cNvSpPr txBox="1">
            <a:spLocks/>
          </p:cNvSpPr>
          <p:nvPr/>
        </p:nvSpPr>
        <p:spPr>
          <a:xfrm>
            <a:off x="6007280" y="4884137"/>
            <a:ext cx="4882393" cy="636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Hago regla de la palanca con F, S y M para sacar la relación de caudales. Con F obtengo </a:t>
            </a:r>
            <a:r>
              <a:rPr lang="es-ES" sz="1800" dirty="0" err="1">
                <a:solidFill>
                  <a:schemeClr val="tx1"/>
                </a:solidFill>
              </a:rPr>
              <a:t>Smin</a:t>
            </a:r>
            <a:endParaRPr lang="es-E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2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6" grpId="0"/>
      <p:bldP spid="29" grpId="0"/>
      <p:bldP spid="31" grpId="0"/>
      <p:bldP spid="32" grpId="0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1274" y="1073431"/>
            <a:ext cx="4637054" cy="2719656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10" name="Imagen 2" descr="Nueva marca difusion - web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223" y="254465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0797657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76.52/76.05 -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					         1°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 </a:t>
            </a:r>
          </a:p>
        </p:txBody>
      </p:sp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13</a:t>
            </a:fld>
            <a:r>
              <a:rPr lang="en-US" sz="1600" b="1" dirty="0"/>
              <a:t>-</a:t>
            </a: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635000" y="318696"/>
            <a:ext cx="9875520" cy="735404"/>
          </a:xfrm>
        </p:spPr>
        <p:txBody>
          <a:bodyPr>
            <a:normAutofit/>
          </a:bodyPr>
          <a:lstStyle/>
          <a:p>
            <a:r>
              <a:rPr lang="es-AR" dirty="0"/>
              <a:t>Ejercicio 2 – </a:t>
            </a:r>
            <a:r>
              <a:rPr lang="es-419" dirty="0"/>
              <a:t>Absorción + Destilación</a:t>
            </a:r>
            <a:endParaRPr lang="en-US" dirty="0"/>
          </a:p>
        </p:txBody>
      </p:sp>
      <p:sp>
        <p:nvSpPr>
          <p:cNvPr id="15" name="Marcador de contenido 2"/>
          <p:cNvSpPr>
            <a:spLocks noGrp="1"/>
          </p:cNvSpPr>
          <p:nvPr>
            <p:ph idx="1"/>
          </p:nvPr>
        </p:nvSpPr>
        <p:spPr>
          <a:xfrm>
            <a:off x="326236" y="1054099"/>
            <a:ext cx="7031995" cy="2711077"/>
          </a:xfrm>
        </p:spPr>
        <p:txBody>
          <a:bodyPr>
            <a:noAutofit/>
          </a:bodyPr>
          <a:lstStyle/>
          <a:p>
            <a:pPr marL="45720" indent="0" algn="just">
              <a:lnSpc>
                <a:spcPct val="160000"/>
              </a:lnSpc>
              <a:buNone/>
            </a:pPr>
            <a:r>
              <a:rPr lang="es-AR" sz="17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dispone del proceso esquematizado en la figura con el objeto de extraer el contaminante A de una corriente gaseosa (G+A, y</a:t>
            </a:r>
            <a:r>
              <a:rPr lang="es-AR" sz="1700" b="1" baseline="-2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s-AR" sz="17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=20%, 200 </a:t>
            </a:r>
            <a:r>
              <a:rPr lang="es-AR" sz="17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kmol</a:t>
            </a:r>
            <a:r>
              <a:rPr lang="es-AR" sz="17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/h</a:t>
            </a:r>
            <a:r>
              <a:rPr lang="es-AR" sz="17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45720" indent="0" algn="just">
              <a:lnSpc>
                <a:spcPct val="160000"/>
              </a:lnSpc>
              <a:buNone/>
            </a:pPr>
            <a:r>
              <a:rPr lang="es-AR" sz="17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lograr el </a:t>
            </a:r>
            <a:r>
              <a:rPr lang="es-AR" sz="17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objetivo, </a:t>
            </a:r>
            <a:r>
              <a:rPr lang="es-AR" sz="17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proceso diseñado contempla el contacto a </a:t>
            </a:r>
            <a:r>
              <a:rPr lang="es-AR" sz="17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110°C </a:t>
            </a:r>
            <a:r>
              <a:rPr lang="es-AR" sz="17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contracorriente en la Torre 1 de la corriente gaseosa con un solvente B líquido (75 </a:t>
            </a:r>
            <a:r>
              <a:rPr lang="es-AR" sz="17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kmol</a:t>
            </a:r>
            <a:r>
              <a:rPr lang="es-AR" sz="17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/h). El solvente que abandona la Torre 1 (105 </a:t>
            </a:r>
            <a:r>
              <a:rPr lang="es-AR" sz="17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kmol</a:t>
            </a:r>
            <a:r>
              <a:rPr lang="es-AR" sz="17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/h) es regenerado en una torre de destilación (Torre 2) a fin de ser recuperado.</a:t>
            </a:r>
          </a:p>
          <a:p>
            <a:pPr marL="45720" indent="0" algn="just">
              <a:lnSpc>
                <a:spcPct val="160000"/>
              </a:lnSpc>
              <a:buNone/>
            </a:pPr>
            <a:endParaRPr lang="es-AR" sz="17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326236" y="3765176"/>
            <a:ext cx="11442092" cy="23590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60000"/>
              </a:lnSpc>
              <a:buFont typeface="Corbel" pitchFamily="34" charset="0"/>
              <a:buNone/>
              <a:tabLst>
                <a:tab pos="5916613" algn="l"/>
              </a:tabLst>
            </a:pPr>
            <a:r>
              <a:rPr lang="es-AR" sz="1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la Torre 2 ingresa el líquido de fondo de la Torre 1 sumado a 5,5 </a:t>
            </a:r>
            <a:r>
              <a:rPr lang="es-AR" sz="19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kmol</a:t>
            </a:r>
            <a:r>
              <a:rPr lang="es-AR" sz="1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/h de solución como </a:t>
            </a:r>
            <a:r>
              <a:rPr lang="es-AR" sz="19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es-AR" sz="1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up (compensar pérdidas). La composición del </a:t>
            </a:r>
            <a:r>
              <a:rPr lang="es-AR" sz="19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es-AR" sz="1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up es idéntica a la salida de líquido de la Torre 1. La eficiencia global para la torre de destilación es 0,7 y la misma opera a 1 </a:t>
            </a:r>
            <a:r>
              <a:rPr lang="es-AR" sz="19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barg</a:t>
            </a:r>
            <a:r>
              <a:rPr lang="es-AR" sz="1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la alimentación ingresa en la Torre 2 como líquido saturado.</a:t>
            </a:r>
          </a:p>
          <a:p>
            <a:pPr marL="45720" indent="0" algn="just">
              <a:lnSpc>
                <a:spcPct val="160000"/>
              </a:lnSpc>
              <a:buNone/>
              <a:tabLst>
                <a:tab pos="5916613" algn="l"/>
              </a:tabLst>
            </a:pP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solvente que ingresa a la Torre 1 debe tener una composición de B igual a 90%. También se sabe que m</a:t>
            </a:r>
            <a:r>
              <a:rPr lang="es-AR" sz="1900" b="1" baseline="-2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=0,4 y el destilado de la Torre 2 es </a:t>
            </a:r>
            <a:r>
              <a:rPr lang="es-AR" sz="1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s-AR" sz="1900" b="1" baseline="-25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=0,9.</a:t>
            </a:r>
          </a:p>
          <a:p>
            <a:pPr marL="45720" indent="0" algn="just">
              <a:lnSpc>
                <a:spcPct val="160000"/>
              </a:lnSpc>
              <a:buFont typeface="Corbel" pitchFamily="34" charset="0"/>
              <a:buNone/>
              <a:tabLst>
                <a:tab pos="5916613" algn="l"/>
              </a:tabLst>
            </a:pPr>
            <a:endParaRPr lang="es-AR" sz="1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079279" y="4613387"/>
            <a:ext cx="6655477" cy="16185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60000"/>
              </a:lnSpc>
              <a:buFont typeface="Corbel" pitchFamily="34" charset="0"/>
              <a:buNone/>
              <a:tabLst>
                <a:tab pos="5916613" algn="l"/>
              </a:tabLst>
            </a:pPr>
            <a:endParaRPr lang="es-AR" sz="1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41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10" name="Imagen 2" descr="Nueva marca difusion - web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223" y="254465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0797657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76.52/76.05 -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					         1°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 </a:t>
            </a:r>
          </a:p>
        </p:txBody>
      </p:sp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14</a:t>
            </a:fld>
            <a:r>
              <a:rPr lang="en-US" sz="1600" b="1" dirty="0"/>
              <a:t>-</a:t>
            </a: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635000" y="318696"/>
            <a:ext cx="9875520" cy="735404"/>
          </a:xfrm>
        </p:spPr>
        <p:txBody>
          <a:bodyPr>
            <a:normAutofit/>
          </a:bodyPr>
          <a:lstStyle/>
          <a:p>
            <a:r>
              <a:rPr lang="es-AR" dirty="0"/>
              <a:t>Ejercicio 2 – </a:t>
            </a:r>
            <a:r>
              <a:rPr lang="es-419" dirty="0"/>
              <a:t>Absorción + Destilación</a:t>
            </a:r>
            <a:endParaRPr lang="en-US" dirty="0"/>
          </a:p>
        </p:txBody>
      </p:sp>
      <p:sp>
        <p:nvSpPr>
          <p:cNvPr id="15" name="Marcador de contenido 2"/>
          <p:cNvSpPr>
            <a:spLocks noGrp="1"/>
          </p:cNvSpPr>
          <p:nvPr>
            <p:ph idx="1"/>
          </p:nvPr>
        </p:nvSpPr>
        <p:spPr>
          <a:xfrm>
            <a:off x="438910" y="1054099"/>
            <a:ext cx="11329418" cy="5057925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00000"/>
              </a:lnSpc>
              <a:buNone/>
            </a:pPr>
            <a:r>
              <a:rPr lang="es-AR" sz="19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Determinar</a:t>
            </a: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1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1650" lvl="0" indent="-457200" algn="just">
              <a:lnSpc>
                <a:spcPct val="160000"/>
              </a:lnSpc>
              <a:buFont typeface="+mj-lt"/>
              <a:buAutoNum type="alphaLcParenR"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Representar en un diagrama X-Y la recta de operación y curva de equilibrio para la Torre 1</a:t>
            </a:r>
          </a:p>
          <a:p>
            <a:pPr marL="501650" lvl="0" indent="-457200" algn="just">
              <a:lnSpc>
                <a:spcPct val="160000"/>
              </a:lnSpc>
              <a:buFont typeface="+mj-lt"/>
              <a:buAutoNum type="alphaLcParenR"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Determinar la composición de salida del gas de la Torre 1</a:t>
            </a:r>
          </a:p>
          <a:p>
            <a:pPr marL="501650" lvl="0" indent="-457200" algn="just">
              <a:lnSpc>
                <a:spcPct val="160000"/>
              </a:lnSpc>
              <a:buFont typeface="+mj-lt"/>
              <a:buAutoNum type="alphaLcParenR"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Determinar el número de etapas de la Torre 1</a:t>
            </a:r>
          </a:p>
          <a:p>
            <a:pPr marL="501650" lvl="0" indent="-457200" algn="just">
              <a:lnSpc>
                <a:spcPct val="160000"/>
              </a:lnSpc>
              <a:buFont typeface="+mj-lt"/>
              <a:buAutoNum type="alphaLcParenR"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Determinar el valor de D en la Torre 2</a:t>
            </a:r>
          </a:p>
          <a:p>
            <a:pPr marL="501650" lvl="0" indent="-457200" algn="just">
              <a:lnSpc>
                <a:spcPct val="160000"/>
              </a:lnSpc>
              <a:buFont typeface="+mj-lt"/>
              <a:buAutoNum type="alphaLcParenR"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Determinar el número de etapas reales de la Torre 2 si la misma trabaja con un reflujo de 2 veces el mínimo</a:t>
            </a:r>
          </a:p>
          <a:p>
            <a:pPr marL="501650" lvl="0" indent="-457200" algn="just">
              <a:lnSpc>
                <a:spcPct val="160000"/>
              </a:lnSpc>
              <a:buFont typeface="+mj-lt"/>
              <a:buAutoNum type="alphaLcParenR"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Determinar la cantidad de moles de A transferidos por unidad de tiempo en la Torre 1</a:t>
            </a:r>
          </a:p>
          <a:p>
            <a:pPr marL="501650" lvl="0" indent="-457200" algn="just">
              <a:lnSpc>
                <a:spcPct val="160000"/>
              </a:lnSpc>
              <a:buFont typeface="+mj-lt"/>
              <a:buAutoNum type="alphaLcParenR"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Representar el perfil de composiciones de la base de la Torre 1.</a:t>
            </a:r>
          </a:p>
        </p:txBody>
      </p:sp>
    </p:spTree>
    <p:extLst>
      <p:ext uri="{BB962C8B-B14F-4D97-AF65-F5344CB8AC3E}">
        <p14:creationId xmlns:p14="http://schemas.microsoft.com/office/powerpoint/2010/main" val="362733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l="3557" r="36533"/>
          <a:stretch/>
        </p:blipFill>
        <p:spPr>
          <a:xfrm>
            <a:off x="7789568" y="790079"/>
            <a:ext cx="3459774" cy="4755056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10" name="Imagen 2" descr="Nueva marca difusion - web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223" y="254465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0797657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76.52/76.05 -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					         1°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 </a:t>
            </a:r>
          </a:p>
        </p:txBody>
      </p:sp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fld>
            <a:r>
              <a:rPr lang="en-US" sz="1600" b="1" dirty="0"/>
              <a:t>-</a:t>
            </a: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635000" y="318696"/>
            <a:ext cx="9875520" cy="735404"/>
          </a:xfrm>
        </p:spPr>
        <p:txBody>
          <a:bodyPr>
            <a:normAutofit/>
          </a:bodyPr>
          <a:lstStyle/>
          <a:p>
            <a:r>
              <a:rPr lang="es-AR" dirty="0"/>
              <a:t>Ejercicio 2 – </a:t>
            </a:r>
            <a:r>
              <a:rPr lang="es-419" dirty="0"/>
              <a:t>Absorción + Destilación</a:t>
            </a:r>
            <a:endParaRPr lang="en-US" dirty="0"/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84665098-BC64-4833-A25C-2DBFBA287B1B}"/>
              </a:ext>
            </a:extLst>
          </p:cNvPr>
          <p:cNvSpPr txBox="1">
            <a:spLocks/>
          </p:cNvSpPr>
          <p:nvPr/>
        </p:nvSpPr>
        <p:spPr>
          <a:xfrm>
            <a:off x="438910" y="1173660"/>
            <a:ext cx="3486549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¿Qué datos </a:t>
            </a:r>
            <a:r>
              <a:rPr lang="es-ES" sz="1800" dirty="0" smtClean="0">
                <a:solidFill>
                  <a:schemeClr val="tx1"/>
                </a:solidFill>
              </a:rPr>
              <a:t>conozco de la </a:t>
            </a:r>
            <a:r>
              <a:rPr lang="es-ES" sz="1800" b="1" dirty="0" smtClean="0">
                <a:solidFill>
                  <a:schemeClr val="tx1"/>
                </a:solidFill>
              </a:rPr>
              <a:t>Torre 1</a:t>
            </a:r>
            <a:r>
              <a:rPr lang="es-ES" sz="1800" dirty="0" smtClean="0">
                <a:solidFill>
                  <a:schemeClr val="tx1"/>
                </a:solidFill>
              </a:rPr>
              <a:t>?</a:t>
            </a:r>
            <a:endParaRPr lang="es-E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">
                <a:extLst>
                  <a:ext uri="{FF2B5EF4-FFF2-40B4-BE49-F238E27FC236}">
                    <a16:creationId xmlns:a16="http://schemas.microsoft.com/office/drawing/2014/main" id="{62891CA7-7800-4709-AD5C-C31809FCD319}"/>
                  </a:ext>
                </a:extLst>
              </p:cNvPr>
              <p:cNvSpPr txBox="1"/>
              <p:nvPr/>
            </p:nvSpPr>
            <p:spPr>
              <a:xfrm>
                <a:off x="540373" y="1806850"/>
                <a:ext cx="5033878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419" b="0" i="0" smtClean="0">
                          <a:latin typeface="Cambria Math" panose="02040503050406030204" pitchFamily="18" charset="0"/>
                        </a:rPr>
                        <m:t>Caudal</m:t>
                      </m:r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419" b="0" i="0" smtClean="0">
                          <a:latin typeface="Cambria Math" panose="02040503050406030204" pitchFamily="18" charset="0"/>
                        </a:rPr>
                        <m:t>de</m:t>
                      </m:r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419" b="0" i="0" smtClean="0">
                          <a:latin typeface="Cambria Math" panose="02040503050406030204" pitchFamily="18" charset="0"/>
                        </a:rPr>
                        <m:t>Gas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𝑡𝑟𝑎𝑡𝑎𝑟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=200</m:t>
                      </m:r>
                      <m:f>
                        <m:f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𝑘𝑚𝑜𝑙</m:t>
                          </m:r>
                        </m:num>
                        <m:den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𝑐𝑜𝑛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20%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16" name="TextBox 1">
                <a:extLst>
                  <a:ext uri="{FF2B5EF4-FFF2-40B4-BE49-F238E27FC236}">
                    <a16:creationId xmlns:a16="http://schemas.microsoft.com/office/drawing/2014/main" id="{62891CA7-7800-4709-AD5C-C31809FCD3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73" y="1806850"/>
                <a:ext cx="5033878" cy="5259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29">
            <a:extLst>
              <a:ext uri="{FF2B5EF4-FFF2-40B4-BE49-F238E27FC236}">
                <a16:creationId xmlns:a16="http://schemas.microsoft.com/office/drawing/2014/main" id="{3394E565-4D18-46F0-98C7-9EFE4CB5BF27}"/>
              </a:ext>
            </a:extLst>
          </p:cNvPr>
          <p:cNvCxnSpPr>
            <a:cxnSpLocks/>
          </p:cNvCxnSpPr>
          <p:nvPr/>
        </p:nvCxnSpPr>
        <p:spPr>
          <a:xfrm>
            <a:off x="5692119" y="2069806"/>
            <a:ext cx="63756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2">
                <a:extLst>
                  <a:ext uri="{FF2B5EF4-FFF2-40B4-BE49-F238E27FC236}">
                    <a16:creationId xmlns:a16="http://schemas.microsoft.com/office/drawing/2014/main" id="{CA7CCCA7-21C6-4E68-A18D-B1791A6B9377}"/>
                  </a:ext>
                </a:extLst>
              </p:cNvPr>
              <p:cNvSpPr txBox="1"/>
              <p:nvPr/>
            </p:nvSpPr>
            <p:spPr>
              <a:xfrm>
                <a:off x="6526622" y="1916717"/>
                <a:ext cx="11831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𝑆𝑐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𝑑𝑖𝑙𝑢𝑖𝑑𝑎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19" name="TextBox 2">
                <a:extLst>
                  <a:ext uri="{FF2B5EF4-FFF2-40B4-BE49-F238E27FC236}">
                    <a16:creationId xmlns:a16="http://schemas.microsoft.com/office/drawing/2014/main" id="{CA7CCCA7-21C6-4E68-A18D-B1791A6B93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6622" y="1916717"/>
                <a:ext cx="1183144" cy="276999"/>
              </a:xfrm>
              <a:prstGeom prst="rect">
                <a:avLst/>
              </a:prstGeom>
              <a:blipFill>
                <a:blip r:embed="rId6"/>
                <a:stretch>
                  <a:fillRect l="-4639" r="-4639"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30">
                <a:extLst>
                  <a:ext uri="{FF2B5EF4-FFF2-40B4-BE49-F238E27FC236}">
                    <a16:creationId xmlns:a16="http://schemas.microsoft.com/office/drawing/2014/main" id="{22B1FBB4-455E-4A7B-8512-C10570637D61}"/>
                  </a:ext>
                </a:extLst>
              </p:cNvPr>
              <p:cNvSpPr txBox="1"/>
              <p:nvPr/>
            </p:nvSpPr>
            <p:spPr>
              <a:xfrm>
                <a:off x="540373" y="2638256"/>
                <a:ext cx="55406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419" b="0" i="0" smtClean="0">
                          <a:latin typeface="Cambria Math" panose="02040503050406030204" pitchFamily="18" charset="0"/>
                        </a:rPr>
                        <m:t>Caudal</m:t>
                      </m:r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419" b="0" i="0" smtClean="0">
                          <a:latin typeface="Cambria Math" panose="02040503050406030204" pitchFamily="18" charset="0"/>
                        </a:rPr>
                        <m:t>de</m:t>
                      </m:r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419" b="0" i="0" smtClean="0">
                          <a:latin typeface="Cambria Math" panose="02040503050406030204" pitchFamily="18" charset="0"/>
                        </a:rPr>
                        <m:t>entrada</m:t>
                      </m:r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419" b="0" i="0" smtClean="0">
                          <a:latin typeface="Cambria Math" panose="02040503050406030204" pitchFamily="18" charset="0"/>
                        </a:rPr>
                        <m:t>de</m:t>
                      </m:r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419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í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𝑞𝑢𝑖𝑑𝑜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𝑡𝑜𝑝𝑒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)=75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𝑘𝑚𝑜𝑙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0" name="TextBox 30">
                <a:extLst>
                  <a:ext uri="{FF2B5EF4-FFF2-40B4-BE49-F238E27FC236}">
                    <a16:creationId xmlns:a16="http://schemas.microsoft.com/office/drawing/2014/main" id="{22B1FBB4-455E-4A7B-8512-C10570637D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73" y="2638256"/>
                <a:ext cx="5540619" cy="276999"/>
              </a:xfrm>
              <a:prstGeom prst="rect">
                <a:avLst/>
              </a:prstGeom>
              <a:blipFill>
                <a:blip r:embed="rId7"/>
                <a:stretch>
                  <a:fillRect t="-6667" b="-3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31">
            <a:extLst>
              <a:ext uri="{FF2B5EF4-FFF2-40B4-BE49-F238E27FC236}">
                <a16:creationId xmlns:a16="http://schemas.microsoft.com/office/drawing/2014/main" id="{C213F30E-F07B-40F9-BD91-6E44A2DF7737}"/>
              </a:ext>
            </a:extLst>
          </p:cNvPr>
          <p:cNvCxnSpPr>
            <a:cxnSpLocks/>
          </p:cNvCxnSpPr>
          <p:nvPr/>
        </p:nvCxnSpPr>
        <p:spPr>
          <a:xfrm>
            <a:off x="2581673" y="4763609"/>
            <a:ext cx="63756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10074448" y="5373172"/>
                <a:ext cx="6483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2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4448" y="5373172"/>
                <a:ext cx="648319" cy="276999"/>
              </a:xfrm>
              <a:prstGeom prst="rect">
                <a:avLst/>
              </a:prstGeom>
              <a:blipFill>
                <a:blip r:embed="rId8"/>
                <a:stretch>
                  <a:fillRect l="-3774" r="-7547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34">
                <a:extLst>
                  <a:ext uri="{FF2B5EF4-FFF2-40B4-BE49-F238E27FC236}">
                    <a16:creationId xmlns:a16="http://schemas.microsoft.com/office/drawing/2014/main" id="{B789B98A-A72A-4124-8344-7A3CCC93F9D9}"/>
                  </a:ext>
                </a:extLst>
              </p:cNvPr>
              <p:cNvSpPr txBox="1"/>
              <p:nvPr/>
            </p:nvSpPr>
            <p:spPr>
              <a:xfrm>
                <a:off x="440395" y="3269908"/>
                <a:ext cx="59716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𝐶𝑎𝑢𝑑𝑎𝑙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𝑠𝑎𝑙𝑖𝑑𝑎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𝑠𝑣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í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𝑞𝑢𝑖𝑑𝑜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𝑓𝑜𝑛𝑑𝑜</m:t>
                          </m:r>
                        </m:e>
                      </m:d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=105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𝑘𝑚𝑜𝑙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3" name="TextBox 34">
                <a:extLst>
                  <a:ext uri="{FF2B5EF4-FFF2-40B4-BE49-F238E27FC236}">
                    <a16:creationId xmlns:a16="http://schemas.microsoft.com/office/drawing/2014/main" id="{B789B98A-A72A-4124-8344-7A3CCC93F9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95" y="3269908"/>
                <a:ext cx="5971699" cy="276999"/>
              </a:xfrm>
              <a:prstGeom prst="rect">
                <a:avLst/>
              </a:prstGeom>
              <a:blipFill>
                <a:blip r:embed="rId9"/>
                <a:stretch>
                  <a:fillRect t="-4348" b="-3478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35">
            <a:extLst>
              <a:ext uri="{FF2B5EF4-FFF2-40B4-BE49-F238E27FC236}">
                <a16:creationId xmlns:a16="http://schemas.microsoft.com/office/drawing/2014/main" id="{2FFDA8AF-52F8-4967-AEBE-8E8D74A00B61}"/>
              </a:ext>
            </a:extLst>
          </p:cNvPr>
          <p:cNvCxnSpPr>
            <a:cxnSpLocks/>
            <a:stCxn id="45" idx="0"/>
            <a:endCxn id="19" idx="2"/>
          </p:cNvCxnSpPr>
          <p:nvPr/>
        </p:nvCxnSpPr>
        <p:spPr>
          <a:xfrm flipH="1" flipV="1">
            <a:off x="7118194" y="2193716"/>
            <a:ext cx="243410" cy="76012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Marcador de contenido 2">
            <a:extLst>
              <a:ext uri="{FF2B5EF4-FFF2-40B4-BE49-F238E27FC236}">
                <a16:creationId xmlns:a16="http://schemas.microsoft.com/office/drawing/2014/main" id="{7C041496-44E5-44DD-A0FC-6AB7E255E1E3}"/>
              </a:ext>
            </a:extLst>
          </p:cNvPr>
          <p:cNvSpPr txBox="1">
            <a:spLocks/>
          </p:cNvSpPr>
          <p:nvPr/>
        </p:nvSpPr>
        <p:spPr>
          <a:xfrm>
            <a:off x="438910" y="4147583"/>
            <a:ext cx="4775537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 smtClean="0">
                <a:solidFill>
                  <a:schemeClr val="tx1"/>
                </a:solidFill>
              </a:rPr>
              <a:t>Plantamos Balance </a:t>
            </a:r>
            <a:r>
              <a:rPr lang="es-ES" sz="1800" dirty="0">
                <a:solidFill>
                  <a:schemeClr val="tx1"/>
                </a:solidFill>
              </a:rPr>
              <a:t>de </a:t>
            </a:r>
            <a:r>
              <a:rPr lang="es-ES" sz="1800" dirty="0" smtClean="0">
                <a:solidFill>
                  <a:schemeClr val="tx1"/>
                </a:solidFill>
              </a:rPr>
              <a:t>Masa Total y Parcial:</a:t>
            </a:r>
            <a:endParaRPr lang="es-E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3">
                <a:extLst>
                  <a:ext uri="{FF2B5EF4-FFF2-40B4-BE49-F238E27FC236}">
                    <a16:creationId xmlns:a16="http://schemas.microsoft.com/office/drawing/2014/main" id="{31F3B005-883A-4CA4-B8AD-625BD95D5C9A}"/>
                  </a:ext>
                </a:extLst>
              </p:cNvPr>
              <p:cNvSpPr txBox="1"/>
              <p:nvPr/>
            </p:nvSpPr>
            <p:spPr>
              <a:xfrm>
                <a:off x="486522" y="5165100"/>
                <a:ext cx="38061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419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419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s-419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419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419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419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s-419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7" name="TextBox 3">
                <a:extLst>
                  <a:ext uri="{FF2B5EF4-FFF2-40B4-BE49-F238E27FC236}">
                    <a16:creationId xmlns:a16="http://schemas.microsoft.com/office/drawing/2014/main" id="{31F3B005-883A-4CA4-B8AD-625BD95D5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22" y="5165100"/>
                <a:ext cx="3806170" cy="276999"/>
              </a:xfrm>
              <a:prstGeom prst="rect">
                <a:avLst/>
              </a:prstGeom>
              <a:blipFill>
                <a:blip r:embed="rId10"/>
                <a:stretch>
                  <a:fillRect l="-962" b="-2391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Marcador de contenido 2">
            <a:extLst>
              <a:ext uri="{FF2B5EF4-FFF2-40B4-BE49-F238E27FC236}">
                <a16:creationId xmlns:a16="http://schemas.microsoft.com/office/drawing/2014/main" id="{5D198803-5D21-4A6B-8441-33CFC1B5E486}"/>
              </a:ext>
            </a:extLst>
          </p:cNvPr>
          <p:cNvSpPr txBox="1">
            <a:spLocks/>
          </p:cNvSpPr>
          <p:nvPr/>
        </p:nvSpPr>
        <p:spPr>
          <a:xfrm>
            <a:off x="4770204" y="5324281"/>
            <a:ext cx="2781064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¿Qué dato no usé todavía?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9524384" y="2210768"/>
            <a:ext cx="729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dirty="0" smtClean="0"/>
              <a:t>G</a:t>
            </a:r>
            <a:r>
              <a:rPr lang="es-419" dirty="0" smtClean="0">
                <a:sym typeface="Wingdings" panose="05000000000000000000" pitchFamily="2" charset="2"/>
              </a:rPr>
              <a:t>L</a:t>
            </a:r>
            <a:endParaRPr lang="en-US" dirty="0"/>
          </a:p>
        </p:txBody>
      </p:sp>
      <p:sp>
        <p:nvSpPr>
          <p:cNvPr id="36" name="CuadroTexto 35"/>
          <p:cNvSpPr txBox="1"/>
          <p:nvPr/>
        </p:nvSpPr>
        <p:spPr>
          <a:xfrm>
            <a:off x="10591298" y="2118814"/>
            <a:ext cx="1290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s-419" baseline="-25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s-419" dirty="0" smtClean="0">
                <a:latin typeface="Calibri" panose="020F0502020204030204" pitchFamily="34" charset="0"/>
                <a:cs typeface="Calibri" panose="020F0502020204030204" pitchFamily="34" charset="0"/>
              </a:rPr>
              <a:t> =</a:t>
            </a:r>
            <a:r>
              <a:rPr lang="es-419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419" dirty="0" smtClean="0">
                <a:latin typeface="Calibri" panose="020F0502020204030204" pitchFamily="34" charset="0"/>
                <a:cs typeface="Calibri" panose="020F0502020204030204" pitchFamily="34" charset="0"/>
              </a:rPr>
              <a:t>90%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7663468" y="4474480"/>
            <a:ext cx="11368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s-419" sz="1600" baseline="-25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s-419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419" sz="1600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s-419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20%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9375041" y="3061676"/>
            <a:ext cx="1027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dirty="0" smtClean="0">
                <a:latin typeface="Calibri" panose="020F0502020204030204" pitchFamily="34" charset="0"/>
                <a:cs typeface="Calibri" panose="020F0502020204030204" pitchFamily="34" charset="0"/>
              </a:rPr>
              <a:t>T=110°C</a:t>
            </a:r>
          </a:p>
        </p:txBody>
      </p:sp>
      <p:sp>
        <p:nvSpPr>
          <p:cNvPr id="41" name="CuadroTexto 40"/>
          <p:cNvSpPr txBox="1"/>
          <p:nvPr/>
        </p:nvSpPr>
        <p:spPr>
          <a:xfrm>
            <a:off x="9206630" y="2656542"/>
            <a:ext cx="1422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Δ</a:t>
            </a:r>
            <a:r>
              <a:rPr lang="es-419" sz="1400" dirty="0" smtClean="0"/>
              <a:t>M=30 </a:t>
            </a:r>
            <a:r>
              <a:rPr lang="es-419" sz="1400" dirty="0" err="1" smtClean="0"/>
              <a:t>kmol</a:t>
            </a:r>
            <a:r>
              <a:rPr lang="es-419" sz="1400" dirty="0" smtClean="0"/>
              <a:t>/h</a:t>
            </a:r>
            <a:endParaRPr lang="en-US" sz="1400" dirty="0"/>
          </a:p>
        </p:txBody>
      </p:sp>
      <p:sp>
        <p:nvSpPr>
          <p:cNvPr id="42" name="CuadroTexto 41"/>
          <p:cNvSpPr txBox="1"/>
          <p:nvPr/>
        </p:nvSpPr>
        <p:spPr>
          <a:xfrm>
            <a:off x="10462739" y="1656033"/>
            <a:ext cx="13708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s-419" sz="16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s-419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= 75 </a:t>
            </a:r>
            <a:r>
              <a:rPr lang="es-419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kmol</a:t>
            </a:r>
            <a:r>
              <a:rPr lang="es-419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/h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CuadroTexto 43"/>
          <p:cNvSpPr txBox="1"/>
          <p:nvPr/>
        </p:nvSpPr>
        <p:spPr>
          <a:xfrm>
            <a:off x="7635111" y="4093693"/>
            <a:ext cx="1715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G+A = 200 </a:t>
            </a:r>
            <a:r>
              <a:rPr lang="es-419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kmol</a:t>
            </a:r>
            <a:r>
              <a:rPr lang="es-419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/h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6650471" y="2953842"/>
            <a:ext cx="1422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Δ</a:t>
            </a:r>
            <a:r>
              <a:rPr lang="es-419" sz="1400" dirty="0" smtClean="0"/>
              <a:t>M=30 </a:t>
            </a:r>
            <a:r>
              <a:rPr lang="es-419" sz="1400" dirty="0" err="1" smtClean="0"/>
              <a:t>kmol</a:t>
            </a:r>
            <a:r>
              <a:rPr lang="es-419" sz="1400" dirty="0" smtClean="0"/>
              <a:t>/h</a:t>
            </a:r>
            <a:endParaRPr lang="en-US" sz="1400" dirty="0"/>
          </a:p>
        </p:txBody>
      </p:sp>
      <p:sp>
        <p:nvSpPr>
          <p:cNvPr id="4" name="Cerrar llave 3"/>
          <p:cNvSpPr/>
          <p:nvPr/>
        </p:nvSpPr>
        <p:spPr>
          <a:xfrm>
            <a:off x="6276867" y="2560773"/>
            <a:ext cx="459621" cy="1111718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10061664" y="4888071"/>
            <a:ext cx="1771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s-419" sz="16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s-419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= 105 </a:t>
            </a:r>
            <a:r>
              <a:rPr lang="es-419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kmol</a:t>
            </a:r>
            <a:r>
              <a:rPr lang="es-419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/h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CuadroTexto 46"/>
          <p:cNvSpPr txBox="1"/>
          <p:nvPr/>
        </p:nvSpPr>
        <p:spPr>
          <a:xfrm>
            <a:off x="9356214" y="3458451"/>
            <a:ext cx="1027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dirty="0" smtClean="0">
                <a:latin typeface="Calibri" panose="020F0502020204030204" pitchFamily="34" charset="0"/>
                <a:cs typeface="Calibri" panose="020F0502020204030204" pitchFamily="34" charset="0"/>
              </a:rPr>
              <a:t>m=0,4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9988052" y="1115481"/>
                <a:ext cx="6313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48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8052" y="1115481"/>
                <a:ext cx="631391" cy="276999"/>
              </a:xfrm>
              <a:prstGeom prst="rect">
                <a:avLst/>
              </a:prstGeom>
              <a:blipFill>
                <a:blip r:embed="rId11"/>
                <a:stretch>
                  <a:fillRect l="-9615" r="-8654" b="-2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3">
                <a:extLst>
                  <a:ext uri="{FF2B5EF4-FFF2-40B4-BE49-F238E27FC236}">
                    <a16:creationId xmlns:a16="http://schemas.microsoft.com/office/drawing/2014/main" id="{31F3B005-883A-4CA4-B8AD-625BD95D5C9A}"/>
                  </a:ext>
                </a:extLst>
              </p:cNvPr>
              <p:cNvSpPr txBox="1"/>
              <p:nvPr/>
            </p:nvSpPr>
            <p:spPr>
              <a:xfrm>
                <a:off x="486522" y="4625110"/>
                <a:ext cx="19341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419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419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419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49" name="TextBox 3">
                <a:extLst>
                  <a:ext uri="{FF2B5EF4-FFF2-40B4-BE49-F238E27FC236}">
                    <a16:creationId xmlns:a16="http://schemas.microsoft.com/office/drawing/2014/main" id="{31F3B005-883A-4CA4-B8AD-625BD95D5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22" y="4625110"/>
                <a:ext cx="1934183" cy="276999"/>
              </a:xfrm>
              <a:prstGeom prst="rect">
                <a:avLst/>
              </a:prstGeom>
              <a:blipFill>
                <a:blip r:embed="rId12"/>
                <a:stretch>
                  <a:fillRect l="-2839" r="-631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3">
                <a:extLst>
                  <a:ext uri="{FF2B5EF4-FFF2-40B4-BE49-F238E27FC236}">
                    <a16:creationId xmlns:a16="http://schemas.microsoft.com/office/drawing/2014/main" id="{31F3B005-883A-4CA4-B8AD-625BD95D5C9A}"/>
                  </a:ext>
                </a:extLst>
              </p:cNvPr>
              <p:cNvSpPr txBox="1"/>
              <p:nvPr/>
            </p:nvSpPr>
            <p:spPr>
              <a:xfrm>
                <a:off x="3473785" y="4611072"/>
                <a:ext cx="359095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419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419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419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419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419" i="1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419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=170 </m:t>
                      </m:r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𝑘𝑚𝑜𝑙</m:t>
                      </m:r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50" name="TextBox 3">
                <a:extLst>
                  <a:ext uri="{FF2B5EF4-FFF2-40B4-BE49-F238E27FC236}">
                    <a16:creationId xmlns:a16="http://schemas.microsoft.com/office/drawing/2014/main" id="{31F3B005-883A-4CA4-B8AD-625BD95D5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3785" y="4611072"/>
                <a:ext cx="3590956" cy="276999"/>
              </a:xfrm>
              <a:prstGeom prst="rect">
                <a:avLst/>
              </a:prstGeom>
              <a:blipFill>
                <a:blip r:embed="rId13"/>
                <a:stretch>
                  <a:fillRect t="-2174" b="-3260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3">
                <a:extLst>
                  <a:ext uri="{FF2B5EF4-FFF2-40B4-BE49-F238E27FC236}">
                    <a16:creationId xmlns:a16="http://schemas.microsoft.com/office/drawing/2014/main" id="{31F3B005-883A-4CA4-B8AD-625BD95D5C9A}"/>
                  </a:ext>
                </a:extLst>
              </p:cNvPr>
              <p:cNvSpPr txBox="1"/>
              <p:nvPr/>
            </p:nvSpPr>
            <p:spPr>
              <a:xfrm>
                <a:off x="483073" y="5626143"/>
                <a:ext cx="37194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419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419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s-419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419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419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419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s-419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51" name="TextBox 3">
                <a:extLst>
                  <a:ext uri="{FF2B5EF4-FFF2-40B4-BE49-F238E27FC236}">
                    <a16:creationId xmlns:a16="http://schemas.microsoft.com/office/drawing/2014/main" id="{31F3B005-883A-4CA4-B8AD-625BD95D5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073" y="5626143"/>
                <a:ext cx="3719480" cy="276999"/>
              </a:xfrm>
              <a:prstGeom prst="rect">
                <a:avLst/>
              </a:prstGeom>
              <a:blipFill>
                <a:blip r:embed="rId14"/>
                <a:stretch>
                  <a:fillRect l="-328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Elipse 6"/>
          <p:cNvSpPr/>
          <p:nvPr/>
        </p:nvSpPr>
        <p:spPr>
          <a:xfrm>
            <a:off x="2909654" y="5146181"/>
            <a:ext cx="363008" cy="384506"/>
          </a:xfrm>
          <a:prstGeom prst="ellipse">
            <a:avLst/>
          </a:prstGeom>
          <a:solidFill>
            <a:srgbClr val="A6B727">
              <a:alpha val="40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2" name="Elipse 51"/>
          <p:cNvSpPr/>
          <p:nvPr/>
        </p:nvSpPr>
        <p:spPr>
          <a:xfrm>
            <a:off x="3925460" y="5134910"/>
            <a:ext cx="367231" cy="399211"/>
          </a:xfrm>
          <a:prstGeom prst="ellipse">
            <a:avLst/>
          </a:prstGeom>
          <a:solidFill>
            <a:srgbClr val="A6B727">
              <a:alpha val="40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4" name="Elipse 53"/>
          <p:cNvSpPr/>
          <p:nvPr/>
        </p:nvSpPr>
        <p:spPr>
          <a:xfrm>
            <a:off x="6774623" y="2923932"/>
            <a:ext cx="1245953" cy="399211"/>
          </a:xfrm>
          <a:prstGeom prst="ellipse">
            <a:avLst/>
          </a:prstGeom>
          <a:solidFill>
            <a:srgbClr val="A6B727">
              <a:alpha val="40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5" name="Elipse 54"/>
          <p:cNvSpPr/>
          <p:nvPr/>
        </p:nvSpPr>
        <p:spPr>
          <a:xfrm>
            <a:off x="2817675" y="5588707"/>
            <a:ext cx="363008" cy="384506"/>
          </a:xfrm>
          <a:prstGeom prst="ellipse">
            <a:avLst/>
          </a:prstGeom>
          <a:solidFill>
            <a:srgbClr val="A6B727">
              <a:alpha val="40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6" name="Elipse 55"/>
          <p:cNvSpPr/>
          <p:nvPr/>
        </p:nvSpPr>
        <p:spPr>
          <a:xfrm>
            <a:off x="3833481" y="5577436"/>
            <a:ext cx="367231" cy="399211"/>
          </a:xfrm>
          <a:prstGeom prst="ellipse">
            <a:avLst/>
          </a:prstGeom>
          <a:solidFill>
            <a:srgbClr val="A6B727">
              <a:alpha val="40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7" name="Cerrar llave 56"/>
          <p:cNvSpPr/>
          <p:nvPr/>
        </p:nvSpPr>
        <p:spPr>
          <a:xfrm>
            <a:off x="4305621" y="5079955"/>
            <a:ext cx="458233" cy="891699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5685385" y="5616065"/>
                <a:ext cx="11757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=0,556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59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385" y="5616065"/>
                <a:ext cx="1175706" cy="276999"/>
              </a:xfrm>
              <a:prstGeom prst="rect">
                <a:avLst/>
              </a:prstGeom>
              <a:blipFill>
                <a:blip r:embed="rId15"/>
                <a:stretch>
                  <a:fillRect l="-4663" r="-5181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5654994" y="5920934"/>
                <a:ext cx="12657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=0,0625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60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4994" y="5920934"/>
                <a:ext cx="1265731" cy="276999"/>
              </a:xfrm>
              <a:prstGeom prst="rect">
                <a:avLst/>
              </a:prstGeom>
              <a:blipFill>
                <a:blip r:embed="rId16"/>
                <a:stretch>
                  <a:fillRect l="-4348" r="-5314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Marcador de contenido 2">
            <a:extLst>
              <a:ext uri="{FF2B5EF4-FFF2-40B4-BE49-F238E27FC236}">
                <a16:creationId xmlns:a16="http://schemas.microsoft.com/office/drawing/2014/main" id="{7C041496-44E5-44DD-A0FC-6AB7E255E1E3}"/>
              </a:ext>
            </a:extLst>
          </p:cNvPr>
          <p:cNvSpPr txBox="1">
            <a:spLocks/>
          </p:cNvSpPr>
          <p:nvPr/>
        </p:nvSpPr>
        <p:spPr>
          <a:xfrm>
            <a:off x="2192460" y="3731003"/>
            <a:ext cx="3205505" cy="371832"/>
          </a:xfrm>
          <a:prstGeom prst="rect">
            <a:avLst/>
          </a:prstGeom>
          <a:ln w="19050">
            <a:solidFill>
              <a:srgbClr val="7030A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 smtClean="0">
                <a:solidFill>
                  <a:srgbClr val="002060"/>
                </a:solidFill>
              </a:rPr>
              <a:t>¿Qué tipo de operación es?</a:t>
            </a:r>
            <a:endParaRPr lang="es-ES" sz="1800" dirty="0">
              <a:solidFill>
                <a:srgbClr val="002060"/>
              </a:solidFill>
            </a:endParaRPr>
          </a:p>
        </p:txBody>
      </p:sp>
      <p:cxnSp>
        <p:nvCxnSpPr>
          <p:cNvPr id="62" name="Straight Arrow Connector 29">
            <a:extLst>
              <a:ext uri="{FF2B5EF4-FFF2-40B4-BE49-F238E27FC236}">
                <a16:creationId xmlns:a16="http://schemas.microsoft.com/office/drawing/2014/main" id="{3394E565-4D18-46F0-98C7-9EFE4CB5BF27}"/>
              </a:ext>
            </a:extLst>
          </p:cNvPr>
          <p:cNvCxnSpPr>
            <a:cxnSpLocks/>
          </p:cNvCxnSpPr>
          <p:nvPr/>
        </p:nvCxnSpPr>
        <p:spPr>
          <a:xfrm>
            <a:off x="7025906" y="6071416"/>
            <a:ext cx="63756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2">
                <a:extLst>
                  <a:ext uri="{FF2B5EF4-FFF2-40B4-BE49-F238E27FC236}">
                    <a16:creationId xmlns:a16="http://schemas.microsoft.com/office/drawing/2014/main" id="{CA7CCCA7-21C6-4E68-A18D-B1791A6B9377}"/>
                  </a:ext>
                </a:extLst>
              </p:cNvPr>
              <p:cNvSpPr txBox="1"/>
              <p:nvPr/>
            </p:nvSpPr>
            <p:spPr>
              <a:xfrm>
                <a:off x="7860409" y="5918327"/>
                <a:ext cx="6967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𝑅𝑡𝑎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63" name="TextBox 2">
                <a:extLst>
                  <a:ext uri="{FF2B5EF4-FFF2-40B4-BE49-F238E27FC236}">
                    <a16:creationId xmlns:a16="http://schemas.microsoft.com/office/drawing/2014/main" id="{CA7CCCA7-21C6-4E68-A18D-B1791A6B93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409" y="5918327"/>
                <a:ext cx="696794" cy="276999"/>
              </a:xfrm>
              <a:prstGeom prst="rect">
                <a:avLst/>
              </a:prstGeom>
              <a:blipFill>
                <a:blip r:embed="rId17"/>
                <a:stretch>
                  <a:fillRect l="-7826" t="-2222" r="-11304" b="-3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Arrow Connector 29">
            <a:extLst>
              <a:ext uri="{FF2B5EF4-FFF2-40B4-BE49-F238E27FC236}">
                <a16:creationId xmlns:a16="http://schemas.microsoft.com/office/drawing/2014/main" id="{3394E565-4D18-46F0-98C7-9EFE4CB5BF27}"/>
              </a:ext>
            </a:extLst>
          </p:cNvPr>
          <p:cNvCxnSpPr>
            <a:cxnSpLocks/>
            <a:stCxn id="54" idx="4"/>
            <a:endCxn id="65" idx="0"/>
          </p:cNvCxnSpPr>
          <p:nvPr/>
        </p:nvCxnSpPr>
        <p:spPr>
          <a:xfrm>
            <a:off x="7397600" y="3323143"/>
            <a:ext cx="5436" cy="28890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2">
                <a:extLst>
                  <a:ext uri="{FF2B5EF4-FFF2-40B4-BE49-F238E27FC236}">
                    <a16:creationId xmlns:a16="http://schemas.microsoft.com/office/drawing/2014/main" id="{CA7CCCA7-21C6-4E68-A18D-B1791A6B9377}"/>
                  </a:ext>
                </a:extLst>
              </p:cNvPr>
              <p:cNvSpPr txBox="1"/>
              <p:nvPr/>
            </p:nvSpPr>
            <p:spPr>
              <a:xfrm>
                <a:off x="7054639" y="3612052"/>
                <a:ext cx="69679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𝑅𝑡𝑎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65" name="TextBox 2">
                <a:extLst>
                  <a:ext uri="{FF2B5EF4-FFF2-40B4-BE49-F238E27FC236}">
                    <a16:creationId xmlns:a16="http://schemas.microsoft.com/office/drawing/2014/main" id="{CA7CCCA7-21C6-4E68-A18D-B1791A6B93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4639" y="3612052"/>
                <a:ext cx="696794" cy="276999"/>
              </a:xfrm>
              <a:prstGeom prst="rect">
                <a:avLst/>
              </a:prstGeom>
              <a:blipFill>
                <a:blip r:embed="rId18"/>
                <a:stretch>
                  <a:fillRect l="-7826" t="-4444" r="-11304" b="-3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141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9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8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9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9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000"/>
                            </p:stCondLst>
                            <p:childTnLst>
                              <p:par>
                                <p:cTn id="1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22" grpId="0"/>
      <p:bldP spid="23" grpId="0"/>
      <p:bldP spid="26" grpId="0"/>
      <p:bldP spid="27" grpId="0"/>
      <p:bldP spid="32" grpId="0"/>
      <p:bldP spid="35" grpId="0"/>
      <p:bldP spid="36" grpId="0"/>
      <p:bldP spid="37" grpId="0"/>
      <p:bldP spid="39" grpId="0"/>
      <p:bldP spid="41" grpId="0"/>
      <p:bldP spid="42" grpId="0"/>
      <p:bldP spid="44" grpId="0"/>
      <p:bldP spid="45" grpId="0"/>
      <p:bldP spid="4" grpId="0" animBg="1"/>
      <p:bldP spid="46" grpId="0"/>
      <p:bldP spid="47" grpId="0"/>
      <p:bldP spid="48" grpId="0"/>
      <p:bldP spid="49" grpId="0"/>
      <p:bldP spid="50" grpId="0"/>
      <p:bldP spid="51" grpId="0"/>
      <p:bldP spid="7" grpId="0" animBg="1"/>
      <p:bldP spid="52" grpId="0" animBg="1"/>
      <p:bldP spid="54" grpId="0" animBg="1"/>
      <p:bldP spid="55" grpId="0" animBg="1"/>
      <p:bldP spid="56" grpId="0" animBg="1"/>
      <p:bldP spid="57" grpId="0" animBg="1"/>
      <p:bldP spid="59" grpId="0"/>
      <p:bldP spid="60" grpId="0"/>
      <p:bldP spid="61" grpId="0" animBg="1"/>
      <p:bldP spid="63" grpId="0"/>
      <p:bldP spid="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10" name="Imagen 2" descr="Nueva marca difusion - web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223" y="254465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0797657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76.52/76.05 -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					         1°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 </a:t>
            </a:r>
          </a:p>
        </p:txBody>
      </p:sp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fld>
            <a:r>
              <a:rPr lang="en-US" sz="1600" b="1" dirty="0"/>
              <a:t>-</a:t>
            </a: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635000" y="318696"/>
            <a:ext cx="9875520" cy="735404"/>
          </a:xfrm>
        </p:spPr>
        <p:txBody>
          <a:bodyPr>
            <a:normAutofit/>
          </a:bodyPr>
          <a:lstStyle/>
          <a:p>
            <a:r>
              <a:rPr lang="es-AR" dirty="0"/>
              <a:t>Ejercicio 2 – </a:t>
            </a:r>
            <a:r>
              <a:rPr lang="es-419" dirty="0"/>
              <a:t>Absorción + Destilación</a:t>
            </a:r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/>
          <a:srcRect l="3557" r="36533"/>
          <a:stretch/>
        </p:blipFill>
        <p:spPr>
          <a:xfrm>
            <a:off x="7508001" y="1200647"/>
            <a:ext cx="3492602" cy="4800174"/>
          </a:xfrm>
          <a:prstGeom prst="rect">
            <a:avLst/>
          </a:prstGeom>
        </p:spPr>
      </p:pic>
      <p:cxnSp>
        <p:nvCxnSpPr>
          <p:cNvPr id="9" name="Straight Arrow Connector 5">
            <a:extLst>
              <a:ext uri="{FF2B5EF4-FFF2-40B4-BE49-F238E27FC236}">
                <a16:creationId xmlns:a16="http://schemas.microsoft.com/office/drawing/2014/main" id="{084C507C-70BB-4624-AF3E-F1E9694A7C2F}"/>
              </a:ext>
            </a:extLst>
          </p:cNvPr>
          <p:cNvCxnSpPr>
            <a:cxnSpLocks/>
          </p:cNvCxnSpPr>
          <p:nvPr/>
        </p:nvCxnSpPr>
        <p:spPr>
          <a:xfrm flipV="1">
            <a:off x="1325461" y="1887524"/>
            <a:ext cx="0" cy="34310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36">
            <a:extLst>
              <a:ext uri="{FF2B5EF4-FFF2-40B4-BE49-F238E27FC236}">
                <a16:creationId xmlns:a16="http://schemas.microsoft.com/office/drawing/2014/main" id="{A930C394-9931-492A-8BC8-FB4C966657CC}"/>
              </a:ext>
            </a:extLst>
          </p:cNvPr>
          <p:cNvCxnSpPr>
            <a:cxnSpLocks/>
          </p:cNvCxnSpPr>
          <p:nvPr/>
        </p:nvCxnSpPr>
        <p:spPr>
          <a:xfrm>
            <a:off x="1325461" y="5318620"/>
            <a:ext cx="525150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3">
                <a:extLst>
                  <a:ext uri="{FF2B5EF4-FFF2-40B4-BE49-F238E27FC236}">
                    <a16:creationId xmlns:a16="http://schemas.microsoft.com/office/drawing/2014/main" id="{C1F00D03-AE4E-4B5C-BC9F-07574FE49961}"/>
                  </a:ext>
                </a:extLst>
              </p:cNvPr>
              <p:cNvSpPr txBox="1"/>
              <p:nvPr/>
            </p:nvSpPr>
            <p:spPr>
              <a:xfrm>
                <a:off x="1006679" y="1763190"/>
                <a:ext cx="1915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16" name="TextBox 13">
                <a:extLst>
                  <a:ext uri="{FF2B5EF4-FFF2-40B4-BE49-F238E27FC236}">
                    <a16:creationId xmlns:a16="http://schemas.microsoft.com/office/drawing/2014/main" id="{C1F00D03-AE4E-4B5C-BC9F-07574FE49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679" y="1763190"/>
                <a:ext cx="191591" cy="276999"/>
              </a:xfrm>
              <a:prstGeom prst="rect">
                <a:avLst/>
              </a:prstGeom>
              <a:blipFill>
                <a:blip r:embed="rId5"/>
                <a:stretch>
                  <a:fillRect l="-28125" r="-28125"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4">
                <a:extLst>
                  <a:ext uri="{FF2B5EF4-FFF2-40B4-BE49-F238E27FC236}">
                    <a16:creationId xmlns:a16="http://schemas.microsoft.com/office/drawing/2014/main" id="{D272C695-AEF8-40BF-9978-14BD0B7FD61C}"/>
                  </a:ext>
                </a:extLst>
              </p:cNvPr>
              <p:cNvSpPr txBox="1"/>
              <p:nvPr/>
            </p:nvSpPr>
            <p:spPr>
              <a:xfrm>
                <a:off x="6476364" y="5433800"/>
                <a:ext cx="2012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17" name="TextBox 14">
                <a:extLst>
                  <a:ext uri="{FF2B5EF4-FFF2-40B4-BE49-F238E27FC236}">
                    <a16:creationId xmlns:a16="http://schemas.microsoft.com/office/drawing/2014/main" id="{D272C695-AEF8-40BF-9978-14BD0B7FD6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6364" y="5433800"/>
                <a:ext cx="201209" cy="276999"/>
              </a:xfrm>
              <a:prstGeom prst="rect">
                <a:avLst/>
              </a:prstGeom>
              <a:blipFill>
                <a:blip r:embed="rId6"/>
                <a:stretch>
                  <a:fillRect l="-27273" r="-30303"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/>
              <p:nvPr/>
            </p:nvSpPr>
            <p:spPr>
              <a:xfrm>
                <a:off x="943186" y="2952695"/>
                <a:ext cx="2759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s-419" b="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186" y="2952695"/>
                <a:ext cx="275909" cy="276999"/>
              </a:xfrm>
              <a:prstGeom prst="rect">
                <a:avLst/>
              </a:prstGeom>
              <a:blipFill>
                <a:blip r:embed="rId7"/>
                <a:stretch>
                  <a:fillRect l="-22222" r="-8889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005DFD8-3778-4698-BEB3-367115B57C59}"/>
                  </a:ext>
                </a:extLst>
              </p:cNvPr>
              <p:cNvSpPr txBox="1"/>
              <p:nvPr/>
            </p:nvSpPr>
            <p:spPr>
              <a:xfrm>
                <a:off x="2086726" y="5406036"/>
                <a:ext cx="3124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005DFD8-3778-4698-BEB3-367115B57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6726" y="5406036"/>
                <a:ext cx="312457" cy="276999"/>
              </a:xfrm>
              <a:prstGeom prst="rect">
                <a:avLst/>
              </a:prstGeom>
              <a:blipFill>
                <a:blip r:embed="rId8"/>
                <a:stretch>
                  <a:fillRect l="-17308" r="-5769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393C9D5-BE7E-41AD-B46C-8102E24D42BD}"/>
                  </a:ext>
                </a:extLst>
              </p:cNvPr>
              <p:cNvSpPr txBox="1"/>
              <p:nvPr/>
            </p:nvSpPr>
            <p:spPr>
              <a:xfrm>
                <a:off x="4174083" y="5433800"/>
                <a:ext cx="3132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393C9D5-BE7E-41AD-B46C-8102E24D42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083" y="5433800"/>
                <a:ext cx="313291" cy="276999"/>
              </a:xfrm>
              <a:prstGeom prst="rect">
                <a:avLst/>
              </a:prstGeom>
              <a:blipFill>
                <a:blip r:embed="rId9"/>
                <a:stretch>
                  <a:fillRect l="-19608" r="-7843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53">
            <a:extLst>
              <a:ext uri="{FF2B5EF4-FFF2-40B4-BE49-F238E27FC236}">
                <a16:creationId xmlns:a16="http://schemas.microsoft.com/office/drawing/2014/main" id="{897DFA89-FC9D-450F-B5BE-1DA2E863A921}"/>
              </a:ext>
            </a:extLst>
          </p:cNvPr>
          <p:cNvCxnSpPr>
            <a:cxnSpLocks/>
            <a:stCxn id="23" idx="0"/>
          </p:cNvCxnSpPr>
          <p:nvPr/>
        </p:nvCxnSpPr>
        <p:spPr>
          <a:xfrm flipV="1">
            <a:off x="4330729" y="3070800"/>
            <a:ext cx="68859" cy="2363000"/>
          </a:xfrm>
          <a:prstGeom prst="line">
            <a:avLst/>
          </a:prstGeom>
          <a:ln w="952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54">
            <a:extLst>
              <a:ext uri="{FF2B5EF4-FFF2-40B4-BE49-F238E27FC236}">
                <a16:creationId xmlns:a16="http://schemas.microsoft.com/office/drawing/2014/main" id="{FA16E722-AB75-4147-8429-93DD33CB016D}"/>
              </a:ext>
            </a:extLst>
          </p:cNvPr>
          <p:cNvCxnSpPr>
            <a:cxnSpLocks/>
          </p:cNvCxnSpPr>
          <p:nvPr/>
        </p:nvCxnSpPr>
        <p:spPr>
          <a:xfrm flipV="1">
            <a:off x="2208795" y="3089449"/>
            <a:ext cx="2187393" cy="145556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9824897" y="5433800"/>
                <a:ext cx="11757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=0,556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6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4897" y="5433800"/>
                <a:ext cx="1175706" cy="276999"/>
              </a:xfrm>
              <a:prstGeom prst="rect">
                <a:avLst/>
              </a:prstGeom>
              <a:blipFill>
                <a:blip r:embed="rId10"/>
                <a:stretch>
                  <a:fillRect l="-4663" r="-5181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CuadroTexto 26"/>
          <p:cNvSpPr txBox="1"/>
          <p:nvPr/>
        </p:nvSpPr>
        <p:spPr>
          <a:xfrm>
            <a:off x="9312775" y="2670462"/>
            <a:ext cx="729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dirty="0" smtClean="0"/>
              <a:t>G</a:t>
            </a:r>
            <a:r>
              <a:rPr lang="es-419" dirty="0" smtClean="0">
                <a:sym typeface="Wingdings" panose="05000000000000000000" pitchFamily="2" charset="2"/>
              </a:rPr>
              <a:t>L</a:t>
            </a:r>
            <a:endParaRPr lang="en-US" dirty="0"/>
          </a:p>
        </p:txBody>
      </p:sp>
      <p:sp>
        <p:nvSpPr>
          <p:cNvPr id="33" name="CuadroTexto 32"/>
          <p:cNvSpPr txBox="1"/>
          <p:nvPr/>
        </p:nvSpPr>
        <p:spPr>
          <a:xfrm>
            <a:off x="9163432" y="3287892"/>
            <a:ext cx="1027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dirty="0" smtClean="0">
                <a:latin typeface="Calibri" panose="020F0502020204030204" pitchFamily="34" charset="0"/>
                <a:cs typeface="Calibri" panose="020F0502020204030204" pitchFamily="34" charset="0"/>
              </a:rPr>
              <a:t>m=0,4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9734872" y="1519937"/>
                <a:ext cx="12657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=0,0625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4872" y="1519937"/>
                <a:ext cx="1265731" cy="276999"/>
              </a:xfrm>
              <a:prstGeom prst="rect">
                <a:avLst/>
              </a:prstGeom>
              <a:blipFill>
                <a:blip r:embed="rId11"/>
                <a:stretch>
                  <a:fillRect l="-4327" r="-4808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10344826" y="2579138"/>
                <a:ext cx="100174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=0,11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35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4826" y="2579138"/>
                <a:ext cx="1001745" cy="276999"/>
              </a:xfrm>
              <a:prstGeom prst="rect">
                <a:avLst/>
              </a:prstGeom>
              <a:blipFill>
                <a:blip r:embed="rId12"/>
                <a:stretch>
                  <a:fillRect l="-7927" r="-7927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7874079" y="4996645"/>
                <a:ext cx="10100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=0,25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36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4079" y="4996645"/>
                <a:ext cx="1010085" cy="276999"/>
              </a:xfrm>
              <a:prstGeom prst="rect">
                <a:avLst/>
              </a:prstGeom>
              <a:blipFill>
                <a:blip r:embed="rId13"/>
                <a:stretch>
                  <a:fillRect l="-5455" r="-6667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7440889" y="4591589"/>
                <a:ext cx="159203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16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419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419" sz="1600" b="0" i="1" smtClean="0">
                          <a:latin typeface="Cambria Math" panose="02040503050406030204" pitchFamily="18" charset="0"/>
                        </a:rPr>
                        <m:t>=160 </m:t>
                      </m:r>
                      <m:r>
                        <a:rPr lang="es-419" sz="1600" b="0" i="1" smtClean="0">
                          <a:latin typeface="Cambria Math" panose="02040503050406030204" pitchFamily="18" charset="0"/>
                        </a:rPr>
                        <m:t>𝑘𝑚𝑜𝑙</m:t>
                      </m:r>
                      <m:r>
                        <a:rPr lang="es-419" sz="16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s-419" sz="16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s-419" sz="1600" dirty="0"/>
              </a:p>
            </p:txBody>
          </p:sp>
        </mc:Choice>
        <mc:Fallback xmlns="">
          <p:sp>
            <p:nvSpPr>
              <p:cNvPr id="37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0889" y="4591589"/>
                <a:ext cx="1592039" cy="246221"/>
              </a:xfrm>
              <a:prstGeom prst="rect">
                <a:avLst/>
              </a:prstGeom>
              <a:blipFill>
                <a:blip r:embed="rId14"/>
                <a:stretch>
                  <a:fillRect l="-2682" r="-2299" b="-3170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10266785" y="2154079"/>
                <a:ext cx="16189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16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419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419" sz="1600" b="0" i="1" smtClean="0">
                          <a:latin typeface="Cambria Math" panose="02040503050406030204" pitchFamily="18" charset="0"/>
                        </a:rPr>
                        <m:t>=67,5 </m:t>
                      </m:r>
                      <m:r>
                        <a:rPr lang="es-419" sz="1600" b="0" i="1" smtClean="0">
                          <a:latin typeface="Cambria Math" panose="02040503050406030204" pitchFamily="18" charset="0"/>
                        </a:rPr>
                        <m:t>𝑘𝑚𝑜𝑙</m:t>
                      </m:r>
                      <m:r>
                        <a:rPr lang="es-419" sz="16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s-419" sz="16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s-419" sz="1600" dirty="0"/>
              </a:p>
            </p:txBody>
          </p:sp>
        </mc:Choice>
        <mc:Fallback xmlns="">
          <p:sp>
            <p:nvSpPr>
              <p:cNvPr id="38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6785" y="2154079"/>
                <a:ext cx="1618905" cy="246221"/>
              </a:xfrm>
              <a:prstGeom prst="rect">
                <a:avLst/>
              </a:prstGeom>
              <a:blipFill>
                <a:blip r:embed="rId15"/>
                <a:stretch>
                  <a:fillRect l="-2256" r="-2256" b="-3170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5458882" y="2207162"/>
                <a:ext cx="2091085" cy="5577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>
                  <a:defRPr b="0" i="1">
                    <a:solidFill>
                      <a:schemeClr val="accent4"/>
                    </a:solidFill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419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s-419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419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419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419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419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s-419">
                              <a:latin typeface="Cambria Math" panose="02040503050406030204" pitchFamily="18" charset="0"/>
                            </a:rPr>
                            <m:t>𝑋</m:t>
                          </m:r>
                        </m:num>
                        <m:den>
                          <m:r>
                            <a:rPr lang="es-419">
                              <a:latin typeface="Cambria Math" panose="02040503050406030204" pitchFamily="18" charset="0"/>
                            </a:rPr>
                            <m:t>1+</m:t>
                          </m:r>
                          <m:d>
                            <m:dPr>
                              <m:ctrlPr>
                                <a:rPr lang="es-419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419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s-419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  <m:r>
                            <a:rPr lang="es-419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s-419">
                              <a:latin typeface="Cambria Math" panose="02040503050406030204" pitchFamily="18" charset="0"/>
                            </a:rPr>
                            <m:t>𝑋</m:t>
                          </m:r>
                        </m:den>
                      </m:f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39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882" y="2207162"/>
                <a:ext cx="2091085" cy="55778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/>
              <p:nvPr/>
            </p:nvSpPr>
            <p:spPr>
              <a:xfrm>
                <a:off x="813655" y="4401917"/>
                <a:ext cx="2759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s-419" b="0" dirty="0"/>
              </a:p>
            </p:txBody>
          </p:sp>
        </mc:Choice>
        <mc:Fallback xmlns="">
          <p:sp>
            <p:nvSpPr>
              <p:cNvPr id="40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655" y="4401917"/>
                <a:ext cx="275909" cy="276999"/>
              </a:xfrm>
              <a:prstGeom prst="rect">
                <a:avLst/>
              </a:prstGeom>
              <a:blipFill>
                <a:blip r:embed="rId17"/>
                <a:stretch>
                  <a:fillRect l="-19565" r="-6522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co 2"/>
          <p:cNvSpPr/>
          <p:nvPr/>
        </p:nvSpPr>
        <p:spPr>
          <a:xfrm rot="19859397">
            <a:off x="-4009706" y="4982879"/>
            <a:ext cx="12416855" cy="2449369"/>
          </a:xfrm>
          <a:prstGeom prst="arc">
            <a:avLst>
              <a:gd name="adj1" fmla="val 15367390"/>
              <a:gd name="adj2" fmla="val 21292143"/>
            </a:avLst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41" name="Straight Connector 53">
            <a:extLst>
              <a:ext uri="{FF2B5EF4-FFF2-40B4-BE49-F238E27FC236}">
                <a16:creationId xmlns:a16="http://schemas.microsoft.com/office/drawing/2014/main" id="{897DFA89-FC9D-450F-B5BE-1DA2E863A921}"/>
              </a:ext>
            </a:extLst>
          </p:cNvPr>
          <p:cNvCxnSpPr>
            <a:cxnSpLocks/>
          </p:cNvCxnSpPr>
          <p:nvPr/>
        </p:nvCxnSpPr>
        <p:spPr>
          <a:xfrm flipV="1">
            <a:off x="2208795" y="4540416"/>
            <a:ext cx="13537" cy="837857"/>
          </a:xfrm>
          <a:prstGeom prst="line">
            <a:avLst/>
          </a:prstGeom>
          <a:ln w="952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53">
            <a:extLst>
              <a:ext uri="{FF2B5EF4-FFF2-40B4-BE49-F238E27FC236}">
                <a16:creationId xmlns:a16="http://schemas.microsoft.com/office/drawing/2014/main" id="{897DFA89-FC9D-450F-B5BE-1DA2E863A921}"/>
              </a:ext>
            </a:extLst>
          </p:cNvPr>
          <p:cNvCxnSpPr>
            <a:cxnSpLocks/>
          </p:cNvCxnSpPr>
          <p:nvPr/>
        </p:nvCxnSpPr>
        <p:spPr>
          <a:xfrm flipH="1">
            <a:off x="1319001" y="3091194"/>
            <a:ext cx="3093149" cy="45511"/>
          </a:xfrm>
          <a:prstGeom prst="line">
            <a:avLst/>
          </a:prstGeom>
          <a:ln w="952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53">
            <a:extLst>
              <a:ext uri="{FF2B5EF4-FFF2-40B4-BE49-F238E27FC236}">
                <a16:creationId xmlns:a16="http://schemas.microsoft.com/office/drawing/2014/main" id="{897DFA89-FC9D-450F-B5BE-1DA2E863A921}"/>
              </a:ext>
            </a:extLst>
          </p:cNvPr>
          <p:cNvCxnSpPr>
            <a:cxnSpLocks/>
          </p:cNvCxnSpPr>
          <p:nvPr/>
        </p:nvCxnSpPr>
        <p:spPr>
          <a:xfrm flipH="1">
            <a:off x="1275577" y="4540416"/>
            <a:ext cx="960291" cy="0"/>
          </a:xfrm>
          <a:prstGeom prst="line">
            <a:avLst/>
          </a:prstGeom>
          <a:ln w="952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arcador de contenido 2"/>
          <p:cNvSpPr>
            <a:spLocks noGrp="1"/>
          </p:cNvSpPr>
          <p:nvPr>
            <p:ph idx="1"/>
          </p:nvPr>
        </p:nvSpPr>
        <p:spPr>
          <a:xfrm>
            <a:off x="438910" y="1054099"/>
            <a:ext cx="11329418" cy="603251"/>
          </a:xfrm>
        </p:spPr>
        <p:txBody>
          <a:bodyPr>
            <a:normAutofit/>
          </a:bodyPr>
          <a:lstStyle/>
          <a:p>
            <a:pPr marL="263525" lvl="0" indent="-219075" algn="just">
              <a:lnSpc>
                <a:spcPct val="160000"/>
              </a:lnSpc>
              <a:buFont typeface="+mj-lt"/>
              <a:buAutoNum type="alphaLcParenR"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Representar en un diagrama X-Y la recta de operación y curva de equilibrio para la Torre 1</a:t>
            </a:r>
          </a:p>
        </p:txBody>
      </p:sp>
      <p:sp>
        <p:nvSpPr>
          <p:cNvPr id="49" name="Marcador de contenido 2"/>
          <p:cNvSpPr txBox="1">
            <a:spLocks/>
          </p:cNvSpPr>
          <p:nvPr/>
        </p:nvSpPr>
        <p:spPr>
          <a:xfrm>
            <a:off x="619028" y="5680215"/>
            <a:ext cx="5286210" cy="5461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1650" indent="-457200" algn="just">
              <a:lnSpc>
                <a:spcPct val="160000"/>
              </a:lnSpc>
              <a:buFont typeface="+mj-lt"/>
              <a:buAutoNum type="alphaLcParenR" startAt="3"/>
            </a:pPr>
            <a:r>
              <a:rPr lang="es-AR" sz="19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Determinar el número de etapas de la Torre 1</a:t>
            </a:r>
            <a:endParaRPr lang="es-AR" sz="1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0" name="Straight Arrow Connector 31">
            <a:extLst>
              <a:ext uri="{FF2B5EF4-FFF2-40B4-BE49-F238E27FC236}">
                <a16:creationId xmlns:a16="http://schemas.microsoft.com/office/drawing/2014/main" id="{C213F30E-F07B-40F9-BD91-6E44A2DF7737}"/>
              </a:ext>
            </a:extLst>
          </p:cNvPr>
          <p:cNvCxnSpPr>
            <a:cxnSpLocks/>
          </p:cNvCxnSpPr>
          <p:nvPr/>
        </p:nvCxnSpPr>
        <p:spPr>
          <a:xfrm>
            <a:off x="5884136" y="5993685"/>
            <a:ext cx="63756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6701937" y="5819502"/>
                <a:ext cx="1614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𝑀𝑐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𝐶𝑎𝑏𝑒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𝑇h𝑖𝑒𝑙𝑒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51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937" y="5819502"/>
                <a:ext cx="1614032" cy="276999"/>
              </a:xfrm>
              <a:prstGeom prst="rect">
                <a:avLst/>
              </a:prstGeom>
              <a:blipFill>
                <a:blip r:embed="rId18"/>
                <a:stretch>
                  <a:fillRect l="-3019" r="-3396" b="-888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513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39" grpId="0"/>
      <p:bldP spid="40" grpId="0"/>
      <p:bldP spid="3" grpId="0" animBg="1"/>
      <p:bldP spid="49" grpId="0"/>
      <p:bldP spid="5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10" name="Imagen 2" descr="Nueva marca difusion - web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223" y="254465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0797657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76.52/76.05 -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					         1°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 </a:t>
            </a:r>
          </a:p>
        </p:txBody>
      </p:sp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17</a:t>
            </a:fld>
            <a:r>
              <a:rPr lang="en-US" sz="1600" b="1" dirty="0"/>
              <a:t>-</a:t>
            </a: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635000" y="318696"/>
            <a:ext cx="9875520" cy="735404"/>
          </a:xfrm>
        </p:spPr>
        <p:txBody>
          <a:bodyPr>
            <a:normAutofit/>
          </a:bodyPr>
          <a:lstStyle/>
          <a:p>
            <a:r>
              <a:rPr lang="es-AR" dirty="0"/>
              <a:t>Ejercicio 2 – </a:t>
            </a:r>
            <a:r>
              <a:rPr lang="es-419" dirty="0"/>
              <a:t>Absorción + Destilación</a:t>
            </a:r>
            <a:endParaRPr lang="en-US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53A46C64-BA26-479B-8768-E157AA5EBC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8651" y="1787061"/>
            <a:ext cx="3936789" cy="3929116"/>
          </a:xfrm>
          <a:prstGeom prst="rect">
            <a:avLst/>
          </a:prstGeom>
        </p:spPr>
      </p:pic>
      <p:sp>
        <p:nvSpPr>
          <p:cNvPr id="14" name="CuadroTexto 13"/>
          <p:cNvSpPr txBox="1"/>
          <p:nvPr/>
        </p:nvSpPr>
        <p:spPr>
          <a:xfrm>
            <a:off x="511264" y="3399216"/>
            <a:ext cx="1771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s-419" sz="16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s-419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= 105 </a:t>
            </a:r>
            <a:r>
              <a:rPr lang="es-419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kmol</a:t>
            </a:r>
            <a:r>
              <a:rPr lang="es-419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/h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Conector recto de flecha 2"/>
          <p:cNvCxnSpPr/>
          <p:nvPr/>
        </p:nvCxnSpPr>
        <p:spPr>
          <a:xfrm>
            <a:off x="2016607" y="2942016"/>
            <a:ext cx="0" cy="843280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" name="Conector recto 4"/>
          <p:cNvCxnSpPr/>
          <p:nvPr/>
        </p:nvCxnSpPr>
        <p:spPr>
          <a:xfrm flipH="1">
            <a:off x="1112520" y="2956560"/>
            <a:ext cx="919481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625339" y="3903096"/>
                <a:ext cx="1072473" cy="2522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419" sz="1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419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419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es-419" sz="1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p>
                      </m:sSubSup>
                      <m:r>
                        <a:rPr lang="es-419" sz="1600" b="0" i="1" smtClean="0">
                          <a:latin typeface="Cambria Math" panose="02040503050406030204" pitchFamily="18" charset="0"/>
                        </a:rPr>
                        <m:t>=0,556</m:t>
                      </m:r>
                    </m:oMath>
                  </m:oMathPara>
                </a14:m>
                <a:endParaRPr lang="es-419" sz="1600" dirty="0"/>
              </a:p>
            </p:txBody>
          </p:sp>
        </mc:Choice>
        <mc:Fallback xmlns="">
          <p:sp>
            <p:nvSpPr>
              <p:cNvPr id="16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39" y="3903096"/>
                <a:ext cx="1072473" cy="252249"/>
              </a:xfrm>
              <a:prstGeom prst="rect">
                <a:avLst/>
              </a:prstGeom>
              <a:blipFill>
                <a:blip r:embed="rId5"/>
                <a:stretch>
                  <a:fillRect l="-3977" r="-3409" b="-1428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625339" y="4257465"/>
                <a:ext cx="1040285" cy="25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419" sz="1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419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419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es-419" sz="1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p>
                      </m:sSubSup>
                      <m:r>
                        <a:rPr lang="es-419" sz="1600" b="0" i="1" smtClean="0">
                          <a:latin typeface="Cambria Math" panose="02040503050406030204" pitchFamily="18" charset="0"/>
                        </a:rPr>
                        <m:t>=0,357</m:t>
                      </m:r>
                    </m:oMath>
                  </m:oMathPara>
                </a14:m>
                <a:endParaRPr lang="es-419" sz="1600" dirty="0"/>
              </a:p>
            </p:txBody>
          </p:sp>
        </mc:Choice>
        <mc:Fallback xmlns="">
          <p:sp>
            <p:nvSpPr>
              <p:cNvPr id="17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39" y="4257465"/>
                <a:ext cx="1040285" cy="251094"/>
              </a:xfrm>
              <a:prstGeom prst="rect">
                <a:avLst/>
              </a:prstGeom>
              <a:blipFill>
                <a:blip r:embed="rId6"/>
                <a:stretch>
                  <a:fillRect l="-2941" r="-4118" b="-1428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uadroTexto 19"/>
          <p:cNvSpPr txBox="1"/>
          <p:nvPr/>
        </p:nvSpPr>
        <p:spPr>
          <a:xfrm>
            <a:off x="866743" y="2646323"/>
            <a:ext cx="1212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es-419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up </a:t>
            </a:r>
          </a:p>
          <a:p>
            <a:r>
              <a:rPr lang="es-419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5,5 </a:t>
            </a:r>
            <a:r>
              <a:rPr lang="es-419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kmol</a:t>
            </a:r>
            <a:r>
              <a:rPr lang="es-419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/h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6465024" y="1578944"/>
                <a:ext cx="35639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𝑀𝑎𝑘𝑒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𝑢𝑝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110,5 </m:t>
                      </m:r>
                      <m:r>
                        <m:rPr>
                          <m:sty m:val="p"/>
                        </m:rPr>
                        <a:rPr lang="es-419" b="0" i="0" smtClean="0">
                          <a:latin typeface="Cambria Math" panose="02040503050406030204" pitchFamily="18" charset="0"/>
                        </a:rPr>
                        <m:t>kmol</m:t>
                      </m:r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es-419" b="0" i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1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5024" y="1578944"/>
                <a:ext cx="3563989" cy="276999"/>
              </a:xfrm>
              <a:prstGeom prst="rect">
                <a:avLst/>
              </a:prstGeom>
              <a:blipFill>
                <a:blip r:embed="rId7"/>
                <a:stretch>
                  <a:fillRect l="-1199" t="-2222" r="-1541" b="-3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4565464" y="2103788"/>
                <a:ext cx="2135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2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5464" y="2103788"/>
                <a:ext cx="213520" cy="276999"/>
              </a:xfrm>
              <a:prstGeom prst="rect">
                <a:avLst/>
              </a:prstGeom>
              <a:blipFill>
                <a:blip r:embed="rId8"/>
                <a:stretch>
                  <a:fillRect l="-28571" r="-22857"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4778984" y="5208345"/>
                <a:ext cx="22056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=75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𝑘𝑚𝑜𝑙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3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984" y="5208345"/>
                <a:ext cx="2205604" cy="276999"/>
              </a:xfrm>
              <a:prstGeom prst="rect">
                <a:avLst/>
              </a:prstGeom>
              <a:blipFill>
                <a:blip r:embed="rId9"/>
                <a:stretch>
                  <a:fillRect l="-2486" t="-2174" r="-2210" b="-3260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3791350" y="5716177"/>
                <a:ext cx="1487587" cy="2509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419" sz="1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419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419" sz="1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  <m:sup>
                          <m:r>
                            <a:rPr lang="es-419" sz="16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sup>
                      </m:sSubSup>
                      <m:r>
                        <a:rPr lang="es-419" sz="1600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s-419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419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419" sz="1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  <m:sup>
                          <m:r>
                            <a:rPr lang="es-419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s-419" sz="1600" i="1">
                          <a:latin typeface="Cambria Math" panose="02040503050406030204" pitchFamily="18" charset="0"/>
                        </a:rPr>
                        <m:t>=90%</m:t>
                      </m:r>
                    </m:oMath>
                  </m:oMathPara>
                </a14:m>
                <a:endParaRPr lang="es-419" sz="1600" dirty="0"/>
              </a:p>
            </p:txBody>
          </p:sp>
        </mc:Choice>
        <mc:Fallback xmlns="">
          <p:sp>
            <p:nvSpPr>
              <p:cNvPr id="24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350" y="5716177"/>
                <a:ext cx="1487587" cy="250966"/>
              </a:xfrm>
              <a:prstGeom prst="rect">
                <a:avLst/>
              </a:prstGeom>
              <a:blipFill>
                <a:blip r:embed="rId10"/>
                <a:stretch>
                  <a:fillRect l="-2049" r="-2869" b="-1707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6103619" y="5713731"/>
                <a:ext cx="999120" cy="2522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419" sz="1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419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419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es-419" sz="16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sup>
                      </m:sSubSup>
                      <m:r>
                        <a:rPr lang="es-419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419" sz="16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s-419" sz="1600" i="1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s-419" sz="1600" dirty="0"/>
              </a:p>
            </p:txBody>
          </p:sp>
        </mc:Choice>
        <mc:Fallback xmlns="">
          <p:sp>
            <p:nvSpPr>
              <p:cNvPr id="25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3619" y="5713731"/>
                <a:ext cx="999120" cy="252249"/>
              </a:xfrm>
              <a:prstGeom prst="rect">
                <a:avLst/>
              </a:prstGeom>
              <a:blipFill>
                <a:blip r:embed="rId11"/>
                <a:stretch>
                  <a:fillRect l="-2439" r="-4878" b="-1428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0">
            <a:extLst>
              <a:ext uri="{FF2B5EF4-FFF2-40B4-BE49-F238E27FC236}">
                <a16:creationId xmlns:a16="http://schemas.microsoft.com/office/drawing/2014/main" id="{A7FDA2F2-113B-4924-A207-FB54C7A6CB40}"/>
              </a:ext>
            </a:extLst>
          </p:cNvPr>
          <p:cNvCxnSpPr>
            <a:cxnSpLocks/>
          </p:cNvCxnSpPr>
          <p:nvPr/>
        </p:nvCxnSpPr>
        <p:spPr>
          <a:xfrm>
            <a:off x="5349759" y="5841660"/>
            <a:ext cx="63756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/>
          <p:cNvSpPr txBox="1"/>
          <p:nvPr/>
        </p:nvSpPr>
        <p:spPr>
          <a:xfrm>
            <a:off x="2531211" y="3270174"/>
            <a:ext cx="1052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dirty="0" smtClean="0"/>
              <a:t>E</a:t>
            </a:r>
            <a:r>
              <a:rPr lang="es-419" baseline="-25000" dirty="0" smtClean="0"/>
              <a:t>G</a:t>
            </a:r>
            <a:r>
              <a:rPr lang="es-419" dirty="0" smtClean="0"/>
              <a:t>=0,7</a:t>
            </a:r>
            <a:endParaRPr lang="en-US" dirty="0"/>
          </a:p>
        </p:txBody>
      </p:sp>
      <p:sp>
        <p:nvSpPr>
          <p:cNvPr id="28" name="Marcador de contenido 2">
            <a:extLst>
              <a:ext uri="{FF2B5EF4-FFF2-40B4-BE49-F238E27FC236}">
                <a16:creationId xmlns:a16="http://schemas.microsoft.com/office/drawing/2014/main" id="{84665098-BC64-4833-A25C-2DBFBA287B1B}"/>
              </a:ext>
            </a:extLst>
          </p:cNvPr>
          <p:cNvSpPr txBox="1">
            <a:spLocks/>
          </p:cNvSpPr>
          <p:nvPr/>
        </p:nvSpPr>
        <p:spPr>
          <a:xfrm>
            <a:off x="438910" y="1173660"/>
            <a:ext cx="3486549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¿Qué datos </a:t>
            </a:r>
            <a:r>
              <a:rPr lang="es-ES" sz="1800" dirty="0" smtClean="0">
                <a:solidFill>
                  <a:schemeClr val="tx1"/>
                </a:solidFill>
              </a:rPr>
              <a:t>conozco de la </a:t>
            </a:r>
            <a:r>
              <a:rPr lang="es-ES" sz="1800" b="1" dirty="0" smtClean="0">
                <a:solidFill>
                  <a:schemeClr val="tx1"/>
                </a:solidFill>
              </a:rPr>
              <a:t>Torre 2</a:t>
            </a:r>
            <a:r>
              <a:rPr lang="es-ES" sz="1800" dirty="0" smtClean="0">
                <a:solidFill>
                  <a:schemeClr val="tx1"/>
                </a:solidFill>
              </a:rPr>
              <a:t>?</a:t>
            </a:r>
            <a:endParaRPr lang="es-ES" sz="1800" dirty="0">
              <a:solidFill>
                <a:schemeClr val="tx1"/>
              </a:solidFill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2526999" y="4088187"/>
            <a:ext cx="1052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dirty="0" smtClean="0"/>
              <a:t>1 bar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2302236" y="3498577"/>
                <a:ext cx="1965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30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2236" y="3498577"/>
                <a:ext cx="196592" cy="276999"/>
              </a:xfrm>
              <a:prstGeom prst="rect">
                <a:avLst/>
              </a:prstGeom>
              <a:blipFill>
                <a:blip r:embed="rId12"/>
                <a:stretch>
                  <a:fillRect l="-31250" r="-25000" b="-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1985690" y="3849123"/>
                <a:ext cx="691147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16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s-419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s-419" sz="1600" dirty="0"/>
              </a:p>
            </p:txBody>
          </p:sp>
        </mc:Choice>
        <mc:Fallback xmlns="">
          <p:sp>
            <p:nvSpPr>
              <p:cNvPr id="31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5690" y="3849123"/>
                <a:ext cx="691147" cy="246221"/>
              </a:xfrm>
              <a:prstGeom prst="rect">
                <a:avLst/>
              </a:prstGeom>
              <a:blipFill>
                <a:blip r:embed="rId13"/>
                <a:stretch>
                  <a:fillRect b="-2195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4605965" y="2550708"/>
                <a:ext cx="960648" cy="25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419" sz="1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419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419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es-419" sz="16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s-419" sz="1600" i="1">
                          <a:latin typeface="Cambria Math" panose="02040503050406030204" pitchFamily="18" charset="0"/>
                        </a:rPr>
                        <m:t>=90%</m:t>
                      </m:r>
                    </m:oMath>
                  </m:oMathPara>
                </a14:m>
                <a:endParaRPr lang="es-419" sz="1600" dirty="0"/>
              </a:p>
            </p:txBody>
          </p:sp>
        </mc:Choice>
        <mc:Fallback xmlns="">
          <p:sp>
            <p:nvSpPr>
              <p:cNvPr id="32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5965" y="2550708"/>
                <a:ext cx="960648" cy="251094"/>
              </a:xfrm>
              <a:prstGeom prst="rect">
                <a:avLst/>
              </a:prstGeom>
              <a:blipFill>
                <a:blip r:embed="rId14"/>
                <a:stretch>
                  <a:fillRect l="-5096" r="-5096" b="-2142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Marcador de contenido 2">
            <a:extLst>
              <a:ext uri="{FF2B5EF4-FFF2-40B4-BE49-F238E27FC236}">
                <a16:creationId xmlns:a16="http://schemas.microsoft.com/office/drawing/2014/main" id="{7C041496-44E5-44DD-A0FC-6AB7E255E1E3}"/>
              </a:ext>
            </a:extLst>
          </p:cNvPr>
          <p:cNvSpPr txBox="1">
            <a:spLocks/>
          </p:cNvSpPr>
          <p:nvPr/>
        </p:nvSpPr>
        <p:spPr>
          <a:xfrm>
            <a:off x="6297536" y="2079626"/>
            <a:ext cx="4775537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 smtClean="0">
                <a:solidFill>
                  <a:schemeClr val="tx1"/>
                </a:solidFill>
              </a:rPr>
              <a:t>Plantamos Balance </a:t>
            </a:r>
            <a:r>
              <a:rPr lang="es-ES" sz="1800" dirty="0">
                <a:solidFill>
                  <a:schemeClr val="tx1"/>
                </a:solidFill>
              </a:rPr>
              <a:t>de </a:t>
            </a:r>
            <a:r>
              <a:rPr lang="es-ES" sz="1800" dirty="0" smtClean="0">
                <a:solidFill>
                  <a:schemeClr val="tx1"/>
                </a:solidFill>
              </a:rPr>
              <a:t>Masa Total y Parcial:</a:t>
            </a:r>
            <a:endParaRPr lang="es-E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">
                <a:extLst>
                  <a:ext uri="{FF2B5EF4-FFF2-40B4-BE49-F238E27FC236}">
                    <a16:creationId xmlns:a16="http://schemas.microsoft.com/office/drawing/2014/main" id="{31F3B005-883A-4CA4-B8AD-625BD95D5C9A}"/>
                  </a:ext>
                </a:extLst>
              </p:cNvPr>
              <p:cNvSpPr txBox="1"/>
              <p:nvPr/>
            </p:nvSpPr>
            <p:spPr>
              <a:xfrm>
                <a:off x="6345148" y="3097143"/>
                <a:ext cx="2520497" cy="283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Sup>
                        <m:sSubSupPr>
                          <m:ctrlPr>
                            <a:rPr lang="es-419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419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p>
                      </m:sSubSup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419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s-419" i="1">
                          <a:latin typeface="Cambria Math" panose="02040503050406030204" pitchFamily="18" charset="0"/>
                        </a:rPr>
                        <m:t>⋅</m:t>
                      </m:r>
                      <m:sSubSup>
                        <m:sSubSupPr>
                          <m:ctrlPr>
                            <a:rPr lang="es-419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419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s-419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s-419" i="1">
                          <a:latin typeface="Cambria Math" panose="02040503050406030204" pitchFamily="18" charset="0"/>
                        </a:rPr>
                        <m:t>⋅</m:t>
                      </m:r>
                      <m:sSubSup>
                        <m:sSubSupPr>
                          <m:ctrlPr>
                            <a:rPr lang="es-419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419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419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sup>
                      </m:sSubSup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37" name="TextBox 3">
                <a:extLst>
                  <a:ext uri="{FF2B5EF4-FFF2-40B4-BE49-F238E27FC236}">
                    <a16:creationId xmlns:a16="http://schemas.microsoft.com/office/drawing/2014/main" id="{31F3B005-883A-4CA4-B8AD-625BD95D5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148" y="3097143"/>
                <a:ext cx="2520497" cy="283667"/>
              </a:xfrm>
              <a:prstGeom prst="rect">
                <a:avLst/>
              </a:prstGeom>
              <a:blipFill>
                <a:blip r:embed="rId15"/>
                <a:stretch>
                  <a:fillRect l="-1937" t="-4255" r="-484" b="-2340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">
                <a:extLst>
                  <a:ext uri="{FF2B5EF4-FFF2-40B4-BE49-F238E27FC236}">
                    <a16:creationId xmlns:a16="http://schemas.microsoft.com/office/drawing/2014/main" id="{31F3B005-883A-4CA4-B8AD-625BD95D5C9A}"/>
                  </a:ext>
                </a:extLst>
              </p:cNvPr>
              <p:cNvSpPr txBox="1"/>
              <p:nvPr/>
            </p:nvSpPr>
            <p:spPr>
              <a:xfrm>
                <a:off x="6345148" y="2557153"/>
                <a:ext cx="11539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419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s-419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s-419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38" name="TextBox 3">
                <a:extLst>
                  <a:ext uri="{FF2B5EF4-FFF2-40B4-BE49-F238E27FC236}">
                    <a16:creationId xmlns:a16="http://schemas.microsoft.com/office/drawing/2014/main" id="{31F3B005-883A-4CA4-B8AD-625BD95D5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148" y="2557153"/>
                <a:ext cx="1153906" cy="276999"/>
              </a:xfrm>
              <a:prstGeom prst="rect">
                <a:avLst/>
              </a:prstGeom>
              <a:blipFill>
                <a:blip r:embed="rId16"/>
                <a:stretch>
                  <a:fillRect l="-4762" r="-4762"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1">
            <a:extLst>
              <a:ext uri="{FF2B5EF4-FFF2-40B4-BE49-F238E27FC236}">
                <a16:creationId xmlns:a16="http://schemas.microsoft.com/office/drawing/2014/main" id="{C213F30E-F07B-40F9-BD91-6E44A2DF7737}"/>
              </a:ext>
            </a:extLst>
          </p:cNvPr>
          <p:cNvCxnSpPr>
            <a:cxnSpLocks/>
          </p:cNvCxnSpPr>
          <p:nvPr/>
        </p:nvCxnSpPr>
        <p:spPr>
          <a:xfrm>
            <a:off x="7650642" y="2702686"/>
            <a:ext cx="63756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">
                <a:extLst>
                  <a:ext uri="{FF2B5EF4-FFF2-40B4-BE49-F238E27FC236}">
                    <a16:creationId xmlns:a16="http://schemas.microsoft.com/office/drawing/2014/main" id="{31F3B005-883A-4CA4-B8AD-625BD95D5C9A}"/>
                  </a:ext>
                </a:extLst>
              </p:cNvPr>
              <p:cNvSpPr txBox="1"/>
              <p:nvPr/>
            </p:nvSpPr>
            <p:spPr>
              <a:xfrm>
                <a:off x="8319777" y="2546645"/>
                <a:ext cx="322557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110,5−</m:t>
                      </m:r>
                      <m:r>
                        <a:rPr lang="es-419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5=35,5 </m:t>
                      </m:r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𝑘𝑚𝑜𝑙</m:t>
                      </m:r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40" name="TextBox 3">
                <a:extLst>
                  <a:ext uri="{FF2B5EF4-FFF2-40B4-BE49-F238E27FC236}">
                    <a16:creationId xmlns:a16="http://schemas.microsoft.com/office/drawing/2014/main" id="{31F3B005-883A-4CA4-B8AD-625BD95D5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9777" y="2546645"/>
                <a:ext cx="3225574" cy="276999"/>
              </a:xfrm>
              <a:prstGeom prst="rect">
                <a:avLst/>
              </a:prstGeom>
              <a:blipFill>
                <a:blip r:embed="rId17"/>
                <a:stretch>
                  <a:fillRect l="-567" t="-2222" r="-567" b="-3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29">
            <a:extLst>
              <a:ext uri="{FF2B5EF4-FFF2-40B4-BE49-F238E27FC236}">
                <a16:creationId xmlns:a16="http://schemas.microsoft.com/office/drawing/2014/main" id="{3394E565-4D18-46F0-98C7-9EFE4CB5BF27}"/>
              </a:ext>
            </a:extLst>
          </p:cNvPr>
          <p:cNvCxnSpPr>
            <a:cxnSpLocks/>
            <a:endCxn id="42" idx="0"/>
          </p:cNvCxnSpPr>
          <p:nvPr/>
        </p:nvCxnSpPr>
        <p:spPr>
          <a:xfrm>
            <a:off x="10708640" y="2861057"/>
            <a:ext cx="16036" cy="4773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2">
                <a:extLst>
                  <a:ext uri="{FF2B5EF4-FFF2-40B4-BE49-F238E27FC236}">
                    <a16:creationId xmlns:a16="http://schemas.microsoft.com/office/drawing/2014/main" id="{CA7CCCA7-21C6-4E68-A18D-B1791A6B9377}"/>
                  </a:ext>
                </a:extLst>
              </p:cNvPr>
              <p:cNvSpPr txBox="1"/>
              <p:nvPr/>
            </p:nvSpPr>
            <p:spPr>
              <a:xfrm>
                <a:off x="10376279" y="3338423"/>
                <a:ext cx="69679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𝑅𝑡𝑎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42" name="TextBox 2">
                <a:extLst>
                  <a:ext uri="{FF2B5EF4-FFF2-40B4-BE49-F238E27FC236}">
                    <a16:creationId xmlns:a16="http://schemas.microsoft.com/office/drawing/2014/main" id="{CA7CCCA7-21C6-4E68-A18D-B1791A6B93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279" y="3338423"/>
                <a:ext cx="696794" cy="276999"/>
              </a:xfrm>
              <a:prstGeom prst="rect">
                <a:avLst/>
              </a:prstGeom>
              <a:blipFill>
                <a:blip r:embed="rId18"/>
                <a:stretch>
                  <a:fillRect l="-8772" t="-4444" r="-13158" b="-3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652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9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5" grpId="0"/>
      <p:bldP spid="27" grpId="0"/>
      <p:bldP spid="29" grpId="0"/>
      <p:bldP spid="30" grpId="0"/>
      <p:bldP spid="31" grpId="0"/>
      <p:bldP spid="32" grpId="0"/>
      <p:bldP spid="36" grpId="0"/>
      <p:bldP spid="37" grpId="0"/>
      <p:bldP spid="38" grpId="0"/>
      <p:bldP spid="40" grpId="0"/>
      <p:bldP spid="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10" name="Imagen 2" descr="Nueva marca difusion - web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223" y="254465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0797657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76.52/76.05 -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					         1°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 </a:t>
            </a:r>
          </a:p>
        </p:txBody>
      </p:sp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18</a:t>
            </a:fld>
            <a:r>
              <a:rPr lang="en-US" sz="1600" b="1" dirty="0"/>
              <a:t>-</a:t>
            </a: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635000" y="318696"/>
            <a:ext cx="9875520" cy="735404"/>
          </a:xfrm>
        </p:spPr>
        <p:txBody>
          <a:bodyPr>
            <a:normAutofit/>
          </a:bodyPr>
          <a:lstStyle/>
          <a:p>
            <a:r>
              <a:rPr lang="es-AR" dirty="0"/>
              <a:t>Ejercicio 2 – </a:t>
            </a:r>
            <a:r>
              <a:rPr lang="es-419" dirty="0"/>
              <a:t>Absorción + Destilación</a:t>
            </a:r>
            <a:endParaRPr lang="en-US" dirty="0"/>
          </a:p>
        </p:txBody>
      </p:sp>
      <p:sp>
        <p:nvSpPr>
          <p:cNvPr id="15" name="Marcador de contenido 2"/>
          <p:cNvSpPr>
            <a:spLocks noGrp="1"/>
          </p:cNvSpPr>
          <p:nvPr>
            <p:ph idx="1"/>
          </p:nvPr>
        </p:nvSpPr>
        <p:spPr>
          <a:xfrm>
            <a:off x="438910" y="1054099"/>
            <a:ext cx="11329418" cy="538959"/>
          </a:xfrm>
        </p:spPr>
        <p:txBody>
          <a:bodyPr>
            <a:normAutofit lnSpcReduction="10000"/>
          </a:bodyPr>
          <a:lstStyle/>
          <a:p>
            <a:pPr marL="501650" lvl="0" indent="-457200" algn="just">
              <a:lnSpc>
                <a:spcPct val="160000"/>
              </a:lnSpc>
              <a:buFont typeface="+mj-lt"/>
              <a:buAutoNum type="alphaLcParenR" startAt="5"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Determinar el número de etapas reales de la Torre 2 si la misma trabaja con un reflujo de 2 veces el mínimo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082" y="1596938"/>
            <a:ext cx="7853997" cy="46504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/>
              <p:nvPr/>
            </p:nvSpPr>
            <p:spPr>
              <a:xfrm>
                <a:off x="416269" y="3996678"/>
                <a:ext cx="722762" cy="4052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419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419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419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419" sz="14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419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419" sz="1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419" sz="1400" b="0" i="1" smtClean="0">
                                  <a:latin typeface="Cambria Math" panose="02040503050406030204" pitchFamily="18" charset="0"/>
                                </a:rPr>
                                <m:t>𝑚𝑖𝑛</m:t>
                              </m:r>
                            </m:sub>
                          </m:sSub>
                          <m:r>
                            <a:rPr lang="es-419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s-419" sz="1400" b="0" dirty="0"/>
              </a:p>
            </p:txBody>
          </p:sp>
        </mc:Choice>
        <mc:Fallback xmlns="">
          <p:sp>
            <p:nvSpPr>
              <p:cNvPr id="9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69" y="3996678"/>
                <a:ext cx="722762" cy="405239"/>
              </a:xfrm>
              <a:prstGeom prst="rect">
                <a:avLst/>
              </a:prstGeom>
              <a:blipFill>
                <a:blip r:embed="rId5"/>
                <a:stretch>
                  <a:fillRect l="-5882" t="-3030" r="-5042" b="-909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21">
                <a:extLst>
                  <a:ext uri="{FF2B5EF4-FFF2-40B4-BE49-F238E27FC236}">
                    <a16:creationId xmlns:a16="http://schemas.microsoft.com/office/drawing/2014/main" id="{D005DFD8-3778-4698-BEB3-367115B57C59}"/>
                  </a:ext>
                </a:extLst>
              </p:cNvPr>
              <p:cNvSpPr txBox="1"/>
              <p:nvPr/>
            </p:nvSpPr>
            <p:spPr>
              <a:xfrm>
                <a:off x="3813930" y="5964595"/>
                <a:ext cx="2741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14" name="TextBox 21">
                <a:extLst>
                  <a:ext uri="{FF2B5EF4-FFF2-40B4-BE49-F238E27FC236}">
                    <a16:creationId xmlns:a16="http://schemas.microsoft.com/office/drawing/2014/main" id="{D005DFD8-3778-4698-BEB3-367115B57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3930" y="5964595"/>
                <a:ext cx="274178" cy="276999"/>
              </a:xfrm>
              <a:prstGeom prst="rect">
                <a:avLst/>
              </a:prstGeom>
              <a:blipFill>
                <a:blip r:embed="rId6"/>
                <a:stretch>
                  <a:fillRect l="-13333" r="-6667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22">
                <a:extLst>
                  <a:ext uri="{FF2B5EF4-FFF2-40B4-BE49-F238E27FC236}">
                    <a16:creationId xmlns:a16="http://schemas.microsoft.com/office/drawing/2014/main" id="{2393C9D5-BE7E-41AD-B46C-8102E24D42BD}"/>
                  </a:ext>
                </a:extLst>
              </p:cNvPr>
              <p:cNvSpPr txBox="1"/>
              <p:nvPr/>
            </p:nvSpPr>
            <p:spPr>
              <a:xfrm>
                <a:off x="7648803" y="6019600"/>
                <a:ext cx="3032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16" name="TextBox 22">
                <a:extLst>
                  <a:ext uri="{FF2B5EF4-FFF2-40B4-BE49-F238E27FC236}">
                    <a16:creationId xmlns:a16="http://schemas.microsoft.com/office/drawing/2014/main" id="{2393C9D5-BE7E-41AD-B46C-8102E24D42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8803" y="6019600"/>
                <a:ext cx="303224" cy="276999"/>
              </a:xfrm>
              <a:prstGeom prst="rect">
                <a:avLst/>
              </a:prstGeom>
              <a:blipFill>
                <a:blip r:embed="rId7"/>
                <a:stretch>
                  <a:fillRect l="-20408" r="-8163" b="-2391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53">
            <a:extLst>
              <a:ext uri="{FF2B5EF4-FFF2-40B4-BE49-F238E27FC236}">
                <a16:creationId xmlns:a16="http://schemas.microsoft.com/office/drawing/2014/main" id="{897DFA89-FC9D-450F-B5BE-1DA2E863A921}"/>
              </a:ext>
            </a:extLst>
          </p:cNvPr>
          <p:cNvCxnSpPr>
            <a:cxnSpLocks/>
          </p:cNvCxnSpPr>
          <p:nvPr/>
        </p:nvCxnSpPr>
        <p:spPr>
          <a:xfrm flipV="1">
            <a:off x="7800415" y="2186940"/>
            <a:ext cx="0" cy="3689580"/>
          </a:xfrm>
          <a:prstGeom prst="line">
            <a:avLst/>
          </a:prstGeom>
          <a:ln w="2857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54">
            <a:extLst>
              <a:ext uri="{FF2B5EF4-FFF2-40B4-BE49-F238E27FC236}">
                <a16:creationId xmlns:a16="http://schemas.microsoft.com/office/drawing/2014/main" id="{FA16E722-AB75-4147-8429-93DD33CB016D}"/>
              </a:ext>
            </a:extLst>
          </p:cNvPr>
          <p:cNvCxnSpPr>
            <a:cxnSpLocks/>
          </p:cNvCxnSpPr>
          <p:nvPr/>
        </p:nvCxnSpPr>
        <p:spPr>
          <a:xfrm>
            <a:off x="3920539" y="2524169"/>
            <a:ext cx="0" cy="187774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/>
              <p:nvPr/>
            </p:nvSpPr>
            <p:spPr>
              <a:xfrm>
                <a:off x="1885148" y="6041222"/>
                <a:ext cx="3456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s-419" b="0" dirty="0"/>
              </a:p>
            </p:txBody>
          </p:sp>
        </mc:Choice>
        <mc:Fallback xmlns="">
          <p:sp>
            <p:nvSpPr>
              <p:cNvPr id="20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5148" y="6041222"/>
                <a:ext cx="345607" cy="276999"/>
              </a:xfrm>
              <a:prstGeom prst="rect">
                <a:avLst/>
              </a:prstGeom>
              <a:blipFill>
                <a:blip r:embed="rId8"/>
                <a:stretch>
                  <a:fillRect l="-10526" r="-7018" b="-1777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53">
            <a:extLst>
              <a:ext uri="{FF2B5EF4-FFF2-40B4-BE49-F238E27FC236}">
                <a16:creationId xmlns:a16="http://schemas.microsoft.com/office/drawing/2014/main" id="{897DFA89-FC9D-450F-B5BE-1DA2E863A921}"/>
              </a:ext>
            </a:extLst>
          </p:cNvPr>
          <p:cNvCxnSpPr>
            <a:cxnSpLocks/>
          </p:cNvCxnSpPr>
          <p:nvPr/>
        </p:nvCxnSpPr>
        <p:spPr>
          <a:xfrm flipV="1">
            <a:off x="3920539" y="4401917"/>
            <a:ext cx="0" cy="1553013"/>
          </a:xfrm>
          <a:prstGeom prst="line">
            <a:avLst/>
          </a:prstGeom>
          <a:ln w="2857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53">
            <a:extLst>
              <a:ext uri="{FF2B5EF4-FFF2-40B4-BE49-F238E27FC236}">
                <a16:creationId xmlns:a16="http://schemas.microsoft.com/office/drawing/2014/main" id="{897DFA89-FC9D-450F-B5BE-1DA2E863A921}"/>
              </a:ext>
            </a:extLst>
          </p:cNvPr>
          <p:cNvCxnSpPr>
            <a:cxnSpLocks/>
          </p:cNvCxnSpPr>
          <p:nvPr/>
        </p:nvCxnSpPr>
        <p:spPr>
          <a:xfrm flipV="1">
            <a:off x="2096051" y="5478780"/>
            <a:ext cx="0" cy="453290"/>
          </a:xfrm>
          <a:prstGeom prst="line">
            <a:avLst/>
          </a:prstGeom>
          <a:ln w="2857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3644557" y="2161325"/>
                <a:ext cx="6129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>
                  <a:defRPr b="0" i="1">
                    <a:solidFill>
                      <a:schemeClr val="accent4"/>
                    </a:solidFill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7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557" y="2161325"/>
                <a:ext cx="612924" cy="276999"/>
              </a:xfrm>
              <a:prstGeom prst="rect">
                <a:avLst/>
              </a:prstGeom>
              <a:blipFill>
                <a:blip r:embed="rId9"/>
                <a:stretch>
                  <a:fillRect l="-9000" r="-9000" b="-2888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54">
            <a:extLst>
              <a:ext uri="{FF2B5EF4-FFF2-40B4-BE49-F238E27FC236}">
                <a16:creationId xmlns:a16="http://schemas.microsoft.com/office/drawing/2014/main" id="{FA16E722-AB75-4147-8429-93DD33CB016D}"/>
              </a:ext>
            </a:extLst>
          </p:cNvPr>
          <p:cNvCxnSpPr>
            <a:cxnSpLocks/>
          </p:cNvCxnSpPr>
          <p:nvPr/>
        </p:nvCxnSpPr>
        <p:spPr>
          <a:xfrm flipV="1">
            <a:off x="3920539" y="2186941"/>
            <a:ext cx="3879876" cy="117347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54">
            <a:extLst>
              <a:ext uri="{FF2B5EF4-FFF2-40B4-BE49-F238E27FC236}">
                <a16:creationId xmlns:a16="http://schemas.microsoft.com/office/drawing/2014/main" id="{FA16E722-AB75-4147-8429-93DD33CB016D}"/>
              </a:ext>
            </a:extLst>
          </p:cNvPr>
          <p:cNvCxnSpPr>
            <a:cxnSpLocks/>
          </p:cNvCxnSpPr>
          <p:nvPr/>
        </p:nvCxnSpPr>
        <p:spPr>
          <a:xfrm flipV="1">
            <a:off x="1363980" y="3360421"/>
            <a:ext cx="2587039" cy="789061"/>
          </a:xfrm>
          <a:prstGeom prst="line">
            <a:avLst/>
          </a:prstGeom>
          <a:ln w="28575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/>
              <p:nvPr/>
            </p:nvSpPr>
            <p:spPr>
              <a:xfrm>
                <a:off x="416269" y="4718344"/>
                <a:ext cx="646652" cy="4054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419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419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419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419" sz="14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419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419" sz="1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419" sz="1400" b="0" i="1" smtClean="0">
                                  <a:latin typeface="Cambria Math" panose="02040503050406030204" pitchFamily="18" charset="0"/>
                                </a:rPr>
                                <m:t>𝑂𝑃</m:t>
                              </m:r>
                            </m:sub>
                          </m:sSub>
                          <m:r>
                            <a:rPr lang="es-419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s-419" sz="1400" b="0" dirty="0"/>
              </a:p>
            </p:txBody>
          </p:sp>
        </mc:Choice>
        <mc:Fallback xmlns="">
          <p:sp>
            <p:nvSpPr>
              <p:cNvPr id="33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69" y="4718344"/>
                <a:ext cx="646652" cy="405496"/>
              </a:xfrm>
              <a:prstGeom prst="rect">
                <a:avLst/>
              </a:prstGeom>
              <a:blipFill>
                <a:blip r:embed="rId10"/>
                <a:stretch>
                  <a:fillRect l="-6604" t="-1493" r="-6604" b="-895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54">
            <a:extLst>
              <a:ext uri="{FF2B5EF4-FFF2-40B4-BE49-F238E27FC236}">
                <a16:creationId xmlns:a16="http://schemas.microsoft.com/office/drawing/2014/main" id="{FA16E722-AB75-4147-8429-93DD33CB016D}"/>
              </a:ext>
            </a:extLst>
          </p:cNvPr>
          <p:cNvCxnSpPr>
            <a:cxnSpLocks/>
          </p:cNvCxnSpPr>
          <p:nvPr/>
        </p:nvCxnSpPr>
        <p:spPr>
          <a:xfrm flipV="1">
            <a:off x="3920539" y="2186939"/>
            <a:ext cx="3879876" cy="156394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54">
            <a:extLst>
              <a:ext uri="{FF2B5EF4-FFF2-40B4-BE49-F238E27FC236}">
                <a16:creationId xmlns:a16="http://schemas.microsoft.com/office/drawing/2014/main" id="{FA16E722-AB75-4147-8429-93DD33CB016D}"/>
              </a:ext>
            </a:extLst>
          </p:cNvPr>
          <p:cNvCxnSpPr>
            <a:cxnSpLocks/>
          </p:cNvCxnSpPr>
          <p:nvPr/>
        </p:nvCxnSpPr>
        <p:spPr>
          <a:xfrm flipV="1">
            <a:off x="1386621" y="3767571"/>
            <a:ext cx="2533918" cy="1028876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54">
            <a:extLst>
              <a:ext uri="{FF2B5EF4-FFF2-40B4-BE49-F238E27FC236}">
                <a16:creationId xmlns:a16="http://schemas.microsoft.com/office/drawing/2014/main" id="{FA16E722-AB75-4147-8429-93DD33CB016D}"/>
              </a:ext>
            </a:extLst>
          </p:cNvPr>
          <p:cNvCxnSpPr>
            <a:cxnSpLocks/>
          </p:cNvCxnSpPr>
          <p:nvPr/>
        </p:nvCxnSpPr>
        <p:spPr>
          <a:xfrm flipV="1">
            <a:off x="2077660" y="3745416"/>
            <a:ext cx="1842879" cy="172753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Marcador de contenido 2">
            <a:extLst>
              <a:ext uri="{FF2B5EF4-FFF2-40B4-BE49-F238E27FC236}">
                <a16:creationId xmlns:a16="http://schemas.microsoft.com/office/drawing/2014/main" id="{7C041496-44E5-44DD-A0FC-6AB7E255E1E3}"/>
              </a:ext>
            </a:extLst>
          </p:cNvPr>
          <p:cNvSpPr txBox="1">
            <a:spLocks/>
          </p:cNvSpPr>
          <p:nvPr/>
        </p:nvSpPr>
        <p:spPr>
          <a:xfrm>
            <a:off x="8603415" y="1744843"/>
            <a:ext cx="3164913" cy="6934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 smtClean="0">
                <a:solidFill>
                  <a:schemeClr val="tx1"/>
                </a:solidFill>
              </a:rPr>
              <a:t>Contamos etapas con Mc Cabe </a:t>
            </a:r>
            <a:r>
              <a:rPr lang="es-ES" sz="1800" dirty="0" err="1" smtClean="0">
                <a:solidFill>
                  <a:schemeClr val="tx1"/>
                </a:solidFill>
              </a:rPr>
              <a:t>Thiele</a:t>
            </a:r>
            <a:r>
              <a:rPr lang="es-ES" sz="1800" dirty="0" smtClean="0">
                <a:solidFill>
                  <a:schemeClr val="tx1"/>
                </a:solidFill>
              </a:rPr>
              <a:t>:</a:t>
            </a:r>
            <a:endParaRPr lang="es-E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/>
              <p:nvPr/>
            </p:nvSpPr>
            <p:spPr>
              <a:xfrm>
                <a:off x="8768079" y="2496681"/>
                <a:ext cx="30653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𝑃𝑇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°−1 (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𝑐𝑜𝑛𝑑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𝑝𝑎𝑟𝑐𝑖𝑎𝑙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b="0" dirty="0"/>
              </a:p>
            </p:txBody>
          </p:sp>
        </mc:Choice>
        <mc:Fallback xmlns="">
          <p:sp>
            <p:nvSpPr>
              <p:cNvPr id="50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8079" y="2496681"/>
                <a:ext cx="3065391" cy="276999"/>
              </a:xfrm>
              <a:prstGeom prst="rect">
                <a:avLst/>
              </a:prstGeom>
              <a:blipFill>
                <a:blip r:embed="rId11"/>
                <a:stretch>
                  <a:fillRect t="-4444" r="-795" b="-3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29">
            <a:extLst>
              <a:ext uri="{FF2B5EF4-FFF2-40B4-BE49-F238E27FC236}">
                <a16:creationId xmlns:a16="http://schemas.microsoft.com/office/drawing/2014/main" id="{3394E565-4D18-46F0-98C7-9EFE4CB5BF27}"/>
              </a:ext>
            </a:extLst>
          </p:cNvPr>
          <p:cNvCxnSpPr>
            <a:cxnSpLocks/>
          </p:cNvCxnSpPr>
          <p:nvPr/>
        </p:nvCxnSpPr>
        <p:spPr>
          <a:xfrm>
            <a:off x="10185871" y="2895995"/>
            <a:ext cx="16036" cy="4773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/>
              <p:nvPr/>
            </p:nvSpPr>
            <p:spPr>
              <a:xfrm>
                <a:off x="8768079" y="3400304"/>
                <a:ext cx="17892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𝑃𝑙𝑎𝑡𝑜𝑠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𝑃𝑇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/</m:t>
                      </m:r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</m:oMath>
                  </m:oMathPara>
                </a14:m>
                <a:endParaRPr lang="es-419" b="0" dirty="0"/>
              </a:p>
            </p:txBody>
          </p:sp>
        </mc:Choice>
        <mc:Fallback xmlns="">
          <p:sp>
            <p:nvSpPr>
              <p:cNvPr id="52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8079" y="3400304"/>
                <a:ext cx="1789208" cy="276999"/>
              </a:xfrm>
              <a:prstGeom prst="rect">
                <a:avLst/>
              </a:prstGeom>
              <a:blipFill>
                <a:blip r:embed="rId12"/>
                <a:stretch>
                  <a:fillRect l="-2721" t="-2222" r="-1020" b="-3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252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6" grpId="0"/>
      <p:bldP spid="20" grpId="0"/>
      <p:bldP spid="27" grpId="0"/>
      <p:bldP spid="33" grpId="0"/>
      <p:bldP spid="48" grpId="0"/>
      <p:bldP spid="50" grpId="0"/>
      <p:bldP spid="5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10" name="Imagen 2" descr="Nueva marca difusion - web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223" y="254465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0797657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76.52/76.05 -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					         1°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 </a:t>
            </a:r>
          </a:p>
        </p:txBody>
      </p:sp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19</a:t>
            </a:fld>
            <a:r>
              <a:rPr lang="en-US" sz="1600" b="1" dirty="0"/>
              <a:t>-</a:t>
            </a: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635000" y="318696"/>
            <a:ext cx="9875520" cy="735404"/>
          </a:xfrm>
        </p:spPr>
        <p:txBody>
          <a:bodyPr>
            <a:normAutofit/>
          </a:bodyPr>
          <a:lstStyle/>
          <a:p>
            <a:r>
              <a:rPr lang="es-AR" dirty="0"/>
              <a:t>Ejercicio 2 – </a:t>
            </a:r>
            <a:r>
              <a:rPr lang="es-419" dirty="0"/>
              <a:t>Absorción + Destilación</a:t>
            </a:r>
            <a:endParaRPr lang="en-US" dirty="0"/>
          </a:p>
        </p:txBody>
      </p:sp>
      <p:cxnSp>
        <p:nvCxnSpPr>
          <p:cNvPr id="9" name="Straight Arrow Connector 5">
            <a:extLst>
              <a:ext uri="{FF2B5EF4-FFF2-40B4-BE49-F238E27FC236}">
                <a16:creationId xmlns:a16="http://schemas.microsoft.com/office/drawing/2014/main" id="{084C507C-70BB-4624-AF3E-F1E9694A7C2F}"/>
              </a:ext>
            </a:extLst>
          </p:cNvPr>
          <p:cNvCxnSpPr>
            <a:cxnSpLocks/>
          </p:cNvCxnSpPr>
          <p:nvPr/>
        </p:nvCxnSpPr>
        <p:spPr>
          <a:xfrm flipV="1">
            <a:off x="1325461" y="1887524"/>
            <a:ext cx="0" cy="34310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36">
            <a:extLst>
              <a:ext uri="{FF2B5EF4-FFF2-40B4-BE49-F238E27FC236}">
                <a16:creationId xmlns:a16="http://schemas.microsoft.com/office/drawing/2014/main" id="{A930C394-9931-492A-8BC8-FB4C966657CC}"/>
              </a:ext>
            </a:extLst>
          </p:cNvPr>
          <p:cNvCxnSpPr>
            <a:cxnSpLocks/>
          </p:cNvCxnSpPr>
          <p:nvPr/>
        </p:nvCxnSpPr>
        <p:spPr>
          <a:xfrm>
            <a:off x="1325461" y="5318620"/>
            <a:ext cx="525150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3">
                <a:extLst>
                  <a:ext uri="{FF2B5EF4-FFF2-40B4-BE49-F238E27FC236}">
                    <a16:creationId xmlns:a16="http://schemas.microsoft.com/office/drawing/2014/main" id="{C1F00D03-AE4E-4B5C-BC9F-07574FE49961}"/>
                  </a:ext>
                </a:extLst>
              </p:cNvPr>
              <p:cNvSpPr txBox="1"/>
              <p:nvPr/>
            </p:nvSpPr>
            <p:spPr>
              <a:xfrm>
                <a:off x="1006679" y="1763190"/>
                <a:ext cx="1915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16" name="TextBox 13">
                <a:extLst>
                  <a:ext uri="{FF2B5EF4-FFF2-40B4-BE49-F238E27FC236}">
                    <a16:creationId xmlns:a16="http://schemas.microsoft.com/office/drawing/2014/main" id="{C1F00D03-AE4E-4B5C-BC9F-07574FE49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679" y="1763190"/>
                <a:ext cx="191591" cy="276999"/>
              </a:xfrm>
              <a:prstGeom prst="rect">
                <a:avLst/>
              </a:prstGeom>
              <a:blipFill>
                <a:blip r:embed="rId4"/>
                <a:stretch>
                  <a:fillRect l="-28125" r="-28125"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4">
                <a:extLst>
                  <a:ext uri="{FF2B5EF4-FFF2-40B4-BE49-F238E27FC236}">
                    <a16:creationId xmlns:a16="http://schemas.microsoft.com/office/drawing/2014/main" id="{D272C695-AEF8-40BF-9978-14BD0B7FD61C}"/>
                  </a:ext>
                </a:extLst>
              </p:cNvPr>
              <p:cNvSpPr txBox="1"/>
              <p:nvPr/>
            </p:nvSpPr>
            <p:spPr>
              <a:xfrm>
                <a:off x="6476364" y="5433800"/>
                <a:ext cx="2012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17" name="TextBox 14">
                <a:extLst>
                  <a:ext uri="{FF2B5EF4-FFF2-40B4-BE49-F238E27FC236}">
                    <a16:creationId xmlns:a16="http://schemas.microsoft.com/office/drawing/2014/main" id="{D272C695-AEF8-40BF-9978-14BD0B7FD6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6364" y="5433800"/>
                <a:ext cx="201209" cy="276999"/>
              </a:xfrm>
              <a:prstGeom prst="rect">
                <a:avLst/>
              </a:prstGeom>
              <a:blipFill>
                <a:blip r:embed="rId5"/>
                <a:stretch>
                  <a:fillRect l="-27273" r="-30303"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/>
              <p:nvPr/>
            </p:nvSpPr>
            <p:spPr>
              <a:xfrm>
                <a:off x="943186" y="2952695"/>
                <a:ext cx="2759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s-419" b="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186" y="2952695"/>
                <a:ext cx="275909" cy="276999"/>
              </a:xfrm>
              <a:prstGeom prst="rect">
                <a:avLst/>
              </a:prstGeom>
              <a:blipFill>
                <a:blip r:embed="rId6"/>
                <a:stretch>
                  <a:fillRect l="-22222" r="-8889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005DFD8-3778-4698-BEB3-367115B57C59}"/>
                  </a:ext>
                </a:extLst>
              </p:cNvPr>
              <p:cNvSpPr txBox="1"/>
              <p:nvPr/>
            </p:nvSpPr>
            <p:spPr>
              <a:xfrm>
                <a:off x="2086726" y="5406036"/>
                <a:ext cx="3124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005DFD8-3778-4698-BEB3-367115B57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6726" y="5406036"/>
                <a:ext cx="312457" cy="276999"/>
              </a:xfrm>
              <a:prstGeom prst="rect">
                <a:avLst/>
              </a:prstGeom>
              <a:blipFill>
                <a:blip r:embed="rId7"/>
                <a:stretch>
                  <a:fillRect l="-17308" r="-5769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393C9D5-BE7E-41AD-B46C-8102E24D42BD}"/>
                  </a:ext>
                </a:extLst>
              </p:cNvPr>
              <p:cNvSpPr txBox="1"/>
              <p:nvPr/>
            </p:nvSpPr>
            <p:spPr>
              <a:xfrm>
                <a:off x="4174083" y="5433800"/>
                <a:ext cx="3132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393C9D5-BE7E-41AD-B46C-8102E24D42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083" y="5433800"/>
                <a:ext cx="313291" cy="276999"/>
              </a:xfrm>
              <a:prstGeom prst="rect">
                <a:avLst/>
              </a:prstGeom>
              <a:blipFill>
                <a:blip r:embed="rId8"/>
                <a:stretch>
                  <a:fillRect l="-19608" r="-7843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53">
            <a:extLst>
              <a:ext uri="{FF2B5EF4-FFF2-40B4-BE49-F238E27FC236}">
                <a16:creationId xmlns:a16="http://schemas.microsoft.com/office/drawing/2014/main" id="{897DFA89-FC9D-450F-B5BE-1DA2E863A921}"/>
              </a:ext>
            </a:extLst>
          </p:cNvPr>
          <p:cNvCxnSpPr>
            <a:cxnSpLocks/>
            <a:stCxn id="23" idx="0"/>
          </p:cNvCxnSpPr>
          <p:nvPr/>
        </p:nvCxnSpPr>
        <p:spPr>
          <a:xfrm flipV="1">
            <a:off x="4330729" y="3070800"/>
            <a:ext cx="68859" cy="2363000"/>
          </a:xfrm>
          <a:prstGeom prst="line">
            <a:avLst/>
          </a:prstGeom>
          <a:ln w="952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54">
            <a:extLst>
              <a:ext uri="{FF2B5EF4-FFF2-40B4-BE49-F238E27FC236}">
                <a16:creationId xmlns:a16="http://schemas.microsoft.com/office/drawing/2014/main" id="{FA16E722-AB75-4147-8429-93DD33CB016D}"/>
              </a:ext>
            </a:extLst>
          </p:cNvPr>
          <p:cNvCxnSpPr>
            <a:cxnSpLocks/>
          </p:cNvCxnSpPr>
          <p:nvPr/>
        </p:nvCxnSpPr>
        <p:spPr>
          <a:xfrm flipV="1">
            <a:off x="2208795" y="3089449"/>
            <a:ext cx="2187393" cy="145556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/>
              <p:nvPr/>
            </p:nvSpPr>
            <p:spPr>
              <a:xfrm>
                <a:off x="813655" y="4401917"/>
                <a:ext cx="2759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s-419" b="0" dirty="0"/>
              </a:p>
            </p:txBody>
          </p:sp>
        </mc:Choice>
        <mc:Fallback xmlns="">
          <p:sp>
            <p:nvSpPr>
              <p:cNvPr id="40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655" y="4401917"/>
                <a:ext cx="275909" cy="276999"/>
              </a:xfrm>
              <a:prstGeom prst="rect">
                <a:avLst/>
              </a:prstGeom>
              <a:blipFill>
                <a:blip r:embed="rId9"/>
                <a:stretch>
                  <a:fillRect l="-19565" r="-6522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co 2"/>
          <p:cNvSpPr/>
          <p:nvPr/>
        </p:nvSpPr>
        <p:spPr>
          <a:xfrm rot="19818401">
            <a:off x="-4009706" y="4982879"/>
            <a:ext cx="12416855" cy="2449369"/>
          </a:xfrm>
          <a:prstGeom prst="arc">
            <a:avLst>
              <a:gd name="adj1" fmla="val 15373730"/>
              <a:gd name="adj2" fmla="val 21292143"/>
            </a:avLst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41" name="Straight Connector 53">
            <a:extLst>
              <a:ext uri="{FF2B5EF4-FFF2-40B4-BE49-F238E27FC236}">
                <a16:creationId xmlns:a16="http://schemas.microsoft.com/office/drawing/2014/main" id="{897DFA89-FC9D-450F-B5BE-1DA2E863A921}"/>
              </a:ext>
            </a:extLst>
          </p:cNvPr>
          <p:cNvCxnSpPr>
            <a:cxnSpLocks/>
          </p:cNvCxnSpPr>
          <p:nvPr/>
        </p:nvCxnSpPr>
        <p:spPr>
          <a:xfrm flipV="1">
            <a:off x="2208795" y="4540416"/>
            <a:ext cx="13537" cy="837857"/>
          </a:xfrm>
          <a:prstGeom prst="line">
            <a:avLst/>
          </a:prstGeom>
          <a:ln w="952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53">
            <a:extLst>
              <a:ext uri="{FF2B5EF4-FFF2-40B4-BE49-F238E27FC236}">
                <a16:creationId xmlns:a16="http://schemas.microsoft.com/office/drawing/2014/main" id="{897DFA89-FC9D-450F-B5BE-1DA2E863A921}"/>
              </a:ext>
            </a:extLst>
          </p:cNvPr>
          <p:cNvCxnSpPr>
            <a:cxnSpLocks/>
          </p:cNvCxnSpPr>
          <p:nvPr/>
        </p:nvCxnSpPr>
        <p:spPr>
          <a:xfrm flipH="1">
            <a:off x="1319001" y="3091194"/>
            <a:ext cx="3093149" cy="45511"/>
          </a:xfrm>
          <a:prstGeom prst="line">
            <a:avLst/>
          </a:prstGeom>
          <a:ln w="952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53">
            <a:extLst>
              <a:ext uri="{FF2B5EF4-FFF2-40B4-BE49-F238E27FC236}">
                <a16:creationId xmlns:a16="http://schemas.microsoft.com/office/drawing/2014/main" id="{897DFA89-FC9D-450F-B5BE-1DA2E863A921}"/>
              </a:ext>
            </a:extLst>
          </p:cNvPr>
          <p:cNvCxnSpPr>
            <a:cxnSpLocks/>
          </p:cNvCxnSpPr>
          <p:nvPr/>
        </p:nvCxnSpPr>
        <p:spPr>
          <a:xfrm flipH="1">
            <a:off x="1275577" y="4540416"/>
            <a:ext cx="960291" cy="0"/>
          </a:xfrm>
          <a:prstGeom prst="line">
            <a:avLst/>
          </a:prstGeom>
          <a:ln w="952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Marcador de contenido 2"/>
          <p:cNvSpPr>
            <a:spLocks noGrp="1"/>
          </p:cNvSpPr>
          <p:nvPr>
            <p:ph idx="1"/>
          </p:nvPr>
        </p:nvSpPr>
        <p:spPr>
          <a:xfrm>
            <a:off x="438910" y="1054099"/>
            <a:ext cx="11329418" cy="581661"/>
          </a:xfrm>
        </p:spPr>
        <p:txBody>
          <a:bodyPr>
            <a:normAutofit/>
          </a:bodyPr>
          <a:lstStyle/>
          <a:p>
            <a:pPr marL="501650" lvl="0" indent="-457200" algn="just">
              <a:lnSpc>
                <a:spcPct val="160000"/>
              </a:lnSpc>
              <a:buFont typeface="+mj-lt"/>
              <a:buAutoNum type="alphaLcParenR" startAt="7"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Representar el perfil de composiciones de la base de la Torre 1.</a:t>
            </a:r>
          </a:p>
        </p:txBody>
      </p:sp>
      <p:pic>
        <p:nvPicPr>
          <p:cNvPr id="86" name="Picture 9">
            <a:extLst>
              <a:ext uri="{FF2B5EF4-FFF2-40B4-BE49-F238E27FC236}">
                <a16:creationId xmlns:a16="http://schemas.microsoft.com/office/drawing/2014/main" id="{679186AC-AD14-441D-8625-C4FC41E75E1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72772" y="1884414"/>
            <a:ext cx="228555" cy="3615655"/>
          </a:xfrm>
          <a:prstGeom prst="rect">
            <a:avLst/>
          </a:prstGeom>
        </p:spPr>
      </p:pic>
      <p:sp>
        <p:nvSpPr>
          <p:cNvPr id="87" name="Marcador de contenido 2">
            <a:extLst>
              <a:ext uri="{FF2B5EF4-FFF2-40B4-BE49-F238E27FC236}">
                <a16:creationId xmlns:a16="http://schemas.microsoft.com/office/drawing/2014/main" id="{81BD3DC9-CDE0-4032-BDD8-B30A0FF1E5B8}"/>
              </a:ext>
            </a:extLst>
          </p:cNvPr>
          <p:cNvSpPr txBox="1">
            <a:spLocks/>
          </p:cNvSpPr>
          <p:nvPr/>
        </p:nvSpPr>
        <p:spPr>
          <a:xfrm>
            <a:off x="8073226" y="1482679"/>
            <a:ext cx="2656201" cy="4053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n-US" dirty="0">
                <a:solidFill>
                  <a:schemeClr val="tx1"/>
                </a:solidFill>
              </a:rPr>
              <a:t>Gas                    </a:t>
            </a:r>
            <a:r>
              <a:rPr lang="en-US" dirty="0" err="1">
                <a:solidFill>
                  <a:schemeClr val="tx1"/>
                </a:solidFill>
              </a:rPr>
              <a:t>Líquido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8" name="Straight Connector 16">
            <a:extLst>
              <a:ext uri="{FF2B5EF4-FFF2-40B4-BE49-F238E27FC236}">
                <a16:creationId xmlns:a16="http://schemas.microsoft.com/office/drawing/2014/main" id="{F3575B0A-4F01-4DC7-9FD9-19A75DE380F3}"/>
              </a:ext>
            </a:extLst>
          </p:cNvPr>
          <p:cNvCxnSpPr>
            <a:cxnSpLocks/>
          </p:cNvCxnSpPr>
          <p:nvPr/>
        </p:nvCxnSpPr>
        <p:spPr>
          <a:xfrm flipV="1">
            <a:off x="4430054" y="3069695"/>
            <a:ext cx="4856995" cy="36159"/>
          </a:xfrm>
          <a:prstGeom prst="line">
            <a:avLst/>
          </a:prstGeom>
          <a:ln w="19050">
            <a:solidFill>
              <a:schemeClr val="accent4">
                <a:lumMod val="40000"/>
                <a:lumOff val="6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21">
            <a:extLst>
              <a:ext uri="{FF2B5EF4-FFF2-40B4-BE49-F238E27FC236}">
                <a16:creationId xmlns:a16="http://schemas.microsoft.com/office/drawing/2014/main" id="{208FCA8E-E1E1-4DF6-BD0C-9BDF6C04CBAB}"/>
              </a:ext>
            </a:extLst>
          </p:cNvPr>
          <p:cNvCxnSpPr>
            <a:cxnSpLocks/>
          </p:cNvCxnSpPr>
          <p:nvPr/>
        </p:nvCxnSpPr>
        <p:spPr>
          <a:xfrm flipV="1">
            <a:off x="4071331" y="3841879"/>
            <a:ext cx="5215718" cy="23446"/>
          </a:xfrm>
          <a:prstGeom prst="line">
            <a:avLst/>
          </a:prstGeom>
          <a:ln w="19050">
            <a:solidFill>
              <a:schemeClr val="accent4">
                <a:lumMod val="40000"/>
                <a:lumOff val="6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Arc 24">
            <a:extLst>
              <a:ext uri="{FF2B5EF4-FFF2-40B4-BE49-F238E27FC236}">
                <a16:creationId xmlns:a16="http://schemas.microsoft.com/office/drawing/2014/main" id="{21C572F3-DE9C-4F20-9A63-B1665BBD8BA5}"/>
              </a:ext>
            </a:extLst>
          </p:cNvPr>
          <p:cNvSpPr/>
          <p:nvPr/>
        </p:nvSpPr>
        <p:spPr>
          <a:xfrm>
            <a:off x="5564631" y="3083245"/>
            <a:ext cx="3710656" cy="1592625"/>
          </a:xfrm>
          <a:prstGeom prst="arc">
            <a:avLst>
              <a:gd name="adj1" fmla="val 15713380"/>
              <a:gd name="adj2" fmla="val 21582606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91" name="Straight Connector 28">
            <a:extLst>
              <a:ext uri="{FF2B5EF4-FFF2-40B4-BE49-F238E27FC236}">
                <a16:creationId xmlns:a16="http://schemas.microsoft.com/office/drawing/2014/main" id="{165D2AB1-AF72-4018-B7B2-F5EB6FEAFDDD}"/>
              </a:ext>
            </a:extLst>
          </p:cNvPr>
          <p:cNvCxnSpPr>
            <a:cxnSpLocks/>
          </p:cNvCxnSpPr>
          <p:nvPr/>
        </p:nvCxnSpPr>
        <p:spPr>
          <a:xfrm flipH="1">
            <a:off x="3426428" y="4122224"/>
            <a:ext cx="7791623" cy="0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Arc 39">
            <a:extLst>
              <a:ext uri="{FF2B5EF4-FFF2-40B4-BE49-F238E27FC236}">
                <a16:creationId xmlns:a16="http://schemas.microsoft.com/office/drawing/2014/main" id="{9E15CCDC-E9AD-4211-BFB3-38238FCD27A4}"/>
              </a:ext>
            </a:extLst>
          </p:cNvPr>
          <p:cNvSpPr/>
          <p:nvPr/>
        </p:nvSpPr>
        <p:spPr>
          <a:xfrm flipH="1" flipV="1">
            <a:off x="9308278" y="3346603"/>
            <a:ext cx="3780181" cy="769820"/>
          </a:xfrm>
          <a:prstGeom prst="arc">
            <a:avLst>
              <a:gd name="adj1" fmla="val 16130979"/>
              <a:gd name="adj2" fmla="val 3420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93" name="Straight Connector 76">
            <a:extLst>
              <a:ext uri="{FF2B5EF4-FFF2-40B4-BE49-F238E27FC236}">
                <a16:creationId xmlns:a16="http://schemas.microsoft.com/office/drawing/2014/main" id="{80D30F61-076F-4127-A9E2-E1552BEBE167}"/>
              </a:ext>
            </a:extLst>
          </p:cNvPr>
          <p:cNvCxnSpPr>
            <a:cxnSpLocks/>
          </p:cNvCxnSpPr>
          <p:nvPr/>
        </p:nvCxnSpPr>
        <p:spPr>
          <a:xfrm flipV="1">
            <a:off x="1343366" y="2443358"/>
            <a:ext cx="4913829" cy="2840619"/>
          </a:xfrm>
          <a:prstGeom prst="line">
            <a:avLst/>
          </a:prstGeom>
          <a:ln>
            <a:solidFill>
              <a:schemeClr val="tx2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4" name="Straight Connector 28">
            <a:extLst>
              <a:ext uri="{FF2B5EF4-FFF2-40B4-BE49-F238E27FC236}">
                <a16:creationId xmlns:a16="http://schemas.microsoft.com/office/drawing/2014/main" id="{165D2AB1-AF72-4018-B7B2-F5EB6FEAFDDD}"/>
              </a:ext>
            </a:extLst>
          </p:cNvPr>
          <p:cNvCxnSpPr>
            <a:cxnSpLocks/>
          </p:cNvCxnSpPr>
          <p:nvPr/>
        </p:nvCxnSpPr>
        <p:spPr>
          <a:xfrm flipH="1" flipV="1">
            <a:off x="4108236" y="3677167"/>
            <a:ext cx="7109815" cy="33363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11">
            <a:extLst>
              <a:ext uri="{FF2B5EF4-FFF2-40B4-BE49-F238E27FC236}">
                <a16:creationId xmlns:a16="http://schemas.microsoft.com/office/drawing/2014/main" id="{0E98C8F9-DC13-4459-9D8F-A9BBD56576F9}"/>
              </a:ext>
            </a:extLst>
          </p:cNvPr>
          <p:cNvCxnSpPr/>
          <p:nvPr/>
        </p:nvCxnSpPr>
        <p:spPr>
          <a:xfrm flipV="1">
            <a:off x="4092312" y="3692241"/>
            <a:ext cx="0" cy="171426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14">
                <a:extLst>
                  <a:ext uri="{FF2B5EF4-FFF2-40B4-BE49-F238E27FC236}">
                    <a16:creationId xmlns:a16="http://schemas.microsoft.com/office/drawing/2014/main" id="{F3A1B41E-A40A-494D-8D5B-206875CE00B1}"/>
                  </a:ext>
                </a:extLst>
              </p:cNvPr>
              <p:cNvSpPr txBox="1"/>
              <p:nvPr/>
            </p:nvSpPr>
            <p:spPr>
              <a:xfrm>
                <a:off x="9344422" y="3455754"/>
                <a:ext cx="27116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1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ES" sz="1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1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s-ES" sz="1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sup>
                          <m:r>
                            <a:rPr lang="es-419" sz="1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s-AR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6" name="TextBox 14">
                <a:extLst>
                  <a:ext uri="{FF2B5EF4-FFF2-40B4-BE49-F238E27FC236}">
                    <a16:creationId xmlns:a16="http://schemas.microsoft.com/office/drawing/2014/main" id="{F3A1B41E-A40A-494D-8D5B-206875CE0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4422" y="3455754"/>
                <a:ext cx="271164" cy="215444"/>
              </a:xfrm>
              <a:prstGeom prst="rect">
                <a:avLst/>
              </a:prstGeom>
              <a:blipFill>
                <a:blip r:embed="rId11"/>
                <a:stretch>
                  <a:fillRect l="-15909" r="-2273" b="-1428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14">
                <a:extLst>
                  <a:ext uri="{FF2B5EF4-FFF2-40B4-BE49-F238E27FC236}">
                    <a16:creationId xmlns:a16="http://schemas.microsoft.com/office/drawing/2014/main" id="{F3A1B41E-A40A-494D-8D5B-206875CE00B1}"/>
                  </a:ext>
                </a:extLst>
              </p:cNvPr>
              <p:cNvSpPr txBox="1"/>
              <p:nvPr/>
            </p:nvSpPr>
            <p:spPr>
              <a:xfrm>
                <a:off x="9086278" y="3863667"/>
                <a:ext cx="17165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1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1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ES" sz="1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s-AR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7" name="TextBox 14">
                <a:extLst>
                  <a:ext uri="{FF2B5EF4-FFF2-40B4-BE49-F238E27FC236}">
                    <a16:creationId xmlns:a16="http://schemas.microsoft.com/office/drawing/2014/main" id="{F3A1B41E-A40A-494D-8D5B-206875CE0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6278" y="3863667"/>
                <a:ext cx="171650" cy="215444"/>
              </a:xfrm>
              <a:prstGeom prst="rect">
                <a:avLst/>
              </a:prstGeom>
              <a:blipFill>
                <a:blip r:embed="rId12"/>
                <a:stretch>
                  <a:fillRect l="-25000" r="-7143" b="-1428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14">
                <a:extLst>
                  <a:ext uri="{FF2B5EF4-FFF2-40B4-BE49-F238E27FC236}">
                    <a16:creationId xmlns:a16="http://schemas.microsoft.com/office/drawing/2014/main" id="{F3A1B41E-A40A-494D-8D5B-206875CE00B1}"/>
                  </a:ext>
                </a:extLst>
              </p:cNvPr>
              <p:cNvSpPr txBox="1"/>
              <p:nvPr/>
            </p:nvSpPr>
            <p:spPr>
              <a:xfrm>
                <a:off x="7436606" y="2810241"/>
                <a:ext cx="21236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14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419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98" name="TextBox 14">
                <a:extLst>
                  <a:ext uri="{FF2B5EF4-FFF2-40B4-BE49-F238E27FC236}">
                    <a16:creationId xmlns:a16="http://schemas.microsoft.com/office/drawing/2014/main" id="{F3A1B41E-A40A-494D-8D5B-206875CE0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6606" y="2810241"/>
                <a:ext cx="212366" cy="215444"/>
              </a:xfrm>
              <a:prstGeom prst="rect">
                <a:avLst/>
              </a:prstGeom>
              <a:blipFill>
                <a:blip r:embed="rId13"/>
                <a:stretch>
                  <a:fillRect l="-20000" r="-2857" b="-1428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14">
                <a:extLst>
                  <a:ext uri="{FF2B5EF4-FFF2-40B4-BE49-F238E27FC236}">
                    <a16:creationId xmlns:a16="http://schemas.microsoft.com/office/drawing/2014/main" id="{F3A1B41E-A40A-494D-8D5B-206875CE00B1}"/>
                  </a:ext>
                </a:extLst>
              </p:cNvPr>
              <p:cNvSpPr txBox="1"/>
              <p:nvPr/>
            </p:nvSpPr>
            <p:spPr>
              <a:xfrm>
                <a:off x="11062688" y="4122224"/>
                <a:ext cx="31072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E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14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s-419" sz="1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s-419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  <m:sup>
                          <m:r>
                            <a:rPr lang="es-419" sz="14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99" name="TextBox 14">
                <a:extLst>
                  <a:ext uri="{FF2B5EF4-FFF2-40B4-BE49-F238E27FC236}">
                    <a16:creationId xmlns:a16="http://schemas.microsoft.com/office/drawing/2014/main" id="{F3A1B41E-A40A-494D-8D5B-206875CE0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2688" y="4122224"/>
                <a:ext cx="310726" cy="215444"/>
              </a:xfrm>
              <a:prstGeom prst="rect">
                <a:avLst/>
              </a:prstGeom>
              <a:blipFill>
                <a:blip r:embed="rId14"/>
                <a:stretch>
                  <a:fillRect l="-19608" r="-52941" b="-1111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Oval 2">
            <a:extLst>
              <a:ext uri="{FF2B5EF4-FFF2-40B4-BE49-F238E27FC236}">
                <a16:creationId xmlns:a16="http://schemas.microsoft.com/office/drawing/2014/main" id="{08EB1F07-F0A1-4D91-903A-798B4784ED28}"/>
              </a:ext>
            </a:extLst>
          </p:cNvPr>
          <p:cNvSpPr/>
          <p:nvPr/>
        </p:nvSpPr>
        <p:spPr>
          <a:xfrm>
            <a:off x="3288217" y="3002034"/>
            <a:ext cx="185424" cy="189743"/>
          </a:xfrm>
          <a:prstGeom prst="ellipse">
            <a:avLst/>
          </a:prstGeom>
          <a:solidFill>
            <a:srgbClr val="00B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1" name="TextBox 3">
            <a:extLst>
              <a:ext uri="{FF2B5EF4-FFF2-40B4-BE49-F238E27FC236}">
                <a16:creationId xmlns:a16="http://schemas.microsoft.com/office/drawing/2014/main" id="{C7DA4E54-80F4-4DC4-8FE6-CD22CB1BBAF0}"/>
              </a:ext>
            </a:extLst>
          </p:cNvPr>
          <p:cNvSpPr txBox="1"/>
          <p:nvPr/>
        </p:nvSpPr>
        <p:spPr>
          <a:xfrm>
            <a:off x="2636205" y="2107949"/>
            <a:ext cx="1813446" cy="430887"/>
          </a:xfrm>
          <a:prstGeom prst="rect">
            <a:avLst/>
          </a:prstGeom>
          <a:ln w="12700">
            <a:solidFill>
              <a:srgbClr val="00B050"/>
            </a:solidFill>
            <a:prstDash val="soli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s-ES" sz="1400" dirty="0" smtClean="0"/>
              <a:t>BASE: Composiciones que entran a la etapa</a:t>
            </a:r>
            <a:endParaRPr lang="es-AR" sz="1400" dirty="0"/>
          </a:p>
        </p:txBody>
      </p:sp>
      <p:cxnSp>
        <p:nvCxnSpPr>
          <p:cNvPr id="102" name="Conector recto de flecha 101"/>
          <p:cNvCxnSpPr>
            <a:stCxn id="100" idx="0"/>
            <a:endCxn id="101" idx="2"/>
          </p:cNvCxnSpPr>
          <p:nvPr/>
        </p:nvCxnSpPr>
        <p:spPr>
          <a:xfrm flipV="1">
            <a:off x="3380929" y="2538836"/>
            <a:ext cx="161999" cy="46319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53">
                <a:extLst>
                  <a:ext uri="{FF2B5EF4-FFF2-40B4-BE49-F238E27FC236}">
                    <a16:creationId xmlns:a16="http://schemas.microsoft.com/office/drawing/2014/main" id="{D54FE479-8072-4F14-B9B0-DFC18BDBF665}"/>
                  </a:ext>
                </a:extLst>
              </p:cNvPr>
              <p:cNvSpPr txBox="1"/>
              <p:nvPr/>
            </p:nvSpPr>
            <p:spPr>
              <a:xfrm>
                <a:off x="6030598" y="2198321"/>
                <a:ext cx="5012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1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s-ES" sz="1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419" sz="1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s-AR" sz="1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103" name="TextBox 53">
                <a:extLst>
                  <a:ext uri="{FF2B5EF4-FFF2-40B4-BE49-F238E27FC236}">
                    <a16:creationId xmlns:a16="http://schemas.microsoft.com/office/drawing/2014/main" id="{D54FE479-8072-4F14-B9B0-DFC18BDBF6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598" y="2198321"/>
                <a:ext cx="501227" cy="215444"/>
              </a:xfrm>
              <a:prstGeom prst="rect">
                <a:avLst/>
              </a:prstGeom>
              <a:blipFill>
                <a:blip r:embed="rId15"/>
                <a:stretch>
                  <a:fillRect l="-8537" r="-7317" b="-571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Straight Arrow Connector 11">
            <a:extLst>
              <a:ext uri="{FF2B5EF4-FFF2-40B4-BE49-F238E27FC236}">
                <a16:creationId xmlns:a16="http://schemas.microsoft.com/office/drawing/2014/main" id="{0E98C8F9-DC13-4459-9D8F-A9BBD56576F9}"/>
              </a:ext>
            </a:extLst>
          </p:cNvPr>
          <p:cNvCxnSpPr>
            <a:stCxn id="100" idx="5"/>
          </p:cNvCxnSpPr>
          <p:nvPr/>
        </p:nvCxnSpPr>
        <p:spPr>
          <a:xfrm>
            <a:off x="3446486" y="3163990"/>
            <a:ext cx="643693" cy="699677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4">
                <a:extLst>
                  <a:ext uri="{FF2B5EF4-FFF2-40B4-BE49-F238E27FC236}">
                    <a16:creationId xmlns:a16="http://schemas.microsoft.com/office/drawing/2014/main" id="{F3A1B41E-A40A-494D-8D5B-206875CE00B1}"/>
                  </a:ext>
                </a:extLst>
              </p:cNvPr>
              <p:cNvSpPr txBox="1"/>
              <p:nvPr/>
            </p:nvSpPr>
            <p:spPr>
              <a:xfrm>
                <a:off x="3809003" y="3979740"/>
                <a:ext cx="5646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ES" sz="1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sz="1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1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s-ES" sz="1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s-ES" sz="1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es-ES" sz="1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1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ES" sz="1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s-AR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5" name="TextBox 14">
                <a:extLst>
                  <a:ext uri="{FF2B5EF4-FFF2-40B4-BE49-F238E27FC236}">
                    <a16:creationId xmlns:a16="http://schemas.microsoft.com/office/drawing/2014/main" id="{F3A1B41E-A40A-494D-8D5B-206875CE0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003" y="3979740"/>
                <a:ext cx="564642" cy="215444"/>
              </a:xfrm>
              <a:prstGeom prst="rect">
                <a:avLst/>
              </a:prstGeom>
              <a:blipFill>
                <a:blip r:embed="rId16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6" name="Straight Arrow Connector 85">
            <a:extLst>
              <a:ext uri="{FF2B5EF4-FFF2-40B4-BE49-F238E27FC236}">
                <a16:creationId xmlns:a16="http://schemas.microsoft.com/office/drawing/2014/main" id="{2CFCE04C-FAAD-4DDE-A0E9-1B7A739A815F}"/>
              </a:ext>
            </a:extLst>
          </p:cNvPr>
          <p:cNvCxnSpPr>
            <a:cxnSpLocks/>
          </p:cNvCxnSpPr>
          <p:nvPr/>
        </p:nvCxnSpPr>
        <p:spPr>
          <a:xfrm flipH="1">
            <a:off x="3380930" y="3101350"/>
            <a:ext cx="1008999" cy="0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7" name="Straight Arrow Connector 86">
            <a:extLst>
              <a:ext uri="{FF2B5EF4-FFF2-40B4-BE49-F238E27FC236}">
                <a16:creationId xmlns:a16="http://schemas.microsoft.com/office/drawing/2014/main" id="{E9C20F73-7942-4EA4-9568-F378E8A0B352}"/>
              </a:ext>
            </a:extLst>
          </p:cNvPr>
          <p:cNvCxnSpPr>
            <a:cxnSpLocks/>
          </p:cNvCxnSpPr>
          <p:nvPr/>
        </p:nvCxnSpPr>
        <p:spPr>
          <a:xfrm flipV="1">
            <a:off x="3380930" y="3089449"/>
            <a:ext cx="0" cy="677080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8" name="Straight Arrow Connector 83">
            <a:extLst>
              <a:ext uri="{FF2B5EF4-FFF2-40B4-BE49-F238E27FC236}">
                <a16:creationId xmlns:a16="http://schemas.microsoft.com/office/drawing/2014/main" id="{895DF821-02C5-4BC7-93F1-32570BB7F58B}"/>
              </a:ext>
            </a:extLst>
          </p:cNvPr>
          <p:cNvCxnSpPr>
            <a:cxnSpLocks/>
          </p:cNvCxnSpPr>
          <p:nvPr/>
        </p:nvCxnSpPr>
        <p:spPr>
          <a:xfrm flipH="1">
            <a:off x="3386954" y="3745918"/>
            <a:ext cx="986691" cy="0"/>
          </a:xfrm>
          <a:prstGeom prst="straightConnector1">
            <a:avLst/>
          </a:prstGeom>
          <a:ln w="12700">
            <a:solidFill>
              <a:srgbClr val="FF0000">
                <a:alpha val="50196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9" name="Straight Arrow Connector 84">
            <a:extLst>
              <a:ext uri="{FF2B5EF4-FFF2-40B4-BE49-F238E27FC236}">
                <a16:creationId xmlns:a16="http://schemas.microsoft.com/office/drawing/2014/main" id="{43AAAEC0-C864-4825-BD0E-8209AEA15979}"/>
              </a:ext>
            </a:extLst>
          </p:cNvPr>
          <p:cNvCxnSpPr>
            <a:cxnSpLocks/>
          </p:cNvCxnSpPr>
          <p:nvPr/>
        </p:nvCxnSpPr>
        <p:spPr>
          <a:xfrm flipH="1">
            <a:off x="4377229" y="3101350"/>
            <a:ext cx="22359" cy="644568"/>
          </a:xfrm>
          <a:prstGeom prst="straightConnector1">
            <a:avLst/>
          </a:prstGeom>
          <a:ln w="12700">
            <a:solidFill>
              <a:srgbClr val="FF0000">
                <a:alpha val="50196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2" name="Oval 2">
            <a:extLst>
              <a:ext uri="{FF2B5EF4-FFF2-40B4-BE49-F238E27FC236}">
                <a16:creationId xmlns:a16="http://schemas.microsoft.com/office/drawing/2014/main" id="{08EB1F07-F0A1-4D91-903A-798B4784ED28}"/>
              </a:ext>
            </a:extLst>
          </p:cNvPr>
          <p:cNvSpPr/>
          <p:nvPr/>
        </p:nvSpPr>
        <p:spPr>
          <a:xfrm>
            <a:off x="4064292" y="3653935"/>
            <a:ext cx="69779" cy="6203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33" name="Straight Arrow Connector 11">
            <a:extLst>
              <a:ext uri="{FF2B5EF4-FFF2-40B4-BE49-F238E27FC236}">
                <a16:creationId xmlns:a16="http://schemas.microsoft.com/office/drawing/2014/main" id="{0E98C8F9-DC13-4459-9D8F-A9BBD56576F9}"/>
              </a:ext>
            </a:extLst>
          </p:cNvPr>
          <p:cNvCxnSpPr/>
          <p:nvPr/>
        </p:nvCxnSpPr>
        <p:spPr>
          <a:xfrm>
            <a:off x="3380929" y="3766529"/>
            <a:ext cx="0" cy="1517448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Oval 2">
            <a:extLst>
              <a:ext uri="{FF2B5EF4-FFF2-40B4-BE49-F238E27FC236}">
                <a16:creationId xmlns:a16="http://schemas.microsoft.com/office/drawing/2014/main" id="{08EB1F07-F0A1-4D91-903A-798B4784ED28}"/>
              </a:ext>
            </a:extLst>
          </p:cNvPr>
          <p:cNvSpPr/>
          <p:nvPr/>
        </p:nvSpPr>
        <p:spPr>
          <a:xfrm>
            <a:off x="3350544" y="4079548"/>
            <a:ext cx="69779" cy="6203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62">
                <a:extLst>
                  <a:ext uri="{FF2B5EF4-FFF2-40B4-BE49-F238E27FC236}">
                    <a16:creationId xmlns:a16="http://schemas.microsoft.com/office/drawing/2014/main" id="{84CE6E13-28FA-4816-999B-39A42C2E2128}"/>
                  </a:ext>
                </a:extLst>
              </p:cNvPr>
              <p:cNvSpPr txBox="1"/>
              <p:nvPr/>
            </p:nvSpPr>
            <p:spPr>
              <a:xfrm>
                <a:off x="3139976" y="5381552"/>
                <a:ext cx="49257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E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14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s-419" sz="14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s-419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  <m:sup>
                          <m:r>
                            <a:rPr lang="es-419" sz="14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137" name="TextBox 62">
                <a:extLst>
                  <a:ext uri="{FF2B5EF4-FFF2-40B4-BE49-F238E27FC236}">
                    <a16:creationId xmlns:a16="http://schemas.microsoft.com/office/drawing/2014/main" id="{84CE6E13-28FA-4816-999B-39A42C2E21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9976" y="5381552"/>
                <a:ext cx="492571" cy="215444"/>
              </a:xfrm>
              <a:prstGeom prst="rect">
                <a:avLst/>
              </a:prstGeom>
              <a:blipFill>
                <a:blip r:embed="rId17"/>
                <a:stretch>
                  <a:fillRect l="-8642" r="-1235" b="-1428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4909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8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2" grpId="0" animBg="1"/>
      <p:bldP spid="96" grpId="0"/>
      <p:bldP spid="97" grpId="0"/>
      <p:bldP spid="98" grpId="0"/>
      <p:bldP spid="99" grpId="0"/>
      <p:bldP spid="100" grpId="0" animBg="1"/>
      <p:bldP spid="101" grpId="0" animBg="1"/>
      <p:bldP spid="101" grpId="1" animBg="1"/>
      <p:bldP spid="105" grpId="0"/>
      <p:bldP spid="132" grpId="0" animBg="1"/>
      <p:bldP spid="135" grpId="0" animBg="1"/>
      <p:bldP spid="1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10" name="Imagen 2" descr="Nueva marca difusion - web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223" y="254465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0797657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76.52/76.05 -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					         1°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 </a:t>
            </a:r>
          </a:p>
        </p:txBody>
      </p:sp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fld>
            <a:r>
              <a:rPr lang="en-US" sz="1600" b="1" dirty="0"/>
              <a:t>-</a:t>
            </a: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635000" y="318696"/>
            <a:ext cx="9875520" cy="735404"/>
          </a:xfrm>
        </p:spPr>
        <p:txBody>
          <a:bodyPr>
            <a:normAutofit/>
          </a:bodyPr>
          <a:lstStyle/>
          <a:p>
            <a:r>
              <a:rPr lang="es-AR" dirty="0"/>
              <a:t>Ejercicio 1 – </a:t>
            </a:r>
            <a:r>
              <a:rPr lang="es-419" dirty="0"/>
              <a:t>Líquido-Líquido</a:t>
            </a:r>
            <a:endParaRPr lang="en-US" dirty="0"/>
          </a:p>
        </p:txBody>
      </p:sp>
      <p:sp>
        <p:nvSpPr>
          <p:cNvPr id="15" name="Marcador de contenido 2"/>
          <p:cNvSpPr>
            <a:spLocks noGrp="1"/>
          </p:cNvSpPr>
          <p:nvPr>
            <p:ph idx="1"/>
          </p:nvPr>
        </p:nvSpPr>
        <p:spPr>
          <a:xfrm>
            <a:off x="438910" y="1054099"/>
            <a:ext cx="11329418" cy="5057925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60000"/>
              </a:lnSpc>
              <a:buNone/>
            </a:pP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sistema de extracción líquido-líquido se diseña para la purificación de una corriente de tolueno que contiene como contaminante anilina en un 60% (másico) y un caudal total  de 200 kg/h. La corriente de alimentación se pone en contacto en contracorriente con un solvente S que ingresa puro. </a:t>
            </a:r>
          </a:p>
          <a:p>
            <a:pPr marL="45720" indent="0" algn="just">
              <a:lnSpc>
                <a:spcPct val="160000"/>
              </a:lnSpc>
              <a:buNone/>
            </a:pP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cumplir con la especificación se debe transferir el 80% de la anilina contenida en la alimentación. </a:t>
            </a:r>
          </a:p>
          <a:p>
            <a:pPr marL="45720" indent="0" algn="just">
              <a:lnSpc>
                <a:spcPct val="160000"/>
              </a:lnSpc>
              <a:buNone/>
            </a:pP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equilibrio al que corresponde el sistema a la temperatura de operación (T1) es Y’=0,75*X’, el tolueno y el solvente S son totalmente inmiscibles a esta temperatura.</a:t>
            </a:r>
          </a:p>
          <a:p>
            <a:pPr marL="45720" indent="0" algn="just">
              <a:lnSpc>
                <a:spcPct val="160000"/>
              </a:lnSpc>
              <a:buNone/>
            </a:pP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Luego de 5 años de operación algún problema en el sistema de acondicionamiento de las corrientes obliga a que la transferencia se lleve a cabo a una nueva temperatura (T2), cuto equilibrio se muestra en la figura 2.</a:t>
            </a:r>
          </a:p>
        </p:txBody>
      </p:sp>
    </p:spTree>
    <p:extLst>
      <p:ext uri="{BB962C8B-B14F-4D97-AF65-F5344CB8AC3E}">
        <p14:creationId xmlns:p14="http://schemas.microsoft.com/office/powerpoint/2010/main" val="302497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61288" y="2966260"/>
            <a:ext cx="9880092" cy="919940"/>
          </a:xfrm>
        </p:spPr>
        <p:txBody>
          <a:bodyPr>
            <a:normAutofit/>
          </a:bodyPr>
          <a:lstStyle/>
          <a:p>
            <a:pPr algn="ctr"/>
            <a:r>
              <a:rPr lang="es-AR" sz="5400" dirty="0"/>
              <a:t>¡</a:t>
            </a:r>
            <a:r>
              <a:rPr lang="x-none" sz="5400"/>
              <a:t>Buen </a:t>
            </a:r>
            <a:r>
              <a:rPr lang="x-none" sz="5400" dirty="0"/>
              <a:t>fin de semana!</a:t>
            </a:r>
            <a:endParaRPr lang="en-US" sz="5400" dirty="0"/>
          </a:p>
        </p:txBody>
      </p:sp>
      <p:pic>
        <p:nvPicPr>
          <p:cNvPr id="5" name="Imagen 2" descr="Nueva marca difusion - web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223" y="254465"/>
            <a:ext cx="2120900" cy="66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085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10" name="Imagen 2" descr="Nueva marca difusion - web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223" y="254465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0797657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76.52/76.05 -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					         1°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 </a:t>
            </a:r>
          </a:p>
        </p:txBody>
      </p:sp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fld>
            <a:r>
              <a:rPr lang="en-US" sz="1600" b="1" dirty="0"/>
              <a:t>-</a:t>
            </a: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635000" y="318696"/>
            <a:ext cx="9875520" cy="735404"/>
          </a:xfrm>
        </p:spPr>
        <p:txBody>
          <a:bodyPr>
            <a:normAutofit/>
          </a:bodyPr>
          <a:lstStyle/>
          <a:p>
            <a:r>
              <a:rPr lang="es-AR" dirty="0"/>
              <a:t>Ejercicio 1 – </a:t>
            </a:r>
            <a:r>
              <a:rPr lang="es-419" dirty="0"/>
              <a:t>Líquido-Líquido</a:t>
            </a:r>
            <a:endParaRPr lang="en-US" dirty="0"/>
          </a:p>
        </p:txBody>
      </p:sp>
      <p:sp>
        <p:nvSpPr>
          <p:cNvPr id="15" name="Marcador de contenido 2"/>
          <p:cNvSpPr>
            <a:spLocks noGrp="1"/>
          </p:cNvSpPr>
          <p:nvPr>
            <p:ph idx="1"/>
          </p:nvPr>
        </p:nvSpPr>
        <p:spPr>
          <a:xfrm>
            <a:off x="326236" y="1054099"/>
            <a:ext cx="11442092" cy="5177830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60000"/>
              </a:lnSpc>
              <a:buNone/>
            </a:pPr>
            <a:r>
              <a:rPr lang="es-AR" sz="19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Determinar</a:t>
            </a: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1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1650" lvl="0" indent="-457200" algn="just">
              <a:lnSpc>
                <a:spcPct val="160000"/>
              </a:lnSpc>
              <a:buFont typeface="+mj-lt"/>
              <a:buAutoNum type="alphaLcParenR"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Cantidad de solvente mínimo y número de etapas a T1 para S=1,5*</a:t>
            </a:r>
            <a:r>
              <a:rPr lang="es-AR" sz="1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s-AR" sz="1900" baseline="-25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mín</a:t>
            </a:r>
            <a:endParaRPr lang="es-AR" sz="1900" baseline="-25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1650" lvl="0" indent="-457200" algn="just">
              <a:lnSpc>
                <a:spcPct val="160000"/>
              </a:lnSpc>
              <a:buFont typeface="+mj-lt"/>
              <a:buAutoNum type="alphaLcParenR"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Caudal de A en la corriente de extracto</a:t>
            </a:r>
          </a:p>
          <a:p>
            <a:pPr marL="501650" lvl="0" indent="-457200" algn="just">
              <a:lnSpc>
                <a:spcPct val="160000"/>
              </a:lnSpc>
              <a:buFont typeface="+mj-lt"/>
              <a:buAutoNum type="alphaLcParenR"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Caudales totales de extracto y refinado</a:t>
            </a:r>
          </a:p>
          <a:p>
            <a:pPr marL="501650" lvl="0" indent="-457200" algn="just">
              <a:lnSpc>
                <a:spcPct val="160000"/>
              </a:lnSpc>
              <a:buFont typeface="+mj-lt"/>
              <a:buAutoNum type="alphaLcParenR"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¿Es T1 mayor a T2? Justifique</a:t>
            </a:r>
          </a:p>
          <a:p>
            <a:pPr marL="501650" lvl="0" indent="-457200" algn="just">
              <a:lnSpc>
                <a:spcPct val="160000"/>
              </a:lnSpc>
              <a:buFont typeface="+mj-lt"/>
              <a:buAutoNum type="alphaLcParenR"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objetivo, cuando se trabaja a T2, es mantener la composición del refinado de salida; ¿es posible lograrlo con las etapas disponibles?, justifique su respuesta haciendo uso del diagrama de la figura 2</a:t>
            </a:r>
          </a:p>
          <a:p>
            <a:pPr marL="501650" lvl="0" indent="-457200" algn="just">
              <a:lnSpc>
                <a:spcPct val="160000"/>
              </a:lnSpc>
              <a:buFont typeface="+mj-lt"/>
              <a:buAutoNum type="alphaLcParenR"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se le pidiera determinar la cantidad de solvente necesaria para cumplir con e) explique detalladamente cómo procedería. (Use un diagrama de flujo)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608E1E-9C32-4067-9975-127F2736EF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00" y="1064238"/>
            <a:ext cx="3496464" cy="3019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71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10" name="Imagen 2" descr="Nueva marca difusion - web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223" y="254465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0797657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76.52/76.05 -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					         1°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 </a:t>
            </a:r>
          </a:p>
        </p:txBody>
      </p:sp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fld>
            <a:r>
              <a:rPr lang="en-US" sz="1600" b="1" dirty="0"/>
              <a:t>-</a:t>
            </a: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635000" y="318696"/>
            <a:ext cx="9875520" cy="735404"/>
          </a:xfrm>
        </p:spPr>
        <p:txBody>
          <a:bodyPr>
            <a:normAutofit/>
          </a:bodyPr>
          <a:lstStyle/>
          <a:p>
            <a:r>
              <a:rPr lang="es-AR" dirty="0"/>
              <a:t>Ejercicio 1 – </a:t>
            </a:r>
            <a:r>
              <a:rPr lang="es-419" dirty="0"/>
              <a:t>Líquido-Líquido</a:t>
            </a:r>
            <a:endParaRPr lang="en-US" dirty="0"/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84665098-BC64-4833-A25C-2DBFBA287B1B}"/>
              </a:ext>
            </a:extLst>
          </p:cNvPr>
          <p:cNvSpPr txBox="1">
            <a:spLocks/>
          </p:cNvSpPr>
          <p:nvPr/>
        </p:nvSpPr>
        <p:spPr>
          <a:xfrm>
            <a:off x="438911" y="1222729"/>
            <a:ext cx="7237016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Empecemos trabajando con el equipo a T1  ¿Qué </a:t>
            </a:r>
            <a:r>
              <a:rPr lang="es-ES" sz="1800" dirty="0" err="1">
                <a:solidFill>
                  <a:schemeClr val="tx1"/>
                </a:solidFill>
              </a:rPr>
              <a:t>info</a:t>
            </a:r>
            <a:r>
              <a:rPr lang="es-ES" sz="1800" dirty="0">
                <a:solidFill>
                  <a:schemeClr val="tx1"/>
                </a:solidFill>
              </a:rPr>
              <a:t> tengo?</a:t>
            </a:r>
          </a:p>
        </p:txBody>
      </p:sp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BA5D7696-6AB0-4891-A2AB-728EF38E8CB4}"/>
              </a:ext>
            </a:extLst>
          </p:cNvPr>
          <p:cNvSpPr txBox="1">
            <a:spLocks/>
          </p:cNvSpPr>
          <p:nvPr/>
        </p:nvSpPr>
        <p:spPr>
          <a:xfrm>
            <a:off x="438911" y="1781470"/>
            <a:ext cx="2220400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Conozco el equilibrio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0F7E4E5-EA65-42BB-8AB2-74D09BDA9EA4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2659311" y="1967386"/>
            <a:ext cx="63756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A0A6805-2B93-4110-ABCA-074032607858}"/>
                  </a:ext>
                </a:extLst>
              </p:cNvPr>
              <p:cNvSpPr txBox="1"/>
              <p:nvPr/>
            </p:nvSpPr>
            <p:spPr>
              <a:xfrm>
                <a:off x="3477084" y="1828886"/>
                <a:ext cx="14026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′=0,75∗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A0A6805-2B93-4110-ABCA-0740326078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084" y="1828886"/>
                <a:ext cx="1402627" cy="276999"/>
              </a:xfrm>
              <a:prstGeom prst="rect">
                <a:avLst/>
              </a:prstGeom>
              <a:blipFill>
                <a:blip r:embed="rId4"/>
                <a:stretch>
                  <a:fillRect l="-4348" t="-4444" r="-4783" b="-1111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62C23D2-FFD2-4637-87D8-0B0BC1B083E4}"/>
              </a:ext>
            </a:extLst>
          </p:cNvPr>
          <p:cNvCxnSpPr>
            <a:cxnSpLocks/>
          </p:cNvCxnSpPr>
          <p:nvPr/>
        </p:nvCxnSpPr>
        <p:spPr>
          <a:xfrm>
            <a:off x="5018015" y="1973145"/>
            <a:ext cx="63756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Marcador de contenido 2">
            <a:extLst>
              <a:ext uri="{FF2B5EF4-FFF2-40B4-BE49-F238E27FC236}">
                <a16:creationId xmlns:a16="http://schemas.microsoft.com/office/drawing/2014/main" id="{DA59F8CB-F6BB-4172-8921-2EFD3A5FBA0D}"/>
              </a:ext>
            </a:extLst>
          </p:cNvPr>
          <p:cNvSpPr txBox="1">
            <a:spLocks/>
          </p:cNvSpPr>
          <p:nvPr/>
        </p:nvSpPr>
        <p:spPr>
          <a:xfrm>
            <a:off x="5697484" y="1775681"/>
            <a:ext cx="2079110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¿Qué implica esto?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064D284-9F21-46DD-A92D-5209BE6066F9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6737039" y="2147513"/>
            <a:ext cx="0" cy="62924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Marcador de contenido 2">
            <a:extLst>
              <a:ext uri="{FF2B5EF4-FFF2-40B4-BE49-F238E27FC236}">
                <a16:creationId xmlns:a16="http://schemas.microsoft.com/office/drawing/2014/main" id="{FCEBA1DE-6BDF-45FB-AB44-1F9EAD2D46AF}"/>
              </a:ext>
            </a:extLst>
          </p:cNvPr>
          <p:cNvSpPr txBox="1">
            <a:spLocks/>
          </p:cNvSpPr>
          <p:nvPr/>
        </p:nvSpPr>
        <p:spPr>
          <a:xfrm>
            <a:off x="5210922" y="2869094"/>
            <a:ext cx="3052234" cy="9240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Compuestos inmiscibles, pero líneas de unión no son horizontales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4B30E3BB-FDE0-40FA-AE33-8BFE2ECE2A0E}"/>
              </a:ext>
            </a:extLst>
          </p:cNvPr>
          <p:cNvSpPr/>
          <p:nvPr/>
        </p:nvSpPr>
        <p:spPr>
          <a:xfrm>
            <a:off x="8816149" y="1498851"/>
            <a:ext cx="2835478" cy="2348909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878355C-2EF0-418D-9C42-8113A18225E1}"/>
              </a:ext>
            </a:extLst>
          </p:cNvPr>
          <p:cNvCxnSpPr/>
          <p:nvPr/>
        </p:nvCxnSpPr>
        <p:spPr>
          <a:xfrm flipV="1">
            <a:off x="9009776" y="3162650"/>
            <a:ext cx="2226792" cy="3607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685EFF4-C417-4B8D-A46C-24F12F3068F7}"/>
              </a:ext>
            </a:extLst>
          </p:cNvPr>
          <p:cNvCxnSpPr>
            <a:cxnSpLocks/>
          </p:cNvCxnSpPr>
          <p:nvPr/>
        </p:nvCxnSpPr>
        <p:spPr>
          <a:xfrm flipV="1">
            <a:off x="9211112" y="2838267"/>
            <a:ext cx="1812022" cy="32438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CFFB553-246C-454B-AEA1-74873240C75F}"/>
              </a:ext>
            </a:extLst>
          </p:cNvPr>
          <p:cNvCxnSpPr>
            <a:cxnSpLocks/>
          </p:cNvCxnSpPr>
          <p:nvPr/>
        </p:nvCxnSpPr>
        <p:spPr>
          <a:xfrm flipV="1">
            <a:off x="9446004" y="2477542"/>
            <a:ext cx="1368764" cy="2992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Marcador de contenido 2">
            <a:extLst>
              <a:ext uri="{FF2B5EF4-FFF2-40B4-BE49-F238E27FC236}">
                <a16:creationId xmlns:a16="http://schemas.microsoft.com/office/drawing/2014/main" id="{D0AD6A1B-3F69-47B9-8A9A-478FF0E09853}"/>
              </a:ext>
            </a:extLst>
          </p:cNvPr>
          <p:cNvSpPr txBox="1">
            <a:spLocks/>
          </p:cNvSpPr>
          <p:nvPr/>
        </p:nvSpPr>
        <p:spPr>
          <a:xfrm>
            <a:off x="438910" y="3178749"/>
            <a:ext cx="4348989" cy="669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Puedo usar un diagrama binario y resolverlo como un ejercicio de absorción-desorción</a:t>
            </a:r>
          </a:p>
        </p:txBody>
      </p:sp>
      <p:sp>
        <p:nvSpPr>
          <p:cNvPr id="38" name="Marcador de contenido 2">
            <a:extLst>
              <a:ext uri="{FF2B5EF4-FFF2-40B4-BE49-F238E27FC236}">
                <a16:creationId xmlns:a16="http://schemas.microsoft.com/office/drawing/2014/main" id="{06ACC838-43D9-431C-BBAF-D5A4A6AC1269}"/>
              </a:ext>
            </a:extLst>
          </p:cNvPr>
          <p:cNvSpPr txBox="1">
            <a:spLocks/>
          </p:cNvSpPr>
          <p:nvPr/>
        </p:nvSpPr>
        <p:spPr>
          <a:xfrm>
            <a:off x="438910" y="4611394"/>
            <a:ext cx="1616394" cy="365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Defino los ejes</a:t>
            </a:r>
          </a:p>
        </p:txBody>
      </p:sp>
      <p:sp>
        <p:nvSpPr>
          <p:cNvPr id="39" name="Left Brace 38">
            <a:extLst>
              <a:ext uri="{FF2B5EF4-FFF2-40B4-BE49-F238E27FC236}">
                <a16:creationId xmlns:a16="http://schemas.microsoft.com/office/drawing/2014/main" id="{32EF26B9-3E6E-4715-8BDF-CA07FFCDE54C}"/>
              </a:ext>
            </a:extLst>
          </p:cNvPr>
          <p:cNvSpPr/>
          <p:nvPr/>
        </p:nvSpPr>
        <p:spPr>
          <a:xfrm>
            <a:off x="2055304" y="4103048"/>
            <a:ext cx="279517" cy="1420425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3A943369-B47F-4B5E-9E65-3DFC51795978}"/>
                  </a:ext>
                </a:extLst>
              </p:cNvPr>
              <p:cNvSpPr txBox="1"/>
              <p:nvPr/>
            </p:nvSpPr>
            <p:spPr>
              <a:xfrm>
                <a:off x="2497258" y="4133143"/>
                <a:ext cx="3598742" cy="5745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𝑀𝑎𝑠𝑎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𝑑𝑒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𝑠𝑜𝑙𝑢𝑡𝑜</m:t>
                          </m:r>
                        </m:num>
                        <m:den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𝑀𝑎𝑠𝑎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𝑑𝑒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𝑠𝑜𝑙𝑣𝑒𝑛𝑡𝑒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𝑒𝑛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𝑟𝑒𝑓𝑖𝑛𝑎𝑑𝑜</m:t>
                          </m:r>
                        </m:den>
                      </m:f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3A943369-B47F-4B5E-9E65-3DFC517959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7258" y="4133143"/>
                <a:ext cx="3598742" cy="5745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DB879B9-1464-46AB-AE5A-DDF0024956FA}"/>
                  </a:ext>
                </a:extLst>
              </p:cNvPr>
              <p:cNvSpPr txBox="1"/>
              <p:nvPr/>
            </p:nvSpPr>
            <p:spPr>
              <a:xfrm>
                <a:off x="2497258" y="4901867"/>
                <a:ext cx="3553858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𝑀𝑎𝑠𝑎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𝑑𝑒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𝑠𝑜𝑙𝑢𝑡𝑜</m:t>
                          </m:r>
                        </m:num>
                        <m:den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𝑀𝑎𝑠𝑎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𝑑𝑒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𝑠𝑜𝑙𝑣𝑒𝑛𝑡𝑒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𝑒𝑛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𝑒𝑥𝑡𝑟𝑎𝑐𝑡𝑜</m:t>
                          </m:r>
                        </m:den>
                      </m:f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DB879B9-1464-46AB-AE5A-DDF0024956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7258" y="4901867"/>
                <a:ext cx="3553858" cy="5260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062EA35-6B4E-4C10-AE17-CBB90C60595A}"/>
              </a:ext>
            </a:extLst>
          </p:cNvPr>
          <p:cNvCxnSpPr>
            <a:cxnSpLocks/>
          </p:cNvCxnSpPr>
          <p:nvPr/>
        </p:nvCxnSpPr>
        <p:spPr>
          <a:xfrm>
            <a:off x="6294540" y="4901867"/>
            <a:ext cx="63756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Marcador de contenido 2">
            <a:extLst>
              <a:ext uri="{FF2B5EF4-FFF2-40B4-BE49-F238E27FC236}">
                <a16:creationId xmlns:a16="http://schemas.microsoft.com/office/drawing/2014/main" id="{EDA90B66-3E81-46AB-91CE-E0BB8D181016}"/>
              </a:ext>
            </a:extLst>
          </p:cNvPr>
          <p:cNvSpPr txBox="1">
            <a:spLocks/>
          </p:cNvSpPr>
          <p:nvPr/>
        </p:nvSpPr>
        <p:spPr>
          <a:xfrm>
            <a:off x="6932102" y="4689116"/>
            <a:ext cx="3829688" cy="423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¿Quién es el soluto en esta operación?</a:t>
            </a:r>
          </a:p>
        </p:txBody>
      </p:sp>
      <p:sp>
        <p:nvSpPr>
          <p:cNvPr id="44" name="Marcador de contenido 2">
            <a:extLst>
              <a:ext uri="{FF2B5EF4-FFF2-40B4-BE49-F238E27FC236}">
                <a16:creationId xmlns:a16="http://schemas.microsoft.com/office/drawing/2014/main" id="{293B3911-FA91-4BE0-BB64-49C6E8BC9B81}"/>
              </a:ext>
            </a:extLst>
          </p:cNvPr>
          <p:cNvSpPr txBox="1">
            <a:spLocks/>
          </p:cNvSpPr>
          <p:nvPr/>
        </p:nvSpPr>
        <p:spPr>
          <a:xfrm>
            <a:off x="8153849" y="5115841"/>
            <a:ext cx="1266988" cy="365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¡La anilina!</a:t>
            </a:r>
          </a:p>
        </p:txBody>
      </p:sp>
    </p:spTree>
    <p:extLst>
      <p:ext uri="{BB962C8B-B14F-4D97-AF65-F5344CB8AC3E}">
        <p14:creationId xmlns:p14="http://schemas.microsoft.com/office/powerpoint/2010/main" val="350739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7" grpId="0"/>
      <p:bldP spid="21" grpId="0"/>
      <p:bldP spid="25" grpId="0"/>
      <p:bldP spid="26" grpId="0" animBg="1"/>
      <p:bldP spid="37" grpId="0"/>
      <p:bldP spid="38" grpId="0"/>
      <p:bldP spid="39" grpId="0" animBg="1"/>
      <p:bldP spid="40" grpId="0"/>
      <p:bldP spid="41" grpId="0"/>
      <p:bldP spid="43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10" name="Imagen 2" descr="Nueva marca difusion - web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223" y="254465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0797657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76.52/76.05 -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					         1°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 </a:t>
            </a:r>
          </a:p>
        </p:txBody>
      </p:sp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5</a:t>
            </a:fld>
            <a:r>
              <a:rPr lang="en-US" sz="1600" b="1" dirty="0"/>
              <a:t>-</a:t>
            </a: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635000" y="318696"/>
            <a:ext cx="9875520" cy="735404"/>
          </a:xfrm>
        </p:spPr>
        <p:txBody>
          <a:bodyPr>
            <a:normAutofit/>
          </a:bodyPr>
          <a:lstStyle/>
          <a:p>
            <a:r>
              <a:rPr lang="es-AR" dirty="0"/>
              <a:t>Ejercicio 1 – </a:t>
            </a:r>
            <a:r>
              <a:rPr lang="es-419" dirty="0"/>
              <a:t>Líquido-Líquido</a:t>
            </a:r>
            <a:endParaRPr lang="en-US" dirty="0"/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84665098-BC64-4833-A25C-2DBFBA287B1B}"/>
              </a:ext>
            </a:extLst>
          </p:cNvPr>
          <p:cNvSpPr txBox="1">
            <a:spLocks/>
          </p:cNvSpPr>
          <p:nvPr/>
        </p:nvSpPr>
        <p:spPr>
          <a:xfrm>
            <a:off x="438911" y="1173660"/>
            <a:ext cx="2346234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¿Qué datos conozco?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4B30E3BB-FDE0-40FA-AE33-8BFE2ECE2A0E}"/>
              </a:ext>
            </a:extLst>
          </p:cNvPr>
          <p:cNvSpPr/>
          <p:nvPr/>
        </p:nvSpPr>
        <p:spPr>
          <a:xfrm>
            <a:off x="8816149" y="1498851"/>
            <a:ext cx="2835478" cy="2348909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878355C-2EF0-418D-9C42-8113A18225E1}"/>
              </a:ext>
            </a:extLst>
          </p:cNvPr>
          <p:cNvCxnSpPr/>
          <p:nvPr/>
        </p:nvCxnSpPr>
        <p:spPr>
          <a:xfrm flipV="1">
            <a:off x="9009776" y="3162650"/>
            <a:ext cx="2226792" cy="3607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685EFF4-C417-4B8D-A46C-24F12F3068F7}"/>
              </a:ext>
            </a:extLst>
          </p:cNvPr>
          <p:cNvCxnSpPr>
            <a:cxnSpLocks/>
          </p:cNvCxnSpPr>
          <p:nvPr/>
        </p:nvCxnSpPr>
        <p:spPr>
          <a:xfrm flipV="1">
            <a:off x="9211112" y="2838267"/>
            <a:ext cx="1812022" cy="32438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CFFB553-246C-454B-AEA1-74873240C75F}"/>
              </a:ext>
            </a:extLst>
          </p:cNvPr>
          <p:cNvCxnSpPr>
            <a:cxnSpLocks/>
          </p:cNvCxnSpPr>
          <p:nvPr/>
        </p:nvCxnSpPr>
        <p:spPr>
          <a:xfrm flipV="1">
            <a:off x="9446004" y="2477542"/>
            <a:ext cx="1368764" cy="2992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2891CA7-7800-4709-AD5C-C31809FCD319}"/>
                  </a:ext>
                </a:extLst>
              </p:cNvPr>
              <p:cNvSpPr txBox="1"/>
              <p:nvPr/>
            </p:nvSpPr>
            <p:spPr>
              <a:xfrm>
                <a:off x="540373" y="1806850"/>
                <a:ext cx="4984249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𝐸𝑛𝑡𝑟𝑎𝑑𝑎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𝑟𝑒𝑓𝑖𝑛𝑎𝑑𝑜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=200</m:t>
                      </m:r>
                      <m:f>
                        <m:f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𝑐𝑜𝑛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60%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𝑎𝑛𝑖𝑙𝑖𝑛𝑎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2891CA7-7800-4709-AD5C-C31809FCD3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73" y="1806850"/>
                <a:ext cx="4984249" cy="5259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394E565-4D18-46F0-98C7-9EFE4CB5BF27}"/>
              </a:ext>
            </a:extLst>
          </p:cNvPr>
          <p:cNvCxnSpPr>
            <a:cxnSpLocks/>
          </p:cNvCxnSpPr>
          <p:nvPr/>
        </p:nvCxnSpPr>
        <p:spPr>
          <a:xfrm>
            <a:off x="5561903" y="2126777"/>
            <a:ext cx="63756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A7CCCA7-21C6-4E68-A18D-B1791A6B9377}"/>
                  </a:ext>
                </a:extLst>
              </p:cNvPr>
              <p:cNvSpPr txBox="1"/>
              <p:nvPr/>
            </p:nvSpPr>
            <p:spPr>
              <a:xfrm>
                <a:off x="6336447" y="1988277"/>
                <a:ext cx="8774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=1,5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A7CCCA7-21C6-4E68-A18D-B1791A6B93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447" y="1988277"/>
                <a:ext cx="877484" cy="276999"/>
              </a:xfrm>
              <a:prstGeom prst="rect">
                <a:avLst/>
              </a:prstGeom>
              <a:blipFill>
                <a:blip r:embed="rId5"/>
                <a:stretch>
                  <a:fillRect l="-6250" r="-6944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2B1FBB4-455E-4A7B-8512-C10570637D61}"/>
                  </a:ext>
                </a:extLst>
              </p:cNvPr>
              <p:cNvSpPr txBox="1"/>
              <p:nvPr/>
            </p:nvSpPr>
            <p:spPr>
              <a:xfrm>
                <a:off x="540373" y="2638256"/>
                <a:ext cx="26623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𝐸𝑛𝑡𝑟𝑎𝑑𝑎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𝑒𝑥𝑡𝑟𝑎𝑐𝑡𝑜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𝑝𝑢𝑟𝑜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2B1FBB4-455E-4A7B-8512-C10570637D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73" y="2638256"/>
                <a:ext cx="2662332" cy="276999"/>
              </a:xfrm>
              <a:prstGeom prst="rect">
                <a:avLst/>
              </a:prstGeom>
              <a:blipFill>
                <a:blip r:embed="rId6"/>
                <a:stretch>
                  <a:fillRect l="-1835" r="-2064" b="-2666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213F30E-F07B-40F9-BD91-6E44A2DF7737}"/>
              </a:ext>
            </a:extLst>
          </p:cNvPr>
          <p:cNvCxnSpPr>
            <a:cxnSpLocks/>
          </p:cNvCxnSpPr>
          <p:nvPr/>
        </p:nvCxnSpPr>
        <p:spPr>
          <a:xfrm>
            <a:off x="3278887" y="2776756"/>
            <a:ext cx="63756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/>
              <p:nvPr/>
            </p:nvSpPr>
            <p:spPr>
              <a:xfrm>
                <a:off x="4053431" y="2638256"/>
                <a:ext cx="7385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EF9D64F-4723-4A09-8720-6B0CE4576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431" y="2638256"/>
                <a:ext cx="738536" cy="276999"/>
              </a:xfrm>
              <a:prstGeom prst="rect">
                <a:avLst/>
              </a:prstGeom>
              <a:blipFill>
                <a:blip r:embed="rId7"/>
                <a:stretch>
                  <a:fillRect l="-8264" r="-7438" b="-1555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789B98A-A72A-4124-8344-7A3CCC93F9D9}"/>
                  </a:ext>
                </a:extLst>
              </p:cNvPr>
              <p:cNvSpPr txBox="1"/>
              <p:nvPr/>
            </p:nvSpPr>
            <p:spPr>
              <a:xfrm>
                <a:off x="540373" y="3269908"/>
                <a:ext cx="47089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𝑆𝑎𝑙𝑖𝑑𝑎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𝑟𝑒𝑓𝑖𝑛𝑎𝑑𝑜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𝑠𝑎𝑐𝑎𝑟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𝑒𝑙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80%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𝑙𝑎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𝑎𝑛𝑖𝑙𝑖𝑛𝑎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789B98A-A72A-4124-8344-7A3CCC93F9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73" y="3269908"/>
                <a:ext cx="4708981" cy="276999"/>
              </a:xfrm>
              <a:prstGeom prst="rect">
                <a:avLst/>
              </a:prstGeom>
              <a:blipFill>
                <a:blip r:embed="rId8"/>
                <a:stretch>
                  <a:fillRect l="-907" t="-2174" r="-907" b="-32609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FFDA8AF-52F8-4967-AEBE-8E8D74A00B61}"/>
              </a:ext>
            </a:extLst>
          </p:cNvPr>
          <p:cNvCxnSpPr>
            <a:cxnSpLocks/>
          </p:cNvCxnSpPr>
          <p:nvPr/>
        </p:nvCxnSpPr>
        <p:spPr>
          <a:xfrm>
            <a:off x="5373338" y="3414469"/>
            <a:ext cx="63756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734BB3A-6C81-49CB-AD58-A85CB2A781C4}"/>
                  </a:ext>
                </a:extLst>
              </p:cNvPr>
              <p:cNvSpPr txBox="1"/>
              <p:nvPr/>
            </p:nvSpPr>
            <p:spPr>
              <a:xfrm>
                <a:off x="6147882" y="3275969"/>
                <a:ext cx="8532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,3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734BB3A-6C81-49CB-AD58-A85CB2A78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7882" y="3275969"/>
                <a:ext cx="853247" cy="276999"/>
              </a:xfrm>
              <a:prstGeom prst="rect">
                <a:avLst/>
              </a:prstGeom>
              <a:blipFill>
                <a:blip r:embed="rId9"/>
                <a:stretch>
                  <a:fillRect l="-7194" r="-7194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Marcador de contenido 2">
            <a:extLst>
              <a:ext uri="{FF2B5EF4-FFF2-40B4-BE49-F238E27FC236}">
                <a16:creationId xmlns:a16="http://schemas.microsoft.com/office/drawing/2014/main" id="{7C041496-44E5-44DD-A0FC-6AB7E255E1E3}"/>
              </a:ext>
            </a:extLst>
          </p:cNvPr>
          <p:cNvSpPr txBox="1">
            <a:spLocks/>
          </p:cNvSpPr>
          <p:nvPr/>
        </p:nvSpPr>
        <p:spPr>
          <a:xfrm>
            <a:off x="438911" y="4706731"/>
            <a:ext cx="2662332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Planteo balance de masa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1F3B005-883A-4CA4-B8AD-625BD95D5C9A}"/>
                  </a:ext>
                </a:extLst>
              </p:cNvPr>
              <p:cNvSpPr txBox="1"/>
              <p:nvPr/>
            </p:nvSpPr>
            <p:spPr>
              <a:xfrm>
                <a:off x="488831" y="5271323"/>
                <a:ext cx="37606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1F3B005-883A-4CA4-B8AD-625BD95D5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31" y="5271323"/>
                <a:ext cx="3760645" cy="276999"/>
              </a:xfrm>
              <a:prstGeom prst="rect">
                <a:avLst/>
              </a:prstGeom>
              <a:blipFill>
                <a:blip r:embed="rId10"/>
                <a:stretch>
                  <a:fillRect b="-1555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56D34BC8-F990-49A1-BB5A-8F5003DD4287}"/>
                  </a:ext>
                </a:extLst>
              </p:cNvPr>
              <p:cNvSpPr txBox="1"/>
              <p:nvPr/>
            </p:nvSpPr>
            <p:spPr>
              <a:xfrm>
                <a:off x="538355" y="4023894"/>
                <a:ext cx="33265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𝐶𝑎𝑢𝑑𝑎𝑙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𝑠𝑜𝑙𝑣𝑒𝑛𝑡𝑒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𝑟𝑒𝑓𝑖𝑛𝑎𝑑𝑜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56D34BC8-F990-49A1-BB5A-8F5003DD42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355" y="4023894"/>
                <a:ext cx="3326552" cy="276999"/>
              </a:xfrm>
              <a:prstGeom prst="rect">
                <a:avLst/>
              </a:prstGeom>
              <a:blipFill>
                <a:blip r:embed="rId11"/>
                <a:stretch>
                  <a:fillRect l="-1465" t="-2174" r="-2015" b="-32609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0CE326A-C25A-41F8-AF75-2DF2B27C1D9C}"/>
              </a:ext>
            </a:extLst>
          </p:cNvPr>
          <p:cNvCxnSpPr>
            <a:cxnSpLocks/>
          </p:cNvCxnSpPr>
          <p:nvPr/>
        </p:nvCxnSpPr>
        <p:spPr>
          <a:xfrm>
            <a:off x="3930695" y="4163848"/>
            <a:ext cx="63756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98EC0D5-F6F0-450A-B71B-61C149CB11FF}"/>
                  </a:ext>
                </a:extLst>
              </p:cNvPr>
              <p:cNvSpPr txBox="1"/>
              <p:nvPr/>
            </p:nvSpPr>
            <p:spPr>
              <a:xfrm>
                <a:off x="4705239" y="4025348"/>
                <a:ext cx="14160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=80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98EC0D5-F6F0-450A-B71B-61C149CB11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239" y="4025348"/>
                <a:ext cx="1416093" cy="276999"/>
              </a:xfrm>
              <a:prstGeom prst="rect">
                <a:avLst/>
              </a:prstGeom>
              <a:blipFill>
                <a:blip r:embed="rId12"/>
                <a:stretch>
                  <a:fillRect l="-3879" t="-2174" r="-3879" b="-32609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812DF063-83DC-426F-98D8-4B836C8BBB48}"/>
              </a:ext>
            </a:extLst>
          </p:cNvPr>
          <p:cNvCxnSpPr>
            <a:cxnSpLocks/>
          </p:cNvCxnSpPr>
          <p:nvPr/>
        </p:nvCxnSpPr>
        <p:spPr>
          <a:xfrm>
            <a:off x="4316738" y="5420836"/>
            <a:ext cx="63756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Marcador de contenido 2">
            <a:extLst>
              <a:ext uri="{FF2B5EF4-FFF2-40B4-BE49-F238E27FC236}">
                <a16:creationId xmlns:a16="http://schemas.microsoft.com/office/drawing/2014/main" id="{5D198803-5D21-4A6B-8441-33CFC1B5E486}"/>
              </a:ext>
            </a:extLst>
          </p:cNvPr>
          <p:cNvSpPr txBox="1">
            <a:spLocks/>
          </p:cNvSpPr>
          <p:nvPr/>
        </p:nvSpPr>
        <p:spPr>
          <a:xfrm>
            <a:off x="5021562" y="5223906"/>
            <a:ext cx="2781064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¿Qué dato no usé todavía?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FA5E70C-CDD0-4092-A0B4-452B65159CD8}"/>
              </a:ext>
            </a:extLst>
          </p:cNvPr>
          <p:cNvCxnSpPr>
            <a:cxnSpLocks/>
          </p:cNvCxnSpPr>
          <p:nvPr/>
        </p:nvCxnSpPr>
        <p:spPr>
          <a:xfrm>
            <a:off x="7869888" y="5420836"/>
            <a:ext cx="63756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Marcador de contenido 2">
            <a:extLst>
              <a:ext uri="{FF2B5EF4-FFF2-40B4-BE49-F238E27FC236}">
                <a16:creationId xmlns:a16="http://schemas.microsoft.com/office/drawing/2014/main" id="{1A2D50DA-601D-4F90-91B8-FCB92E5FEBF4}"/>
              </a:ext>
            </a:extLst>
          </p:cNvPr>
          <p:cNvSpPr txBox="1">
            <a:spLocks/>
          </p:cNvSpPr>
          <p:nvPr/>
        </p:nvSpPr>
        <p:spPr>
          <a:xfrm>
            <a:off x="8574712" y="5223906"/>
            <a:ext cx="3193616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Tengo que usar 1,5 * </a:t>
            </a:r>
            <a:r>
              <a:rPr lang="es-ES" sz="1800" dirty="0" err="1">
                <a:solidFill>
                  <a:schemeClr val="tx1"/>
                </a:solidFill>
              </a:rPr>
              <a:t>S</a:t>
            </a:r>
            <a:r>
              <a:rPr lang="es-ES" sz="1800" baseline="-25000" dirty="0" err="1">
                <a:solidFill>
                  <a:schemeClr val="tx1"/>
                </a:solidFill>
              </a:rPr>
              <a:t>min</a:t>
            </a:r>
            <a:endParaRPr lang="es-ES" sz="1800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81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1" grpId="0"/>
      <p:bldP spid="34" grpId="0"/>
      <p:bldP spid="35" grpId="0"/>
      <p:bldP spid="45" grpId="0"/>
      <p:bldP spid="46" grpId="0"/>
      <p:bldP spid="4" grpId="0"/>
      <p:bldP spid="47" grpId="0"/>
      <p:bldP spid="49" grpId="0"/>
      <p:bldP spid="51" grpId="0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10" name="Imagen 2" descr="Nueva marca difusion - web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223" y="254465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0797657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76.52/76.05 -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					         1°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 </a:t>
            </a:r>
          </a:p>
        </p:txBody>
      </p:sp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6</a:t>
            </a:fld>
            <a:r>
              <a:rPr lang="en-US" sz="1600" b="1" dirty="0"/>
              <a:t>-</a:t>
            </a: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635000" y="318696"/>
            <a:ext cx="9875520" cy="735404"/>
          </a:xfrm>
        </p:spPr>
        <p:txBody>
          <a:bodyPr>
            <a:normAutofit/>
          </a:bodyPr>
          <a:lstStyle/>
          <a:p>
            <a:r>
              <a:rPr lang="es-AR" dirty="0"/>
              <a:t>Ejercicio 1 – </a:t>
            </a:r>
            <a:r>
              <a:rPr lang="es-419" dirty="0"/>
              <a:t>Líquido-Líquido</a:t>
            </a:r>
            <a:endParaRPr lang="en-US" dirty="0"/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84665098-BC64-4833-A25C-2DBFBA287B1B}"/>
              </a:ext>
            </a:extLst>
          </p:cNvPr>
          <p:cNvSpPr txBox="1">
            <a:spLocks/>
          </p:cNvSpPr>
          <p:nvPr/>
        </p:nvSpPr>
        <p:spPr>
          <a:xfrm>
            <a:off x="438911" y="1022003"/>
            <a:ext cx="2346234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Grafiquemos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84C507C-70BB-4624-AF3E-F1E9694A7C2F}"/>
              </a:ext>
            </a:extLst>
          </p:cNvPr>
          <p:cNvCxnSpPr>
            <a:cxnSpLocks/>
          </p:cNvCxnSpPr>
          <p:nvPr/>
        </p:nvCxnSpPr>
        <p:spPr>
          <a:xfrm flipV="1">
            <a:off x="1325461" y="1887524"/>
            <a:ext cx="0" cy="34310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930C394-9931-492A-8BC8-FB4C966657CC}"/>
              </a:ext>
            </a:extLst>
          </p:cNvPr>
          <p:cNvCxnSpPr>
            <a:cxnSpLocks/>
          </p:cNvCxnSpPr>
          <p:nvPr/>
        </p:nvCxnSpPr>
        <p:spPr>
          <a:xfrm>
            <a:off x="1325461" y="5318620"/>
            <a:ext cx="525150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1F00D03-AE4E-4B5C-BC9F-07574FE49961}"/>
                  </a:ext>
                </a:extLst>
              </p:cNvPr>
              <p:cNvSpPr txBox="1"/>
              <p:nvPr/>
            </p:nvSpPr>
            <p:spPr>
              <a:xfrm>
                <a:off x="1006679" y="1763190"/>
                <a:ext cx="1915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1F00D03-AE4E-4B5C-BC9F-07574FE49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679" y="1763190"/>
                <a:ext cx="191591" cy="276999"/>
              </a:xfrm>
              <a:prstGeom prst="rect">
                <a:avLst/>
              </a:prstGeom>
              <a:blipFill>
                <a:blip r:embed="rId4"/>
                <a:stretch>
                  <a:fillRect l="-28125" r="-28125" b="-652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272C695-AEF8-40BF-9978-14BD0B7FD61C}"/>
                  </a:ext>
                </a:extLst>
              </p:cNvPr>
              <p:cNvSpPr txBox="1"/>
              <p:nvPr/>
            </p:nvSpPr>
            <p:spPr>
              <a:xfrm>
                <a:off x="6476364" y="5433800"/>
                <a:ext cx="2012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272C695-AEF8-40BF-9978-14BD0B7FD6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6364" y="5433800"/>
                <a:ext cx="201209" cy="276999"/>
              </a:xfrm>
              <a:prstGeom prst="rect">
                <a:avLst/>
              </a:prstGeom>
              <a:blipFill>
                <a:blip r:embed="rId5"/>
                <a:stretch>
                  <a:fillRect l="-27273" r="-30303" b="-652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2CDB8C3-0863-4D11-A987-71CFD5B3F8D8}"/>
              </a:ext>
            </a:extLst>
          </p:cNvPr>
          <p:cNvCxnSpPr/>
          <p:nvPr/>
        </p:nvCxnSpPr>
        <p:spPr>
          <a:xfrm flipV="1">
            <a:off x="1325461" y="2323750"/>
            <a:ext cx="5150903" cy="299487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67068A4-F8D9-4BC9-B7E5-E21D6DAF9579}"/>
                  </a:ext>
                </a:extLst>
              </p:cNvPr>
              <p:cNvSpPr txBox="1"/>
              <p:nvPr/>
            </p:nvSpPr>
            <p:spPr>
              <a:xfrm>
                <a:off x="6576968" y="2055971"/>
                <a:ext cx="13681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419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s-419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419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=0.75∗</m:t>
                      </m:r>
                      <m:r>
                        <a:rPr lang="es-419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s-419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67068A4-F8D9-4BC9-B7E5-E21D6DAF95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6968" y="2055971"/>
                <a:ext cx="1368131" cy="276999"/>
              </a:xfrm>
              <a:prstGeom prst="rect">
                <a:avLst/>
              </a:prstGeom>
              <a:blipFill>
                <a:blip r:embed="rId6"/>
                <a:stretch>
                  <a:fillRect l="-4018" r="-3571" b="-652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/>
              <p:nvPr/>
            </p:nvSpPr>
            <p:spPr>
              <a:xfrm>
                <a:off x="990318" y="2654046"/>
                <a:ext cx="2715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</m:oMath>
                  </m:oMathPara>
                </a14:m>
                <a:endParaRPr lang="es-419" b="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318" y="2654046"/>
                <a:ext cx="271548" cy="276999"/>
              </a:xfrm>
              <a:prstGeom prst="rect">
                <a:avLst/>
              </a:prstGeom>
              <a:blipFill>
                <a:blip r:embed="rId7"/>
                <a:stretch>
                  <a:fillRect l="-20000" r="-8889" b="-1521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005DFD8-3778-4698-BEB3-367115B57C59}"/>
                  </a:ext>
                </a:extLst>
              </p:cNvPr>
              <p:cNvSpPr txBox="1"/>
              <p:nvPr/>
            </p:nvSpPr>
            <p:spPr>
              <a:xfrm>
                <a:off x="1006679" y="4235815"/>
                <a:ext cx="2473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005DFD8-3778-4698-BEB3-367115B57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679" y="4235815"/>
                <a:ext cx="247312" cy="276999"/>
              </a:xfrm>
              <a:prstGeom prst="rect">
                <a:avLst/>
              </a:prstGeom>
              <a:blipFill>
                <a:blip r:embed="rId8"/>
                <a:stretch>
                  <a:fillRect l="-21951" r="-9756" b="-1555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393C9D5-BE7E-41AD-B46C-8102E24D42BD}"/>
                  </a:ext>
                </a:extLst>
              </p:cNvPr>
              <p:cNvSpPr txBox="1"/>
              <p:nvPr/>
            </p:nvSpPr>
            <p:spPr>
              <a:xfrm>
                <a:off x="1198270" y="5461231"/>
                <a:ext cx="308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393C9D5-BE7E-41AD-B46C-8102E24D42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270" y="5461231"/>
                <a:ext cx="308931" cy="276999"/>
              </a:xfrm>
              <a:prstGeom prst="rect">
                <a:avLst/>
              </a:prstGeom>
              <a:blipFill>
                <a:blip r:embed="rId9"/>
                <a:stretch>
                  <a:fillRect l="-20000" r="-8000" b="-1555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97DFA89-FC9D-450F-B5BE-1DA2E863A921}"/>
              </a:ext>
            </a:extLst>
          </p:cNvPr>
          <p:cNvCxnSpPr>
            <a:cxnSpLocks/>
          </p:cNvCxnSpPr>
          <p:nvPr/>
        </p:nvCxnSpPr>
        <p:spPr>
          <a:xfrm flipV="1">
            <a:off x="1352735" y="2873433"/>
            <a:ext cx="4150443" cy="1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EE980F0D-C4D3-4577-AF62-272F11E5EE15}"/>
              </a:ext>
            </a:extLst>
          </p:cNvPr>
          <p:cNvSpPr/>
          <p:nvPr/>
        </p:nvSpPr>
        <p:spPr>
          <a:xfrm>
            <a:off x="1283576" y="4374944"/>
            <a:ext cx="117442" cy="12163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A16E722-AB75-4147-8429-93DD33CB016D}"/>
              </a:ext>
            </a:extLst>
          </p:cNvPr>
          <p:cNvCxnSpPr>
            <a:cxnSpLocks/>
            <a:stCxn id="40" idx="6"/>
          </p:cNvCxnSpPr>
          <p:nvPr/>
        </p:nvCxnSpPr>
        <p:spPr>
          <a:xfrm flipV="1">
            <a:off x="1401018" y="2873432"/>
            <a:ext cx="4102160" cy="156233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52F27F59-9A15-41B3-84CF-AE24CC4CC44B}"/>
                  </a:ext>
                </a:extLst>
              </p:cNvPr>
              <p:cNvSpPr txBox="1"/>
              <p:nvPr/>
            </p:nvSpPr>
            <p:spPr>
              <a:xfrm>
                <a:off x="2308860" y="3190624"/>
                <a:ext cx="602665" cy="565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419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419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419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s-419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𝑆𝑚𝑖𝑛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419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419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419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419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52F27F59-9A15-41B3-84CF-AE24CC4CC4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8860" y="3190624"/>
                <a:ext cx="602665" cy="5656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Marcador de contenido 2">
            <a:extLst>
              <a:ext uri="{FF2B5EF4-FFF2-40B4-BE49-F238E27FC236}">
                <a16:creationId xmlns:a16="http://schemas.microsoft.com/office/drawing/2014/main" id="{80EBB23A-6DB6-4871-9259-34CE87B4219B}"/>
              </a:ext>
            </a:extLst>
          </p:cNvPr>
          <p:cNvSpPr txBox="1">
            <a:spLocks/>
          </p:cNvSpPr>
          <p:nvPr/>
        </p:nvSpPr>
        <p:spPr>
          <a:xfrm>
            <a:off x="7384206" y="3090389"/>
            <a:ext cx="2662332" cy="7354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¿Qué hubiera cambiado si definía al revés el Y </a:t>
            </a:r>
            <a:r>
              <a:rPr lang="es-ES" sz="1800" dirty="0" err="1">
                <a:solidFill>
                  <a:schemeClr val="tx1"/>
                </a:solidFill>
              </a:rPr>
              <a:t>y</a:t>
            </a:r>
            <a:r>
              <a:rPr lang="es-ES" sz="1800" dirty="0">
                <a:solidFill>
                  <a:schemeClr val="tx1"/>
                </a:solidFill>
              </a:rPr>
              <a:t> el X?</a:t>
            </a:r>
          </a:p>
        </p:txBody>
      </p:sp>
    </p:spTree>
    <p:extLst>
      <p:ext uri="{BB962C8B-B14F-4D97-AF65-F5344CB8AC3E}">
        <p14:creationId xmlns:p14="http://schemas.microsoft.com/office/powerpoint/2010/main" val="316891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0" grpId="0"/>
      <p:bldP spid="21" grpId="0"/>
      <p:bldP spid="22" grpId="0"/>
      <p:bldP spid="23" grpId="0"/>
      <p:bldP spid="40" grpId="0" animBg="1"/>
      <p:bldP spid="56" grpId="0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10" name="Imagen 2" descr="Nueva marca difusion - web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223" y="254465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0797657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76.52/76.05 -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					         1°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 </a:t>
            </a:r>
          </a:p>
        </p:txBody>
      </p:sp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7</a:t>
            </a:fld>
            <a:r>
              <a:rPr lang="en-US" sz="1600" b="1" dirty="0"/>
              <a:t>-</a:t>
            </a: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635000" y="318696"/>
            <a:ext cx="9875520" cy="735404"/>
          </a:xfrm>
        </p:spPr>
        <p:txBody>
          <a:bodyPr>
            <a:normAutofit/>
          </a:bodyPr>
          <a:lstStyle/>
          <a:p>
            <a:r>
              <a:rPr lang="es-AR" dirty="0"/>
              <a:t>Ejercicio 1 – </a:t>
            </a:r>
            <a:r>
              <a:rPr lang="es-419" dirty="0"/>
              <a:t>Líquido-Líquido</a:t>
            </a:r>
            <a:endParaRPr lang="en-US" dirty="0"/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84665098-BC64-4833-A25C-2DBFBA287B1B}"/>
              </a:ext>
            </a:extLst>
          </p:cNvPr>
          <p:cNvSpPr txBox="1">
            <a:spLocks/>
          </p:cNvSpPr>
          <p:nvPr/>
        </p:nvSpPr>
        <p:spPr>
          <a:xfrm>
            <a:off x="427064" y="1118331"/>
            <a:ext cx="2346234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Caso X-Y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84C507C-70BB-4624-AF3E-F1E9694A7C2F}"/>
              </a:ext>
            </a:extLst>
          </p:cNvPr>
          <p:cNvCxnSpPr>
            <a:cxnSpLocks/>
          </p:cNvCxnSpPr>
          <p:nvPr/>
        </p:nvCxnSpPr>
        <p:spPr>
          <a:xfrm flipV="1">
            <a:off x="1325461" y="1887524"/>
            <a:ext cx="0" cy="34310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930C394-9931-492A-8BC8-FB4C966657CC}"/>
              </a:ext>
            </a:extLst>
          </p:cNvPr>
          <p:cNvCxnSpPr>
            <a:cxnSpLocks/>
          </p:cNvCxnSpPr>
          <p:nvPr/>
        </p:nvCxnSpPr>
        <p:spPr>
          <a:xfrm>
            <a:off x="1325461" y="5318620"/>
            <a:ext cx="525150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1F00D03-AE4E-4B5C-BC9F-07574FE49961}"/>
                  </a:ext>
                </a:extLst>
              </p:cNvPr>
              <p:cNvSpPr txBox="1"/>
              <p:nvPr/>
            </p:nvSpPr>
            <p:spPr>
              <a:xfrm>
                <a:off x="1006679" y="1763190"/>
                <a:ext cx="1915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1F00D03-AE4E-4B5C-BC9F-07574FE49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679" y="1763190"/>
                <a:ext cx="191591" cy="276999"/>
              </a:xfrm>
              <a:prstGeom prst="rect">
                <a:avLst/>
              </a:prstGeom>
              <a:blipFill>
                <a:blip r:embed="rId4"/>
                <a:stretch>
                  <a:fillRect l="-28125" r="-28125" b="-652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272C695-AEF8-40BF-9978-14BD0B7FD61C}"/>
                  </a:ext>
                </a:extLst>
              </p:cNvPr>
              <p:cNvSpPr txBox="1"/>
              <p:nvPr/>
            </p:nvSpPr>
            <p:spPr>
              <a:xfrm>
                <a:off x="6476364" y="5433800"/>
                <a:ext cx="2012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272C695-AEF8-40BF-9978-14BD0B7FD6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6364" y="5433800"/>
                <a:ext cx="201209" cy="276999"/>
              </a:xfrm>
              <a:prstGeom prst="rect">
                <a:avLst/>
              </a:prstGeom>
              <a:blipFill>
                <a:blip r:embed="rId5"/>
                <a:stretch>
                  <a:fillRect l="-27273" r="-30303" b="-652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2CDB8C3-0863-4D11-A987-71CFD5B3F8D8}"/>
              </a:ext>
            </a:extLst>
          </p:cNvPr>
          <p:cNvCxnSpPr/>
          <p:nvPr/>
        </p:nvCxnSpPr>
        <p:spPr>
          <a:xfrm flipV="1">
            <a:off x="1325461" y="2323750"/>
            <a:ext cx="5150903" cy="299487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67068A4-F8D9-4BC9-B7E5-E21D6DAF9579}"/>
                  </a:ext>
                </a:extLst>
              </p:cNvPr>
              <p:cNvSpPr txBox="1"/>
              <p:nvPr/>
            </p:nvSpPr>
            <p:spPr>
              <a:xfrm>
                <a:off x="6576968" y="2055971"/>
                <a:ext cx="13681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419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s-419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419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=0.75∗</m:t>
                      </m:r>
                      <m:r>
                        <a:rPr lang="es-419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s-419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67068A4-F8D9-4BC9-B7E5-E21D6DAF95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6968" y="2055971"/>
                <a:ext cx="1368131" cy="276999"/>
              </a:xfrm>
              <a:prstGeom prst="rect">
                <a:avLst/>
              </a:prstGeom>
              <a:blipFill>
                <a:blip r:embed="rId6"/>
                <a:stretch>
                  <a:fillRect l="-4018" r="-3571" b="-652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/>
              <p:nvPr/>
            </p:nvSpPr>
            <p:spPr>
              <a:xfrm>
                <a:off x="990318" y="5095754"/>
                <a:ext cx="2715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</m:oMath>
                  </m:oMathPara>
                </a14:m>
                <a:endParaRPr lang="es-419" b="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318" y="5095754"/>
                <a:ext cx="271548" cy="276999"/>
              </a:xfrm>
              <a:prstGeom prst="rect">
                <a:avLst/>
              </a:prstGeom>
              <a:blipFill>
                <a:blip r:embed="rId7"/>
                <a:stretch>
                  <a:fillRect l="-20000" r="-8889" b="-1555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005DFD8-3778-4698-BEB3-367115B57C59}"/>
                  </a:ext>
                </a:extLst>
              </p:cNvPr>
              <p:cNvSpPr txBox="1"/>
              <p:nvPr/>
            </p:nvSpPr>
            <p:spPr>
              <a:xfrm>
                <a:off x="2709644" y="5351160"/>
                <a:ext cx="2846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005DFD8-3778-4698-BEB3-367115B57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9644" y="5351160"/>
                <a:ext cx="284693" cy="276999"/>
              </a:xfrm>
              <a:prstGeom prst="rect">
                <a:avLst/>
              </a:prstGeom>
              <a:blipFill>
                <a:blip r:embed="rId8"/>
                <a:stretch>
                  <a:fillRect l="-19149" r="-8511" b="-1555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393C9D5-BE7E-41AD-B46C-8102E24D42BD}"/>
                  </a:ext>
                </a:extLst>
              </p:cNvPr>
              <p:cNvSpPr txBox="1"/>
              <p:nvPr/>
            </p:nvSpPr>
            <p:spPr>
              <a:xfrm>
                <a:off x="5348712" y="5369441"/>
                <a:ext cx="308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393C9D5-BE7E-41AD-B46C-8102E24D42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8712" y="5369441"/>
                <a:ext cx="308931" cy="276999"/>
              </a:xfrm>
              <a:prstGeom prst="rect">
                <a:avLst/>
              </a:prstGeom>
              <a:blipFill>
                <a:blip r:embed="rId9"/>
                <a:stretch>
                  <a:fillRect l="-17647" r="-7843" b="-1555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97DFA89-FC9D-450F-B5BE-1DA2E863A921}"/>
              </a:ext>
            </a:extLst>
          </p:cNvPr>
          <p:cNvCxnSpPr>
            <a:cxnSpLocks/>
            <a:stCxn id="23" idx="0"/>
          </p:cNvCxnSpPr>
          <p:nvPr/>
        </p:nvCxnSpPr>
        <p:spPr>
          <a:xfrm flipH="1" flipV="1">
            <a:off x="5436066" y="2927758"/>
            <a:ext cx="67112" cy="2441683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EE980F0D-C4D3-4577-AF62-272F11E5EE15}"/>
              </a:ext>
            </a:extLst>
          </p:cNvPr>
          <p:cNvSpPr/>
          <p:nvPr/>
        </p:nvSpPr>
        <p:spPr>
          <a:xfrm>
            <a:off x="2773298" y="5257802"/>
            <a:ext cx="117442" cy="12163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A16E722-AB75-4147-8429-93DD33CB016D}"/>
              </a:ext>
            </a:extLst>
          </p:cNvPr>
          <p:cNvCxnSpPr>
            <a:cxnSpLocks/>
            <a:stCxn id="40" idx="7"/>
          </p:cNvCxnSpPr>
          <p:nvPr/>
        </p:nvCxnSpPr>
        <p:spPr>
          <a:xfrm flipV="1">
            <a:off x="2873541" y="2941905"/>
            <a:ext cx="2562525" cy="233371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52F27F59-9A15-41B3-84CF-AE24CC4CC44B}"/>
                  </a:ext>
                </a:extLst>
              </p:cNvPr>
              <p:cNvSpPr txBox="1"/>
              <p:nvPr/>
            </p:nvSpPr>
            <p:spPr>
              <a:xfrm>
                <a:off x="4360694" y="4108760"/>
                <a:ext cx="602665" cy="565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419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419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419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419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419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419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s-419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𝑆𝑚𝑖𝑛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419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52F27F59-9A15-41B3-84CF-AE24CC4CC4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0694" y="4108760"/>
                <a:ext cx="602665" cy="5656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Marcador de contenido 2">
            <a:extLst>
              <a:ext uri="{FF2B5EF4-FFF2-40B4-BE49-F238E27FC236}">
                <a16:creationId xmlns:a16="http://schemas.microsoft.com/office/drawing/2014/main" id="{80EBB23A-6DB6-4871-9259-34CE87B4219B}"/>
              </a:ext>
            </a:extLst>
          </p:cNvPr>
          <p:cNvSpPr txBox="1">
            <a:spLocks/>
          </p:cNvSpPr>
          <p:nvPr/>
        </p:nvSpPr>
        <p:spPr>
          <a:xfrm>
            <a:off x="7508685" y="3307829"/>
            <a:ext cx="2662332" cy="10183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En los dos casos puedo sacar de manera similar el Solvente mínimo</a:t>
            </a:r>
          </a:p>
        </p:txBody>
      </p:sp>
    </p:spTree>
    <p:extLst>
      <p:ext uri="{BB962C8B-B14F-4D97-AF65-F5344CB8AC3E}">
        <p14:creationId xmlns:p14="http://schemas.microsoft.com/office/powerpoint/2010/main" val="76938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40" grpId="0" animBg="1"/>
      <p:bldP spid="56" grpId="0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10" name="Imagen 2" descr="Nueva marca difusion - web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223" y="254465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0797657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76.52/76.05 -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					         1°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 </a:t>
            </a:r>
          </a:p>
        </p:txBody>
      </p:sp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8</a:t>
            </a:fld>
            <a:r>
              <a:rPr lang="en-US" sz="1600" b="1" dirty="0"/>
              <a:t>-</a:t>
            </a: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635000" y="318696"/>
            <a:ext cx="9875520" cy="735404"/>
          </a:xfrm>
        </p:spPr>
        <p:txBody>
          <a:bodyPr>
            <a:normAutofit/>
          </a:bodyPr>
          <a:lstStyle/>
          <a:p>
            <a:r>
              <a:rPr lang="es-AR" dirty="0"/>
              <a:t>Ejercicio 1 – </a:t>
            </a:r>
            <a:r>
              <a:rPr lang="es-419" dirty="0"/>
              <a:t>Líquido-Líquido</a:t>
            </a:r>
            <a:endParaRPr lang="en-US" dirty="0"/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84665098-BC64-4833-A25C-2DBFBA287B1B}"/>
              </a:ext>
            </a:extLst>
          </p:cNvPr>
          <p:cNvSpPr txBox="1">
            <a:spLocks/>
          </p:cNvSpPr>
          <p:nvPr/>
        </p:nvSpPr>
        <p:spPr>
          <a:xfrm>
            <a:off x="438911" y="1195298"/>
            <a:ext cx="3687621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Con el </a:t>
            </a:r>
            <a:r>
              <a:rPr lang="es-ES" sz="1800" dirty="0" err="1">
                <a:solidFill>
                  <a:schemeClr val="tx1"/>
                </a:solidFill>
              </a:rPr>
              <a:t>S</a:t>
            </a:r>
            <a:r>
              <a:rPr lang="es-ES" sz="1800" baseline="-25000" dirty="0" err="1">
                <a:solidFill>
                  <a:schemeClr val="tx1"/>
                </a:solidFill>
              </a:rPr>
              <a:t>min</a:t>
            </a:r>
            <a:r>
              <a:rPr lang="es-ES" sz="1800" dirty="0">
                <a:solidFill>
                  <a:schemeClr val="tx1"/>
                </a:solidFill>
              </a:rPr>
              <a:t>, calculo el </a:t>
            </a:r>
            <a:r>
              <a:rPr lang="es-ES" sz="1800" dirty="0" err="1">
                <a:solidFill>
                  <a:schemeClr val="tx1"/>
                </a:solidFill>
              </a:rPr>
              <a:t>S</a:t>
            </a:r>
            <a:r>
              <a:rPr lang="es-ES" sz="1800" baseline="-25000" dirty="0" err="1">
                <a:solidFill>
                  <a:schemeClr val="tx1"/>
                </a:solidFill>
              </a:rPr>
              <a:t>op</a:t>
            </a:r>
            <a:r>
              <a:rPr lang="es-ES" sz="1800" dirty="0">
                <a:solidFill>
                  <a:schemeClr val="tx1"/>
                </a:solidFill>
              </a:rPr>
              <a:t> y grafico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84C507C-70BB-4624-AF3E-F1E9694A7C2F}"/>
              </a:ext>
            </a:extLst>
          </p:cNvPr>
          <p:cNvCxnSpPr>
            <a:cxnSpLocks/>
          </p:cNvCxnSpPr>
          <p:nvPr/>
        </p:nvCxnSpPr>
        <p:spPr>
          <a:xfrm flipV="1">
            <a:off x="1325461" y="1887524"/>
            <a:ext cx="0" cy="34310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930C394-9931-492A-8BC8-FB4C966657CC}"/>
              </a:ext>
            </a:extLst>
          </p:cNvPr>
          <p:cNvCxnSpPr>
            <a:cxnSpLocks/>
          </p:cNvCxnSpPr>
          <p:nvPr/>
        </p:nvCxnSpPr>
        <p:spPr>
          <a:xfrm>
            <a:off x="1325461" y="5318620"/>
            <a:ext cx="525150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1F00D03-AE4E-4B5C-BC9F-07574FE49961}"/>
                  </a:ext>
                </a:extLst>
              </p:cNvPr>
              <p:cNvSpPr txBox="1"/>
              <p:nvPr/>
            </p:nvSpPr>
            <p:spPr>
              <a:xfrm>
                <a:off x="1006679" y="1763190"/>
                <a:ext cx="1915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1F00D03-AE4E-4B5C-BC9F-07574FE49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679" y="1763190"/>
                <a:ext cx="191591" cy="276999"/>
              </a:xfrm>
              <a:prstGeom prst="rect">
                <a:avLst/>
              </a:prstGeom>
              <a:blipFill>
                <a:blip r:embed="rId4"/>
                <a:stretch>
                  <a:fillRect l="-28125" r="-28125" b="-652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272C695-AEF8-40BF-9978-14BD0B7FD61C}"/>
                  </a:ext>
                </a:extLst>
              </p:cNvPr>
              <p:cNvSpPr txBox="1"/>
              <p:nvPr/>
            </p:nvSpPr>
            <p:spPr>
              <a:xfrm>
                <a:off x="6476364" y="5433800"/>
                <a:ext cx="2012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272C695-AEF8-40BF-9978-14BD0B7FD6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6364" y="5433800"/>
                <a:ext cx="201209" cy="276999"/>
              </a:xfrm>
              <a:prstGeom prst="rect">
                <a:avLst/>
              </a:prstGeom>
              <a:blipFill>
                <a:blip r:embed="rId5"/>
                <a:stretch>
                  <a:fillRect l="-27273" r="-30303" b="-652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2CDB8C3-0863-4D11-A987-71CFD5B3F8D8}"/>
              </a:ext>
            </a:extLst>
          </p:cNvPr>
          <p:cNvCxnSpPr/>
          <p:nvPr/>
        </p:nvCxnSpPr>
        <p:spPr>
          <a:xfrm flipV="1">
            <a:off x="1325461" y="2323750"/>
            <a:ext cx="5150903" cy="299487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67068A4-F8D9-4BC9-B7E5-E21D6DAF9579}"/>
                  </a:ext>
                </a:extLst>
              </p:cNvPr>
              <p:cNvSpPr txBox="1"/>
              <p:nvPr/>
            </p:nvSpPr>
            <p:spPr>
              <a:xfrm>
                <a:off x="6576968" y="2055971"/>
                <a:ext cx="13681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419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s-419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419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=0.75∗</m:t>
                      </m:r>
                      <m:r>
                        <a:rPr lang="es-419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s-419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67068A4-F8D9-4BC9-B7E5-E21D6DAF95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6968" y="2055971"/>
                <a:ext cx="1368131" cy="276999"/>
              </a:xfrm>
              <a:prstGeom prst="rect">
                <a:avLst/>
              </a:prstGeom>
              <a:blipFill>
                <a:blip r:embed="rId6"/>
                <a:stretch>
                  <a:fillRect l="-4018" r="-3571" b="-652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/>
              <p:nvPr/>
            </p:nvSpPr>
            <p:spPr>
              <a:xfrm>
                <a:off x="990318" y="2654046"/>
                <a:ext cx="2715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</m:oMath>
                  </m:oMathPara>
                </a14:m>
                <a:endParaRPr lang="es-419" b="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0F1EAF7-CF66-4F6F-A3DA-CA54F71C2A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318" y="2654046"/>
                <a:ext cx="271548" cy="276999"/>
              </a:xfrm>
              <a:prstGeom prst="rect">
                <a:avLst/>
              </a:prstGeom>
              <a:blipFill>
                <a:blip r:embed="rId7"/>
                <a:stretch>
                  <a:fillRect l="-20000" r="-8889" b="-1521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005DFD8-3778-4698-BEB3-367115B57C59}"/>
                  </a:ext>
                </a:extLst>
              </p:cNvPr>
              <p:cNvSpPr txBox="1"/>
              <p:nvPr/>
            </p:nvSpPr>
            <p:spPr>
              <a:xfrm>
                <a:off x="1006679" y="4235815"/>
                <a:ext cx="2473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005DFD8-3778-4698-BEB3-367115B57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679" y="4235815"/>
                <a:ext cx="247312" cy="276999"/>
              </a:xfrm>
              <a:prstGeom prst="rect">
                <a:avLst/>
              </a:prstGeom>
              <a:blipFill>
                <a:blip r:embed="rId8"/>
                <a:stretch>
                  <a:fillRect l="-21951" r="-9756" b="-1555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393C9D5-BE7E-41AD-B46C-8102E24D42BD}"/>
                  </a:ext>
                </a:extLst>
              </p:cNvPr>
              <p:cNvSpPr txBox="1"/>
              <p:nvPr/>
            </p:nvSpPr>
            <p:spPr>
              <a:xfrm>
                <a:off x="1198270" y="5461231"/>
                <a:ext cx="308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393C9D5-BE7E-41AD-B46C-8102E24D42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270" y="5461231"/>
                <a:ext cx="308931" cy="276999"/>
              </a:xfrm>
              <a:prstGeom prst="rect">
                <a:avLst/>
              </a:prstGeom>
              <a:blipFill>
                <a:blip r:embed="rId9"/>
                <a:stretch>
                  <a:fillRect l="-20000" r="-8000" b="-1555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97DFA89-FC9D-450F-B5BE-1DA2E863A921}"/>
              </a:ext>
            </a:extLst>
          </p:cNvPr>
          <p:cNvCxnSpPr>
            <a:cxnSpLocks/>
          </p:cNvCxnSpPr>
          <p:nvPr/>
        </p:nvCxnSpPr>
        <p:spPr>
          <a:xfrm flipV="1">
            <a:off x="1352735" y="2873433"/>
            <a:ext cx="4150443" cy="1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EE980F0D-C4D3-4577-AF62-272F11E5EE15}"/>
              </a:ext>
            </a:extLst>
          </p:cNvPr>
          <p:cNvSpPr/>
          <p:nvPr/>
        </p:nvSpPr>
        <p:spPr>
          <a:xfrm>
            <a:off x="1283576" y="4374944"/>
            <a:ext cx="117442" cy="12163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A16E722-AB75-4147-8429-93DD33CB016D}"/>
              </a:ext>
            </a:extLst>
          </p:cNvPr>
          <p:cNvCxnSpPr>
            <a:cxnSpLocks/>
            <a:stCxn id="40" idx="6"/>
          </p:cNvCxnSpPr>
          <p:nvPr/>
        </p:nvCxnSpPr>
        <p:spPr>
          <a:xfrm flipV="1">
            <a:off x="1401018" y="2892765"/>
            <a:ext cx="2424362" cy="154299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52F27F59-9A15-41B3-84CF-AE24CC4CC44B}"/>
                  </a:ext>
                </a:extLst>
              </p:cNvPr>
              <p:cNvSpPr txBox="1"/>
              <p:nvPr/>
            </p:nvSpPr>
            <p:spPr>
              <a:xfrm>
                <a:off x="1751697" y="3193205"/>
                <a:ext cx="481607" cy="572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419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419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419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s-419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𝑆𝑜𝑝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419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419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419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419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52F27F59-9A15-41B3-84CF-AE24CC4CC4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697" y="3193205"/>
                <a:ext cx="481607" cy="57272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Marcador de contenido 2">
            <a:extLst>
              <a:ext uri="{FF2B5EF4-FFF2-40B4-BE49-F238E27FC236}">
                <a16:creationId xmlns:a16="http://schemas.microsoft.com/office/drawing/2014/main" id="{80EBB23A-6DB6-4871-9259-34CE87B4219B}"/>
              </a:ext>
            </a:extLst>
          </p:cNvPr>
          <p:cNvSpPr txBox="1">
            <a:spLocks/>
          </p:cNvSpPr>
          <p:nvPr/>
        </p:nvSpPr>
        <p:spPr>
          <a:xfrm>
            <a:off x="7261033" y="3515683"/>
            <a:ext cx="2850363" cy="735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Con esta recta de operación salen los incisos a), b) y c)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D13450-2C0A-429C-9C10-FC269F22CFF5}"/>
              </a:ext>
            </a:extLst>
          </p:cNvPr>
          <p:cNvCxnSpPr>
            <a:cxnSpLocks/>
          </p:cNvCxnSpPr>
          <p:nvPr/>
        </p:nvCxnSpPr>
        <p:spPr>
          <a:xfrm>
            <a:off x="3825380" y="2892764"/>
            <a:ext cx="0" cy="2445187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9F256C5-2F41-4F17-8DD1-8C46CAF6ACBD}"/>
                  </a:ext>
                </a:extLst>
              </p:cNvPr>
              <p:cNvSpPr txBox="1"/>
              <p:nvPr/>
            </p:nvSpPr>
            <p:spPr>
              <a:xfrm>
                <a:off x="3666522" y="5477847"/>
                <a:ext cx="2846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9F256C5-2F41-4F17-8DD1-8C46CAF6AC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6522" y="5477847"/>
                <a:ext cx="284693" cy="276999"/>
              </a:xfrm>
              <a:prstGeom prst="rect">
                <a:avLst/>
              </a:prstGeom>
              <a:blipFill>
                <a:blip r:embed="rId11"/>
                <a:stretch>
                  <a:fillRect l="-19149" r="-8511" b="-1555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860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10" name="Imagen 2" descr="Nueva marca difusion - web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223" y="254465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0797657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76.52/76.05 -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					         1°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 </a:t>
            </a:r>
          </a:p>
        </p:txBody>
      </p:sp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9</a:t>
            </a:fld>
            <a:r>
              <a:rPr lang="en-US" sz="1600" b="1" dirty="0"/>
              <a:t>-</a:t>
            </a: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635000" y="318696"/>
            <a:ext cx="9875520" cy="735404"/>
          </a:xfrm>
        </p:spPr>
        <p:txBody>
          <a:bodyPr>
            <a:normAutofit/>
          </a:bodyPr>
          <a:lstStyle/>
          <a:p>
            <a:r>
              <a:rPr lang="es-AR" dirty="0"/>
              <a:t>Ejercicio 1 – </a:t>
            </a:r>
            <a:r>
              <a:rPr lang="es-419" dirty="0"/>
              <a:t>Líquido-Líquido</a:t>
            </a:r>
            <a:endParaRPr lang="en-US" dirty="0"/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84665098-BC64-4833-A25C-2DBFBA287B1B}"/>
              </a:ext>
            </a:extLst>
          </p:cNvPr>
          <p:cNvSpPr txBox="1">
            <a:spLocks/>
          </p:cNvSpPr>
          <p:nvPr/>
        </p:nvSpPr>
        <p:spPr>
          <a:xfrm>
            <a:off x="441082" y="1148080"/>
            <a:ext cx="7237016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Comparación T1 con T2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0F7E4E5-EA65-42BB-8AB2-74D09BDA9EA4}"/>
              </a:ext>
            </a:extLst>
          </p:cNvPr>
          <p:cNvCxnSpPr>
            <a:cxnSpLocks/>
          </p:cNvCxnSpPr>
          <p:nvPr/>
        </p:nvCxnSpPr>
        <p:spPr>
          <a:xfrm>
            <a:off x="4633193" y="3327646"/>
            <a:ext cx="132793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4B30E3BB-FDE0-40FA-AE33-8BFE2ECE2A0E}"/>
              </a:ext>
            </a:extLst>
          </p:cNvPr>
          <p:cNvSpPr/>
          <p:nvPr/>
        </p:nvSpPr>
        <p:spPr>
          <a:xfrm>
            <a:off x="1224112" y="2060913"/>
            <a:ext cx="2835478" cy="2348909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878355C-2EF0-418D-9C42-8113A18225E1}"/>
              </a:ext>
            </a:extLst>
          </p:cNvPr>
          <p:cNvCxnSpPr/>
          <p:nvPr/>
        </p:nvCxnSpPr>
        <p:spPr>
          <a:xfrm flipV="1">
            <a:off x="1417739" y="3724712"/>
            <a:ext cx="2226792" cy="3607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685EFF4-C417-4B8D-A46C-24F12F3068F7}"/>
              </a:ext>
            </a:extLst>
          </p:cNvPr>
          <p:cNvCxnSpPr>
            <a:cxnSpLocks/>
          </p:cNvCxnSpPr>
          <p:nvPr/>
        </p:nvCxnSpPr>
        <p:spPr>
          <a:xfrm flipV="1">
            <a:off x="1619075" y="3400329"/>
            <a:ext cx="1812022" cy="32438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CFFB553-246C-454B-AEA1-74873240C75F}"/>
              </a:ext>
            </a:extLst>
          </p:cNvPr>
          <p:cNvCxnSpPr>
            <a:cxnSpLocks/>
          </p:cNvCxnSpPr>
          <p:nvPr/>
        </p:nvCxnSpPr>
        <p:spPr>
          <a:xfrm flipV="1">
            <a:off x="1853967" y="3039604"/>
            <a:ext cx="1368764" cy="2992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F805D05-3DF1-4A80-9B02-3642400B0EA2}"/>
                  </a:ext>
                </a:extLst>
              </p:cNvPr>
              <p:cNvSpPr txBox="1"/>
              <p:nvPr/>
            </p:nvSpPr>
            <p:spPr>
              <a:xfrm>
                <a:off x="2407576" y="4539734"/>
                <a:ext cx="2615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F805D05-3DF1-4A80-9B02-3642400B0E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576" y="4539734"/>
                <a:ext cx="261545" cy="276999"/>
              </a:xfrm>
              <a:prstGeom prst="rect">
                <a:avLst/>
              </a:prstGeom>
              <a:blipFill>
                <a:blip r:embed="rId4"/>
                <a:stretch>
                  <a:fillRect l="-23256" r="-9302" b="-1555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9">
            <a:extLst>
              <a:ext uri="{FF2B5EF4-FFF2-40B4-BE49-F238E27FC236}">
                <a16:creationId xmlns:a16="http://schemas.microsoft.com/office/drawing/2014/main" id="{C3743388-F9AB-4B82-A638-CED25DD11A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34726" y="1613892"/>
            <a:ext cx="3496464" cy="30199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C3A6323-2433-4873-8389-CF00C86A43CA}"/>
                  </a:ext>
                </a:extLst>
              </p:cNvPr>
              <p:cNvSpPr txBox="1"/>
              <p:nvPr/>
            </p:nvSpPr>
            <p:spPr>
              <a:xfrm>
                <a:off x="8282958" y="4619881"/>
                <a:ext cx="2668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C3A6323-2433-4873-8389-CF00C86A43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2958" y="4619881"/>
                <a:ext cx="266868" cy="276999"/>
              </a:xfrm>
              <a:prstGeom prst="rect">
                <a:avLst/>
              </a:prstGeom>
              <a:blipFill>
                <a:blip r:embed="rId6"/>
                <a:stretch>
                  <a:fillRect l="-22727" r="-9091" b="-1555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Marcador de contenido 2">
            <a:extLst>
              <a:ext uri="{FF2B5EF4-FFF2-40B4-BE49-F238E27FC236}">
                <a16:creationId xmlns:a16="http://schemas.microsoft.com/office/drawing/2014/main" id="{DF6BB4F9-35A1-430C-BE1E-8229EB6C9DD4}"/>
              </a:ext>
            </a:extLst>
          </p:cNvPr>
          <p:cNvSpPr txBox="1">
            <a:spLocks/>
          </p:cNvSpPr>
          <p:nvPr/>
        </p:nvSpPr>
        <p:spPr>
          <a:xfrm>
            <a:off x="3921414" y="4797253"/>
            <a:ext cx="3109250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¿Cómo cambia la solubilidad?</a:t>
            </a:r>
          </a:p>
        </p:txBody>
      </p:sp>
      <p:sp>
        <p:nvSpPr>
          <p:cNvPr id="34" name="Marcador de contenido 2">
            <a:extLst>
              <a:ext uri="{FF2B5EF4-FFF2-40B4-BE49-F238E27FC236}">
                <a16:creationId xmlns:a16="http://schemas.microsoft.com/office/drawing/2014/main" id="{F9FFF1A0-9632-46D1-8EB7-3AABD53D0F65}"/>
              </a:ext>
            </a:extLst>
          </p:cNvPr>
          <p:cNvSpPr txBox="1">
            <a:spLocks/>
          </p:cNvSpPr>
          <p:nvPr/>
        </p:nvSpPr>
        <p:spPr>
          <a:xfrm>
            <a:off x="2629854" y="5289098"/>
            <a:ext cx="5692369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¿Ese cambio se suele dar cuando aumento o disminuyo T?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9C93D33-AD0B-40FA-9EFB-EC49714A6E37}"/>
              </a:ext>
            </a:extLst>
          </p:cNvPr>
          <p:cNvCxnSpPr>
            <a:cxnSpLocks/>
          </p:cNvCxnSpPr>
          <p:nvPr/>
        </p:nvCxnSpPr>
        <p:spPr>
          <a:xfrm>
            <a:off x="8322223" y="5475014"/>
            <a:ext cx="132793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D6B2FDA-D562-4512-99BF-51412D519A7E}"/>
                  </a:ext>
                </a:extLst>
              </p:cNvPr>
              <p:cNvSpPr txBox="1"/>
              <p:nvPr/>
            </p:nvSpPr>
            <p:spPr>
              <a:xfrm>
                <a:off x="9758162" y="5336514"/>
                <a:ext cx="7832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D6B2FDA-D562-4512-99BF-51412D519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8162" y="5336514"/>
                <a:ext cx="783291" cy="276999"/>
              </a:xfrm>
              <a:prstGeom prst="rect">
                <a:avLst/>
              </a:prstGeom>
              <a:blipFill>
                <a:blip r:embed="rId7"/>
                <a:stretch>
                  <a:fillRect l="-7813" r="-3125" b="-1521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Marcador de contenido 2">
            <a:extLst>
              <a:ext uri="{FF2B5EF4-FFF2-40B4-BE49-F238E27FC236}">
                <a16:creationId xmlns:a16="http://schemas.microsoft.com/office/drawing/2014/main" id="{1CFB9913-63EE-47E0-BEBB-98C3E3EA3532}"/>
              </a:ext>
            </a:extLst>
          </p:cNvPr>
          <p:cNvSpPr txBox="1">
            <a:spLocks/>
          </p:cNvSpPr>
          <p:nvPr/>
        </p:nvSpPr>
        <p:spPr>
          <a:xfrm>
            <a:off x="3551566" y="5770179"/>
            <a:ext cx="3848943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¿Cómo me afecta esto a la operación?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F5EA23BA-BE0C-4544-8D42-3FA8777CE54D}"/>
              </a:ext>
            </a:extLst>
          </p:cNvPr>
          <p:cNvCxnSpPr>
            <a:cxnSpLocks/>
          </p:cNvCxnSpPr>
          <p:nvPr/>
        </p:nvCxnSpPr>
        <p:spPr>
          <a:xfrm>
            <a:off x="7333720" y="5956095"/>
            <a:ext cx="132793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Marcador de contenido 2">
            <a:extLst>
              <a:ext uri="{FF2B5EF4-FFF2-40B4-BE49-F238E27FC236}">
                <a16:creationId xmlns:a16="http://schemas.microsoft.com/office/drawing/2014/main" id="{5DB23262-B2DA-47C0-AB72-A187F512FD96}"/>
              </a:ext>
            </a:extLst>
          </p:cNvPr>
          <p:cNvSpPr txBox="1">
            <a:spLocks/>
          </p:cNvSpPr>
          <p:nvPr/>
        </p:nvSpPr>
        <p:spPr>
          <a:xfrm>
            <a:off x="8661650" y="5770179"/>
            <a:ext cx="2638111" cy="371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800" dirty="0">
                <a:solidFill>
                  <a:schemeClr val="tx1"/>
                </a:solidFill>
              </a:rPr>
              <a:t>Comprobar con números</a:t>
            </a:r>
          </a:p>
        </p:txBody>
      </p:sp>
    </p:spTree>
    <p:extLst>
      <p:ext uri="{BB962C8B-B14F-4D97-AF65-F5344CB8AC3E}">
        <p14:creationId xmlns:p14="http://schemas.microsoft.com/office/powerpoint/2010/main" val="15493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" grpId="0"/>
      <p:bldP spid="31" grpId="0"/>
      <p:bldP spid="32" grpId="0"/>
      <p:bldP spid="34" grpId="0"/>
      <p:bldP spid="4" grpId="0"/>
      <p:bldP spid="36" grpId="0"/>
      <p:bldP spid="46" grpId="0"/>
    </p:bld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1338</TotalTime>
  <Words>1530</Words>
  <Application>Microsoft Office PowerPoint</Application>
  <PresentationFormat>Panorámica</PresentationFormat>
  <Paragraphs>274</Paragraphs>
  <Slides>20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Arial</vt:lpstr>
      <vt:lpstr>Calibri</vt:lpstr>
      <vt:lpstr>Cambria Math</vt:lpstr>
      <vt:lpstr>Corbel</vt:lpstr>
      <vt:lpstr>Trebuchet MS</vt:lpstr>
      <vt:lpstr>Wingdings</vt:lpstr>
      <vt:lpstr>Wingdings 3</vt:lpstr>
      <vt:lpstr>Faceta</vt:lpstr>
      <vt:lpstr>Base</vt:lpstr>
      <vt:lpstr>Examen Recuperatorio 1C2021 RESOLUCIÓN</vt:lpstr>
      <vt:lpstr>Ejercicio 1 – Líquido-Líquido</vt:lpstr>
      <vt:lpstr>Ejercicio 1 – Líquido-Líquido</vt:lpstr>
      <vt:lpstr>Ejercicio 1 – Líquido-Líquido</vt:lpstr>
      <vt:lpstr>Ejercicio 1 – Líquido-Líquido</vt:lpstr>
      <vt:lpstr>Ejercicio 1 – Líquido-Líquido</vt:lpstr>
      <vt:lpstr>Ejercicio 1 – Líquido-Líquido</vt:lpstr>
      <vt:lpstr>Ejercicio 1 – Líquido-Líquido</vt:lpstr>
      <vt:lpstr>Ejercicio 1 – Líquido-Líquido</vt:lpstr>
      <vt:lpstr>Ejercicio 1 – Líquido-Líquido</vt:lpstr>
      <vt:lpstr>Ejercicio 1 – Líquido-Líquido</vt:lpstr>
      <vt:lpstr>Ejercicio 1 – Líquido-Líquido</vt:lpstr>
      <vt:lpstr>Ejercicio 2 – Absorción + Destilación</vt:lpstr>
      <vt:lpstr>Ejercicio 2 – Absorción + Destilación</vt:lpstr>
      <vt:lpstr>Ejercicio 2 – Absorción + Destilación</vt:lpstr>
      <vt:lpstr>Ejercicio 2 – Absorción + Destilación</vt:lpstr>
      <vt:lpstr>Ejercicio 2 – Absorción + Destilación</vt:lpstr>
      <vt:lpstr>Ejercicio 2 – Absorción + Destilación</vt:lpstr>
      <vt:lpstr>Ejercicio 2 – Absorción + Destilación</vt:lpstr>
      <vt:lpstr>¡Buen fin de semana!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MEDINA Julieta         TECHINT</dc:creator>
  <cp:lastModifiedBy> </cp:lastModifiedBy>
  <cp:revision>624</cp:revision>
  <dcterms:created xsi:type="dcterms:W3CDTF">2020-04-06T19:11:16Z</dcterms:created>
  <dcterms:modified xsi:type="dcterms:W3CDTF">2021-07-30T19:56:13Z</dcterms:modified>
</cp:coreProperties>
</file>